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handoutMasterIdLst>
    <p:handoutMasterId r:id="rId30"/>
  </p:handoutMasterIdLst>
  <p:sldIdLst>
    <p:sldId id="485" r:id="rId2"/>
    <p:sldId id="487" r:id="rId3"/>
    <p:sldId id="457" r:id="rId4"/>
    <p:sldId id="458" r:id="rId5"/>
    <p:sldId id="482" r:id="rId6"/>
    <p:sldId id="438" r:id="rId7"/>
    <p:sldId id="442" r:id="rId8"/>
    <p:sldId id="480" r:id="rId9"/>
    <p:sldId id="443" r:id="rId10"/>
    <p:sldId id="422" r:id="rId11"/>
    <p:sldId id="446" r:id="rId12"/>
    <p:sldId id="421" r:id="rId13"/>
    <p:sldId id="449" r:id="rId14"/>
    <p:sldId id="452" r:id="rId15"/>
    <p:sldId id="461" r:id="rId16"/>
    <p:sldId id="462" r:id="rId17"/>
    <p:sldId id="474" r:id="rId18"/>
    <p:sldId id="475" r:id="rId19"/>
    <p:sldId id="476" r:id="rId20"/>
    <p:sldId id="477" r:id="rId21"/>
    <p:sldId id="478" r:id="rId22"/>
    <p:sldId id="479" r:id="rId23"/>
    <p:sldId id="463" r:id="rId24"/>
    <p:sldId id="489" r:id="rId25"/>
    <p:sldId id="490" r:id="rId26"/>
    <p:sldId id="468" r:id="rId27"/>
    <p:sldId id="488"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Ertinger" initials="E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C8"/>
    <a:srgbClr val="099724"/>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4" autoAdjust="0"/>
    <p:restoredTop sz="84588" autoAdjust="0"/>
  </p:normalViewPr>
  <p:slideViewPr>
    <p:cSldViewPr>
      <p:cViewPr varScale="1">
        <p:scale>
          <a:sx n="70" d="100"/>
          <a:sy n="70" d="100"/>
        </p:scale>
        <p:origin x="1180" y="6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FFF99E-848C-4ADF-915A-81FC18FDDC90}" type="doc">
      <dgm:prSet loTypeId="urn:microsoft.com/office/officeart/2009/3/layout/CircleRelationship" loCatId="relationship" qsTypeId="urn:microsoft.com/office/officeart/2005/8/quickstyle/simple1" qsCatId="simple" csTypeId="urn:microsoft.com/office/officeart/2005/8/colors/colorful3" csCatId="colorful" phldr="1"/>
      <dgm:spPr/>
      <dgm:t>
        <a:bodyPr/>
        <a:lstStyle/>
        <a:p>
          <a:endParaRPr lang="en-US"/>
        </a:p>
      </dgm:t>
    </dgm:pt>
    <dgm:pt modelId="{FCA26AFF-2C97-489D-B91F-C71B3480E149}">
      <dgm:prSet phldrT="[Text]" custT="1"/>
      <dgm:spPr>
        <a:solidFill>
          <a:schemeClr val="accent2">
            <a:hueOff val="0"/>
            <a:satOff val="0"/>
            <a:lumOff val="0"/>
            <a:alpha val="60000"/>
          </a:schemeClr>
        </a:solidFill>
      </dgm:spPr>
      <dgm:t>
        <a:bodyPr/>
        <a:lstStyle/>
        <a:p>
          <a:pPr>
            <a:spcBef>
              <a:spcPts val="0"/>
            </a:spcBef>
            <a:spcAft>
              <a:spcPts val="600"/>
            </a:spcAft>
          </a:pPr>
          <a:r>
            <a:rPr lang="en-US" sz="1100" dirty="0" smtClean="0"/>
            <a:t>  </a:t>
          </a:r>
          <a:endParaRPr lang="en-US" sz="1100" dirty="0"/>
        </a:p>
      </dgm:t>
    </dgm:pt>
    <dgm:pt modelId="{F0D960C9-CCF3-4AE6-846A-F0BC176D8DA5}" type="parTrans" cxnId="{39E4FF2F-E84A-4FAA-ABEA-4A0D3361FA3B}">
      <dgm:prSet/>
      <dgm:spPr/>
      <dgm:t>
        <a:bodyPr/>
        <a:lstStyle/>
        <a:p>
          <a:pPr>
            <a:spcBef>
              <a:spcPts val="0"/>
            </a:spcBef>
            <a:spcAft>
              <a:spcPts val="600"/>
            </a:spcAft>
          </a:pPr>
          <a:endParaRPr lang="en-US"/>
        </a:p>
      </dgm:t>
    </dgm:pt>
    <dgm:pt modelId="{BCBF3C5E-2703-46C7-8DA5-1654BE923303}" type="sibTrans" cxnId="{39E4FF2F-E84A-4FAA-ABEA-4A0D3361FA3B}">
      <dgm:prSet/>
      <dgm:spPr/>
      <dgm:t>
        <a:bodyPr/>
        <a:lstStyle/>
        <a:p>
          <a:pPr>
            <a:spcBef>
              <a:spcPts val="0"/>
            </a:spcBef>
            <a:spcAft>
              <a:spcPts val="600"/>
            </a:spcAft>
          </a:pPr>
          <a:endParaRPr lang="en-US"/>
        </a:p>
      </dgm:t>
    </dgm:pt>
    <dgm:pt modelId="{B2D8971D-DEA4-4F4A-9C97-23B65D51408B}">
      <dgm:prSet custT="1"/>
      <dgm:spPr>
        <a:solidFill>
          <a:schemeClr val="accent3">
            <a:hueOff val="-1010984"/>
            <a:satOff val="-4168"/>
            <a:lumOff val="-874"/>
            <a:alpha val="60000"/>
          </a:schemeClr>
        </a:solidFill>
      </dgm:spPr>
      <dgm:t>
        <a:bodyPr/>
        <a:lstStyle/>
        <a:p>
          <a:r>
            <a:rPr lang="en-US" sz="1100" dirty="0" smtClean="0"/>
            <a:t>  </a:t>
          </a:r>
          <a:endParaRPr lang="en-US" sz="1100" dirty="0"/>
        </a:p>
      </dgm:t>
    </dgm:pt>
    <dgm:pt modelId="{A04786FF-F2A2-427C-8C1B-EFD7BF252BDC}" type="sibTrans" cxnId="{90F3D39E-7C40-4818-8F18-89AA84B28870}">
      <dgm:prSet/>
      <dgm:spPr/>
      <dgm:t>
        <a:bodyPr/>
        <a:lstStyle/>
        <a:p>
          <a:endParaRPr lang="en-US"/>
        </a:p>
      </dgm:t>
    </dgm:pt>
    <dgm:pt modelId="{A8560317-AF23-4E9B-81AB-90AB8A36FAF3}" type="parTrans" cxnId="{90F3D39E-7C40-4818-8F18-89AA84B28870}">
      <dgm:prSet/>
      <dgm:spPr/>
      <dgm:t>
        <a:bodyPr/>
        <a:lstStyle/>
        <a:p>
          <a:endParaRPr lang="en-US"/>
        </a:p>
      </dgm:t>
    </dgm:pt>
    <dgm:pt modelId="{3A414B42-42F1-4541-930A-DA5EAF0C9A7D}">
      <dgm:prSet phldrT="[Text]" custT="1"/>
      <dgm:spPr>
        <a:solidFill>
          <a:srgbClr val="92D050">
            <a:alpha val="60000"/>
          </a:srgbClr>
        </a:solidFill>
      </dgm:spPr>
      <dgm:t>
        <a:bodyPr/>
        <a:lstStyle/>
        <a:p>
          <a:pPr>
            <a:spcBef>
              <a:spcPts val="0"/>
            </a:spcBef>
            <a:spcAft>
              <a:spcPts val="600"/>
            </a:spcAft>
          </a:pPr>
          <a:r>
            <a:rPr lang="en-US" sz="1100" dirty="0" smtClean="0"/>
            <a:t>  </a:t>
          </a:r>
          <a:endParaRPr lang="en-US" sz="1100" dirty="0"/>
        </a:p>
      </dgm:t>
    </dgm:pt>
    <dgm:pt modelId="{518E7D36-05F0-4F7A-BA43-CDD7A34E212D}" type="sibTrans" cxnId="{1B43B445-761D-4116-A3F2-540E6605243B}">
      <dgm:prSet/>
      <dgm:spPr/>
      <dgm:t>
        <a:bodyPr/>
        <a:lstStyle/>
        <a:p>
          <a:pPr>
            <a:spcBef>
              <a:spcPts val="0"/>
            </a:spcBef>
            <a:spcAft>
              <a:spcPts val="600"/>
            </a:spcAft>
          </a:pPr>
          <a:endParaRPr lang="en-US"/>
        </a:p>
      </dgm:t>
    </dgm:pt>
    <dgm:pt modelId="{6E1216D2-32F6-47D3-8396-79AA2006B32D}" type="parTrans" cxnId="{1B43B445-761D-4116-A3F2-540E6605243B}">
      <dgm:prSet/>
      <dgm:spPr/>
      <dgm:t>
        <a:bodyPr/>
        <a:lstStyle/>
        <a:p>
          <a:pPr>
            <a:spcBef>
              <a:spcPts val="0"/>
            </a:spcBef>
            <a:spcAft>
              <a:spcPts val="600"/>
            </a:spcAft>
          </a:pPr>
          <a:endParaRPr lang="en-US"/>
        </a:p>
      </dgm:t>
    </dgm:pt>
    <dgm:pt modelId="{FC87A1F9-DFF0-4BFB-8AAF-0A508370AB59}">
      <dgm:prSet phldrT="[Text]" custT="1"/>
      <dgm:spPr>
        <a:solidFill>
          <a:schemeClr val="accent1">
            <a:lumMod val="20000"/>
            <a:lumOff val="80000"/>
            <a:alpha val="60000"/>
          </a:schemeClr>
        </a:solidFill>
      </dgm:spPr>
      <dgm:t>
        <a:bodyPr/>
        <a:lstStyle/>
        <a:p>
          <a:pPr>
            <a:spcBef>
              <a:spcPts val="0"/>
            </a:spcBef>
            <a:spcAft>
              <a:spcPts val="600"/>
            </a:spcAft>
          </a:pPr>
          <a:r>
            <a:rPr lang="en-US" sz="1100" dirty="0" smtClean="0"/>
            <a:t>  </a:t>
          </a:r>
          <a:endParaRPr lang="en-US" sz="1100" dirty="0"/>
        </a:p>
      </dgm:t>
    </dgm:pt>
    <dgm:pt modelId="{1A9987A2-45EC-4575-AF26-C19C7FDC581B}" type="sibTrans" cxnId="{D54E471D-A2F1-4CEE-ACE5-6CD824D7C6A2}">
      <dgm:prSet/>
      <dgm:spPr/>
      <dgm:t>
        <a:bodyPr/>
        <a:lstStyle/>
        <a:p>
          <a:pPr>
            <a:spcBef>
              <a:spcPts val="0"/>
            </a:spcBef>
            <a:spcAft>
              <a:spcPts val="600"/>
            </a:spcAft>
          </a:pPr>
          <a:endParaRPr lang="en-US"/>
        </a:p>
      </dgm:t>
    </dgm:pt>
    <dgm:pt modelId="{09F493B8-C4DB-4360-B157-B602107142AD}" type="parTrans" cxnId="{D54E471D-A2F1-4CEE-ACE5-6CD824D7C6A2}">
      <dgm:prSet/>
      <dgm:spPr/>
      <dgm:t>
        <a:bodyPr/>
        <a:lstStyle/>
        <a:p>
          <a:pPr>
            <a:spcBef>
              <a:spcPts val="0"/>
            </a:spcBef>
            <a:spcAft>
              <a:spcPts val="600"/>
            </a:spcAft>
          </a:pPr>
          <a:endParaRPr lang="en-US"/>
        </a:p>
      </dgm:t>
    </dgm:pt>
    <dgm:pt modelId="{D18ABB28-9975-411D-B802-0DB36136C473}">
      <dgm:prSet phldrT="[Text]" custT="1"/>
      <dgm:spPr>
        <a:solidFill>
          <a:schemeClr val="tx2">
            <a:lumMod val="60000"/>
            <a:lumOff val="40000"/>
            <a:alpha val="60000"/>
          </a:schemeClr>
        </a:solidFill>
      </dgm:spPr>
      <dgm:t>
        <a:bodyPr/>
        <a:lstStyle/>
        <a:p>
          <a:pPr>
            <a:spcBef>
              <a:spcPts val="0"/>
            </a:spcBef>
            <a:spcAft>
              <a:spcPts val="600"/>
            </a:spcAft>
          </a:pPr>
          <a:r>
            <a:rPr lang="en-US" sz="1100" dirty="0" smtClean="0"/>
            <a:t>  </a:t>
          </a:r>
          <a:endParaRPr lang="en-US" sz="1100" dirty="0"/>
        </a:p>
      </dgm:t>
    </dgm:pt>
    <dgm:pt modelId="{31F9D4AE-CD23-47E4-9EB9-1F3F01223D6F}" type="sibTrans" cxnId="{D53CB633-CF6A-4F2C-80BE-0D70031E9F1C}">
      <dgm:prSet/>
      <dgm:spPr/>
      <dgm:t>
        <a:bodyPr/>
        <a:lstStyle/>
        <a:p>
          <a:pPr>
            <a:spcBef>
              <a:spcPts val="0"/>
            </a:spcBef>
            <a:spcAft>
              <a:spcPts val="600"/>
            </a:spcAft>
          </a:pPr>
          <a:endParaRPr lang="en-US"/>
        </a:p>
      </dgm:t>
    </dgm:pt>
    <dgm:pt modelId="{E579A083-39D8-4401-9933-7254E6CC68CD}" type="parTrans" cxnId="{D53CB633-CF6A-4F2C-80BE-0D70031E9F1C}">
      <dgm:prSet/>
      <dgm:spPr/>
      <dgm:t>
        <a:bodyPr/>
        <a:lstStyle/>
        <a:p>
          <a:pPr>
            <a:spcBef>
              <a:spcPts val="0"/>
            </a:spcBef>
            <a:spcAft>
              <a:spcPts val="600"/>
            </a:spcAft>
          </a:pPr>
          <a:endParaRPr lang="en-US"/>
        </a:p>
      </dgm:t>
    </dgm:pt>
    <dgm:pt modelId="{A37DFB1B-24A7-4151-8877-6049A164E5B8}">
      <dgm:prSet phldrT="[Text]" custT="1"/>
      <dgm:spPr>
        <a:solidFill>
          <a:schemeClr val="accent6">
            <a:lumMod val="60000"/>
            <a:lumOff val="40000"/>
            <a:alpha val="60000"/>
          </a:schemeClr>
        </a:solidFill>
      </dgm:spPr>
      <dgm:t>
        <a:bodyPr/>
        <a:lstStyle/>
        <a:p>
          <a:pPr>
            <a:spcBef>
              <a:spcPts val="0"/>
            </a:spcBef>
            <a:spcAft>
              <a:spcPts val="600"/>
            </a:spcAft>
          </a:pPr>
          <a:r>
            <a:rPr lang="en-US" sz="1100" dirty="0" smtClean="0"/>
            <a:t>  </a:t>
          </a:r>
          <a:endParaRPr lang="en-US" sz="1100" dirty="0"/>
        </a:p>
      </dgm:t>
    </dgm:pt>
    <dgm:pt modelId="{6E59B421-BF74-4718-AD43-F5F9FAC59BC8}" type="sibTrans" cxnId="{9505D7EE-0121-4536-BE8A-94B3195E680C}">
      <dgm:prSet/>
      <dgm:spPr/>
      <dgm:t>
        <a:bodyPr/>
        <a:lstStyle/>
        <a:p>
          <a:pPr>
            <a:spcBef>
              <a:spcPts val="0"/>
            </a:spcBef>
            <a:spcAft>
              <a:spcPts val="600"/>
            </a:spcAft>
          </a:pPr>
          <a:endParaRPr lang="en-US"/>
        </a:p>
      </dgm:t>
    </dgm:pt>
    <dgm:pt modelId="{B3793B3A-9F49-4FD2-A3AA-6DECA3C21AB9}" type="parTrans" cxnId="{9505D7EE-0121-4536-BE8A-94B3195E680C}">
      <dgm:prSet/>
      <dgm:spPr/>
      <dgm:t>
        <a:bodyPr/>
        <a:lstStyle/>
        <a:p>
          <a:pPr>
            <a:spcBef>
              <a:spcPts val="0"/>
            </a:spcBef>
            <a:spcAft>
              <a:spcPts val="600"/>
            </a:spcAft>
          </a:pPr>
          <a:endParaRPr lang="en-US"/>
        </a:p>
      </dgm:t>
    </dgm:pt>
    <dgm:pt modelId="{15132F03-6A3A-43CE-8F74-62CECC43B1FB}" type="pres">
      <dgm:prSet presAssocID="{D9FFF99E-848C-4ADF-915A-81FC18FDDC90}" presName="Name0" presStyleCnt="0">
        <dgm:presLayoutVars>
          <dgm:chMax val="1"/>
          <dgm:chPref val="1"/>
        </dgm:presLayoutVars>
      </dgm:prSet>
      <dgm:spPr/>
      <dgm:t>
        <a:bodyPr/>
        <a:lstStyle/>
        <a:p>
          <a:endParaRPr lang="en-US"/>
        </a:p>
      </dgm:t>
    </dgm:pt>
    <dgm:pt modelId="{10078A75-2A83-4A3D-A37D-14D21211CDCA}" type="pres">
      <dgm:prSet presAssocID="{FCA26AFF-2C97-489D-B91F-C71B3480E149}" presName="Parent" presStyleLbl="node0" presStyleIdx="0" presStyleCnt="1" custLinFactNeighborY="1289">
        <dgm:presLayoutVars>
          <dgm:chMax val="5"/>
          <dgm:chPref val="5"/>
        </dgm:presLayoutVars>
      </dgm:prSet>
      <dgm:spPr/>
      <dgm:t>
        <a:bodyPr/>
        <a:lstStyle/>
        <a:p>
          <a:endParaRPr lang="en-US"/>
        </a:p>
      </dgm:t>
    </dgm:pt>
    <dgm:pt modelId="{E5A4A833-2B9B-458D-A0B1-6FF4E0EBB26B}" type="pres">
      <dgm:prSet presAssocID="{FCA26AFF-2C97-489D-B91F-C71B3480E149}" presName="Accent2" presStyleLbl="node1" presStyleIdx="0" presStyleCnt="19" custLinFactY="100000" custLinFactNeighborX="38401" custLinFactNeighborY="131926"/>
      <dgm:spPr>
        <a:solidFill>
          <a:schemeClr val="accent2">
            <a:hueOff val="0"/>
            <a:satOff val="0"/>
            <a:lumOff val="0"/>
            <a:alpha val="60000"/>
          </a:schemeClr>
        </a:solidFill>
      </dgm:spPr>
      <dgm:t>
        <a:bodyPr/>
        <a:lstStyle/>
        <a:p>
          <a:endParaRPr lang="en-US"/>
        </a:p>
      </dgm:t>
    </dgm:pt>
    <dgm:pt modelId="{34E9CA5E-A116-41C3-9765-E9434297CE84}" type="pres">
      <dgm:prSet presAssocID="{FCA26AFF-2C97-489D-B91F-C71B3480E149}" presName="Accent3" presStyleLbl="node1" presStyleIdx="1" presStyleCnt="19"/>
      <dgm:spPr/>
    </dgm:pt>
    <dgm:pt modelId="{661625CE-04F1-4ADA-ABAA-89053381D647}" type="pres">
      <dgm:prSet presAssocID="{FCA26AFF-2C97-489D-B91F-C71B3480E149}" presName="Accent4" presStyleLbl="node1" presStyleIdx="2" presStyleCnt="19" custScaleX="142306" custScaleY="139464" custLinFactX="157711" custLinFactNeighborX="200000" custLinFactNeighborY="-62280"/>
      <dgm:spPr>
        <a:solidFill>
          <a:schemeClr val="accent2">
            <a:hueOff val="0"/>
            <a:satOff val="0"/>
            <a:lumOff val="0"/>
            <a:alpha val="60000"/>
          </a:schemeClr>
        </a:solidFill>
      </dgm:spPr>
      <dgm:t>
        <a:bodyPr/>
        <a:lstStyle/>
        <a:p>
          <a:endParaRPr lang="en-US"/>
        </a:p>
      </dgm:t>
    </dgm:pt>
    <dgm:pt modelId="{164CF14E-D7B7-4226-9552-B685A06E027F}" type="pres">
      <dgm:prSet presAssocID="{FCA26AFF-2C97-489D-B91F-C71B3480E149}" presName="Accent5" presStyleLbl="node1" presStyleIdx="3" presStyleCnt="19" custLinFactX="500000" custLinFactY="-128146" custLinFactNeighborX="567782" custLinFactNeighborY="-200000"/>
      <dgm:spPr>
        <a:solidFill>
          <a:schemeClr val="accent2">
            <a:hueOff val="0"/>
            <a:satOff val="0"/>
            <a:lumOff val="0"/>
            <a:alpha val="60000"/>
          </a:schemeClr>
        </a:solidFill>
      </dgm:spPr>
      <dgm:t>
        <a:bodyPr/>
        <a:lstStyle/>
        <a:p>
          <a:endParaRPr lang="en-US"/>
        </a:p>
      </dgm:t>
    </dgm:pt>
    <dgm:pt modelId="{55ABFB6A-148E-4C72-9D81-C990B93F1DA6}" type="pres">
      <dgm:prSet presAssocID="{FCA26AFF-2C97-489D-B91F-C71B3480E149}" presName="Accent6" presStyleLbl="node1" presStyleIdx="4" presStyleCnt="19" custLinFactX="-300000" custLinFactY="-400000" custLinFactNeighborX="-398093" custLinFactNeighborY="-432205"/>
      <dgm:spPr>
        <a:solidFill>
          <a:schemeClr val="accent2">
            <a:hueOff val="0"/>
            <a:satOff val="0"/>
            <a:lumOff val="0"/>
            <a:alpha val="60000"/>
          </a:schemeClr>
        </a:solidFill>
      </dgm:spPr>
      <dgm:t>
        <a:bodyPr/>
        <a:lstStyle/>
        <a:p>
          <a:endParaRPr lang="en-US"/>
        </a:p>
      </dgm:t>
    </dgm:pt>
    <dgm:pt modelId="{4000D56C-A806-429E-8E43-E985F8CD5BF0}" type="pres">
      <dgm:prSet presAssocID="{A37DFB1B-24A7-4151-8877-6049A164E5B8}" presName="Child1" presStyleLbl="node1" presStyleIdx="5" presStyleCnt="19" custScaleX="174466" custScaleY="157142" custLinFactNeighborX="-12176" custLinFactNeighborY="-23130">
        <dgm:presLayoutVars>
          <dgm:chMax val="0"/>
          <dgm:chPref val="0"/>
        </dgm:presLayoutVars>
      </dgm:prSet>
      <dgm:spPr/>
      <dgm:t>
        <a:bodyPr/>
        <a:lstStyle/>
        <a:p>
          <a:endParaRPr lang="en-US"/>
        </a:p>
      </dgm:t>
    </dgm:pt>
    <dgm:pt modelId="{29611EAB-736B-43D6-AB98-F4BA4755850F}" type="pres">
      <dgm:prSet presAssocID="{A37DFB1B-24A7-4151-8877-6049A164E5B8}" presName="Accent7" presStyleCnt="0"/>
      <dgm:spPr/>
    </dgm:pt>
    <dgm:pt modelId="{4842DA0C-92E1-4843-886F-96B01E1FD35D}" type="pres">
      <dgm:prSet presAssocID="{A37DFB1B-24A7-4151-8877-6049A164E5B8}" presName="AccentHold1" presStyleLbl="node1" presStyleIdx="6" presStyleCnt="19" custLinFactX="-200000" custLinFactY="-100000" custLinFactNeighborX="-229280" custLinFactNeighborY="-165455"/>
      <dgm:spPr>
        <a:solidFill>
          <a:schemeClr val="accent2">
            <a:hueOff val="0"/>
            <a:satOff val="0"/>
            <a:lumOff val="0"/>
            <a:alpha val="60000"/>
          </a:schemeClr>
        </a:solidFill>
      </dgm:spPr>
      <dgm:t>
        <a:bodyPr/>
        <a:lstStyle/>
        <a:p>
          <a:endParaRPr lang="en-US"/>
        </a:p>
      </dgm:t>
    </dgm:pt>
    <dgm:pt modelId="{1B09C3A2-DEB0-4A20-88B6-4C21C38F8171}" type="pres">
      <dgm:prSet presAssocID="{A37DFB1B-24A7-4151-8877-6049A164E5B8}" presName="Accent8" presStyleCnt="0"/>
      <dgm:spPr/>
    </dgm:pt>
    <dgm:pt modelId="{D9164446-487D-4643-9180-20E9AB08A900}" type="pres">
      <dgm:prSet presAssocID="{A37DFB1B-24A7-4151-8877-6049A164E5B8}" presName="AccentHold2" presStyleLbl="node1" presStyleIdx="7" presStyleCnt="19" custLinFactNeighborX="-64527" custLinFactNeighborY="-16582"/>
      <dgm:spPr>
        <a:solidFill>
          <a:schemeClr val="accent2">
            <a:hueOff val="0"/>
            <a:satOff val="0"/>
            <a:lumOff val="0"/>
            <a:alpha val="60000"/>
          </a:schemeClr>
        </a:solidFill>
      </dgm:spPr>
      <dgm:t>
        <a:bodyPr/>
        <a:lstStyle/>
        <a:p>
          <a:endParaRPr lang="en-US"/>
        </a:p>
      </dgm:t>
    </dgm:pt>
    <dgm:pt modelId="{9F370006-C151-4150-A7B8-4507C1E07CBD}" type="pres">
      <dgm:prSet presAssocID="{D18ABB28-9975-411D-B802-0DB36136C473}" presName="Child2" presStyleLbl="node1" presStyleIdx="8" presStyleCnt="19" custScaleX="182955" custScaleY="174777" custLinFactNeighborX="-29008" custLinFactNeighborY="46257">
        <dgm:presLayoutVars>
          <dgm:chMax val="0"/>
          <dgm:chPref val="0"/>
        </dgm:presLayoutVars>
      </dgm:prSet>
      <dgm:spPr/>
      <dgm:t>
        <a:bodyPr/>
        <a:lstStyle/>
        <a:p>
          <a:endParaRPr lang="en-US"/>
        </a:p>
      </dgm:t>
    </dgm:pt>
    <dgm:pt modelId="{0C439269-06C8-49AD-A65E-9D825C3075C1}" type="pres">
      <dgm:prSet presAssocID="{D18ABB28-9975-411D-B802-0DB36136C473}" presName="Accent9" presStyleCnt="0"/>
      <dgm:spPr/>
    </dgm:pt>
    <dgm:pt modelId="{E6CEFF99-0204-47A8-8A07-BA43009D2E91}" type="pres">
      <dgm:prSet presAssocID="{D18ABB28-9975-411D-B802-0DB36136C473}" presName="AccentHold1" presStyleLbl="node1" presStyleIdx="9" presStyleCnt="19" custLinFactX="200000" custLinFactY="200000" custLinFactNeighborX="289826" custLinFactNeighborY="260647"/>
      <dgm:spPr>
        <a:solidFill>
          <a:schemeClr val="accent2">
            <a:hueOff val="0"/>
            <a:satOff val="0"/>
            <a:lumOff val="0"/>
            <a:alpha val="60000"/>
          </a:schemeClr>
        </a:solidFill>
      </dgm:spPr>
      <dgm:t>
        <a:bodyPr/>
        <a:lstStyle/>
        <a:p>
          <a:endParaRPr lang="en-US"/>
        </a:p>
      </dgm:t>
    </dgm:pt>
    <dgm:pt modelId="{2B03C40E-0759-448D-8C60-FC36A11E0F6C}" type="pres">
      <dgm:prSet presAssocID="{D18ABB28-9975-411D-B802-0DB36136C473}" presName="Accent10" presStyleCnt="0"/>
      <dgm:spPr/>
    </dgm:pt>
    <dgm:pt modelId="{FBDF62BF-56DB-4736-B45A-1A3B84BEA8D7}" type="pres">
      <dgm:prSet presAssocID="{D18ABB28-9975-411D-B802-0DB36136C473}" presName="AccentHold2" presStyleLbl="node1" presStyleIdx="10" presStyleCnt="19"/>
      <dgm:spPr>
        <a:solidFill>
          <a:schemeClr val="accent2">
            <a:hueOff val="0"/>
            <a:satOff val="0"/>
            <a:lumOff val="0"/>
            <a:alpha val="60000"/>
          </a:schemeClr>
        </a:solidFill>
      </dgm:spPr>
      <dgm:t>
        <a:bodyPr/>
        <a:lstStyle/>
        <a:p>
          <a:endParaRPr lang="en-US"/>
        </a:p>
      </dgm:t>
    </dgm:pt>
    <dgm:pt modelId="{E82196D6-2307-4EB2-BD4D-4C38F1AB2526}" type="pres">
      <dgm:prSet presAssocID="{D18ABB28-9975-411D-B802-0DB36136C473}" presName="Accent11" presStyleCnt="0"/>
      <dgm:spPr/>
    </dgm:pt>
    <dgm:pt modelId="{04113D0F-B3BD-4C87-B9FC-37CD61DDCA9A}" type="pres">
      <dgm:prSet presAssocID="{D18ABB28-9975-411D-B802-0DB36136C473}" presName="AccentHold3" presStyleLbl="node1" presStyleIdx="11" presStyleCnt="19" custLinFactX="-500000" custLinFactY="254560" custLinFactNeighborX="-596542" custLinFactNeighborY="300000"/>
      <dgm:spPr>
        <a:solidFill>
          <a:schemeClr val="accent2">
            <a:hueOff val="0"/>
            <a:satOff val="0"/>
            <a:lumOff val="0"/>
            <a:alpha val="60000"/>
          </a:schemeClr>
        </a:solidFill>
      </dgm:spPr>
      <dgm:t>
        <a:bodyPr/>
        <a:lstStyle/>
        <a:p>
          <a:endParaRPr lang="en-US"/>
        </a:p>
      </dgm:t>
    </dgm:pt>
    <dgm:pt modelId="{00983176-2470-4DBA-96FF-7F92A1EA64B4}" type="pres">
      <dgm:prSet presAssocID="{FC87A1F9-DFF0-4BFB-8AAF-0A508370AB59}" presName="Child3" presStyleLbl="node1" presStyleIdx="12" presStyleCnt="19" custScaleX="135810" custScaleY="132038" custLinFactX="-146161" custLinFactNeighborX="-200000" custLinFactNeighborY="31623">
        <dgm:presLayoutVars>
          <dgm:chMax val="0"/>
          <dgm:chPref val="0"/>
        </dgm:presLayoutVars>
      </dgm:prSet>
      <dgm:spPr/>
      <dgm:t>
        <a:bodyPr/>
        <a:lstStyle/>
        <a:p>
          <a:endParaRPr lang="en-US"/>
        </a:p>
      </dgm:t>
    </dgm:pt>
    <dgm:pt modelId="{206401B8-06D9-42AC-9897-14C4E95FC321}" type="pres">
      <dgm:prSet presAssocID="{FC87A1F9-DFF0-4BFB-8AAF-0A508370AB59}" presName="Accent12" presStyleCnt="0"/>
      <dgm:spPr/>
    </dgm:pt>
    <dgm:pt modelId="{BBA0E41C-5CFD-464D-A13C-1FA9BAECAEA5}" type="pres">
      <dgm:prSet presAssocID="{FC87A1F9-DFF0-4BFB-8AAF-0A508370AB59}" presName="AccentHold1" presStyleLbl="node1" presStyleIdx="13" presStyleCnt="19" custLinFactY="30340" custLinFactNeighborX="-19762" custLinFactNeighborY="100000"/>
      <dgm:spPr>
        <a:solidFill>
          <a:schemeClr val="accent2">
            <a:hueOff val="0"/>
            <a:satOff val="0"/>
            <a:lumOff val="0"/>
            <a:alpha val="60000"/>
          </a:schemeClr>
        </a:solidFill>
      </dgm:spPr>
      <dgm:t>
        <a:bodyPr/>
        <a:lstStyle/>
        <a:p>
          <a:endParaRPr lang="en-US"/>
        </a:p>
      </dgm:t>
    </dgm:pt>
    <dgm:pt modelId="{D708C6AD-B901-4177-86B2-358C2C7E9840}" type="pres">
      <dgm:prSet presAssocID="{3A414B42-42F1-4541-930A-DA5EAF0C9A7D}" presName="Child4" presStyleLbl="node1" presStyleIdx="14" presStyleCnt="19" custScaleX="156500" custScaleY="155528" custLinFactX="14080" custLinFactNeighborX="100000" custLinFactNeighborY="-48977">
        <dgm:presLayoutVars>
          <dgm:chMax val="0"/>
          <dgm:chPref val="0"/>
        </dgm:presLayoutVars>
      </dgm:prSet>
      <dgm:spPr/>
      <dgm:t>
        <a:bodyPr/>
        <a:lstStyle/>
        <a:p>
          <a:endParaRPr lang="en-US"/>
        </a:p>
      </dgm:t>
    </dgm:pt>
    <dgm:pt modelId="{FE75B23C-5681-4CD4-BA8C-DF87A1AC53C5}" type="pres">
      <dgm:prSet presAssocID="{3A414B42-42F1-4541-930A-DA5EAF0C9A7D}" presName="Accent13" presStyleCnt="0"/>
      <dgm:spPr/>
    </dgm:pt>
    <dgm:pt modelId="{41820322-BE78-4564-95D6-48082DCB6119}" type="pres">
      <dgm:prSet presAssocID="{3A414B42-42F1-4541-930A-DA5EAF0C9A7D}" presName="AccentHold1" presStyleLbl="node1" presStyleIdx="15" presStyleCnt="19" custLinFactY="7536" custLinFactNeighborX="-51627" custLinFactNeighborY="100000"/>
      <dgm:spPr>
        <a:solidFill>
          <a:schemeClr val="accent2">
            <a:hueOff val="0"/>
            <a:satOff val="0"/>
            <a:lumOff val="0"/>
            <a:alpha val="60000"/>
          </a:schemeClr>
        </a:solidFill>
      </dgm:spPr>
      <dgm:t>
        <a:bodyPr/>
        <a:lstStyle/>
        <a:p>
          <a:endParaRPr lang="en-US"/>
        </a:p>
      </dgm:t>
    </dgm:pt>
    <dgm:pt modelId="{0EC22425-9436-4A8C-9012-2163F7FC4248}" type="pres">
      <dgm:prSet presAssocID="{B2D8971D-DEA4-4F4A-9C97-23B65D51408B}" presName="Child5" presStyleLbl="node1" presStyleIdx="16" presStyleCnt="19" custScaleX="152140" custScaleY="132146" custLinFactNeighborX="-17625" custLinFactNeighborY="9230">
        <dgm:presLayoutVars>
          <dgm:chMax val="0"/>
          <dgm:chPref val="0"/>
        </dgm:presLayoutVars>
      </dgm:prSet>
      <dgm:spPr/>
      <dgm:t>
        <a:bodyPr/>
        <a:lstStyle/>
        <a:p>
          <a:endParaRPr lang="en-US"/>
        </a:p>
      </dgm:t>
    </dgm:pt>
    <dgm:pt modelId="{757CBE23-61E8-429B-ABDD-D0E54953FE19}" type="pres">
      <dgm:prSet presAssocID="{B2D8971D-DEA4-4F4A-9C97-23B65D51408B}" presName="Accent15" presStyleCnt="0"/>
      <dgm:spPr/>
    </dgm:pt>
    <dgm:pt modelId="{3E1138C3-353A-4752-8D21-7C886243F83F}" type="pres">
      <dgm:prSet presAssocID="{B2D8971D-DEA4-4F4A-9C97-23B65D51408B}" presName="AccentHold2" presStyleLbl="node1" presStyleIdx="17" presStyleCnt="19"/>
      <dgm:spPr>
        <a:solidFill>
          <a:schemeClr val="accent2">
            <a:hueOff val="0"/>
            <a:satOff val="0"/>
            <a:lumOff val="0"/>
            <a:alpha val="60000"/>
          </a:schemeClr>
        </a:solidFill>
      </dgm:spPr>
      <dgm:t>
        <a:bodyPr/>
        <a:lstStyle/>
        <a:p>
          <a:endParaRPr lang="en-US"/>
        </a:p>
      </dgm:t>
    </dgm:pt>
    <dgm:pt modelId="{3C6966BE-23F4-4A86-9AB3-249027779FF6}" type="pres">
      <dgm:prSet presAssocID="{B2D8971D-DEA4-4F4A-9C97-23B65D51408B}" presName="Accent16" presStyleCnt="0"/>
      <dgm:spPr/>
    </dgm:pt>
    <dgm:pt modelId="{00358CF2-E702-433C-9957-50F32D67DB14}" type="pres">
      <dgm:prSet presAssocID="{B2D8971D-DEA4-4F4A-9C97-23B65D51408B}" presName="AccentHold3" presStyleLbl="node1" presStyleIdx="18" presStyleCnt="19"/>
      <dgm:spPr>
        <a:solidFill>
          <a:schemeClr val="accent2">
            <a:hueOff val="0"/>
            <a:satOff val="0"/>
            <a:lumOff val="0"/>
            <a:alpha val="60000"/>
          </a:schemeClr>
        </a:solidFill>
      </dgm:spPr>
      <dgm:t>
        <a:bodyPr/>
        <a:lstStyle/>
        <a:p>
          <a:endParaRPr lang="en-US"/>
        </a:p>
      </dgm:t>
    </dgm:pt>
  </dgm:ptLst>
  <dgm:cxnLst>
    <dgm:cxn modelId="{1821925E-223E-48DC-B30E-122E3E98AB47}" type="presOf" srcId="{D9FFF99E-848C-4ADF-915A-81FC18FDDC90}" destId="{15132F03-6A3A-43CE-8F74-62CECC43B1FB}" srcOrd="0" destOrd="0" presId="urn:microsoft.com/office/officeart/2009/3/layout/CircleRelationship"/>
    <dgm:cxn modelId="{D54E471D-A2F1-4CEE-ACE5-6CD824D7C6A2}" srcId="{FCA26AFF-2C97-489D-B91F-C71B3480E149}" destId="{FC87A1F9-DFF0-4BFB-8AAF-0A508370AB59}" srcOrd="2" destOrd="0" parTransId="{09F493B8-C4DB-4360-B157-B602107142AD}" sibTransId="{1A9987A2-45EC-4575-AF26-C19C7FDC581B}"/>
    <dgm:cxn modelId="{FB142C87-8C5C-4197-AADF-D21E6C80B1BB}" type="presOf" srcId="{D18ABB28-9975-411D-B802-0DB36136C473}" destId="{9F370006-C151-4150-A7B8-4507C1E07CBD}" srcOrd="0" destOrd="0" presId="urn:microsoft.com/office/officeart/2009/3/layout/CircleRelationship"/>
    <dgm:cxn modelId="{9505D7EE-0121-4536-BE8A-94B3195E680C}" srcId="{FCA26AFF-2C97-489D-B91F-C71B3480E149}" destId="{A37DFB1B-24A7-4151-8877-6049A164E5B8}" srcOrd="0" destOrd="0" parTransId="{B3793B3A-9F49-4FD2-A3AA-6DECA3C21AB9}" sibTransId="{6E59B421-BF74-4718-AD43-F5F9FAC59BC8}"/>
    <dgm:cxn modelId="{1B43B445-761D-4116-A3F2-540E6605243B}" srcId="{FCA26AFF-2C97-489D-B91F-C71B3480E149}" destId="{3A414B42-42F1-4541-930A-DA5EAF0C9A7D}" srcOrd="3" destOrd="0" parTransId="{6E1216D2-32F6-47D3-8396-79AA2006B32D}" sibTransId="{518E7D36-05F0-4F7A-BA43-CDD7A34E212D}"/>
    <dgm:cxn modelId="{66B63601-4C1C-41BD-B910-2266F5FCC426}" type="presOf" srcId="{FC87A1F9-DFF0-4BFB-8AAF-0A508370AB59}" destId="{00983176-2470-4DBA-96FF-7F92A1EA64B4}" srcOrd="0" destOrd="0" presId="urn:microsoft.com/office/officeart/2009/3/layout/CircleRelationship"/>
    <dgm:cxn modelId="{8F8BBB7B-22AE-402F-903E-214816A79E4D}" type="presOf" srcId="{3A414B42-42F1-4541-930A-DA5EAF0C9A7D}" destId="{D708C6AD-B901-4177-86B2-358C2C7E9840}" srcOrd="0" destOrd="0" presId="urn:microsoft.com/office/officeart/2009/3/layout/CircleRelationship"/>
    <dgm:cxn modelId="{8777CF0D-298A-49E9-8A54-F67E4EDB329F}" type="presOf" srcId="{A37DFB1B-24A7-4151-8877-6049A164E5B8}" destId="{4000D56C-A806-429E-8E43-E985F8CD5BF0}" srcOrd="0" destOrd="0" presId="urn:microsoft.com/office/officeart/2009/3/layout/CircleRelationship"/>
    <dgm:cxn modelId="{D53CB633-CF6A-4F2C-80BE-0D70031E9F1C}" srcId="{FCA26AFF-2C97-489D-B91F-C71B3480E149}" destId="{D18ABB28-9975-411D-B802-0DB36136C473}" srcOrd="1" destOrd="0" parTransId="{E579A083-39D8-4401-9933-7254E6CC68CD}" sibTransId="{31F9D4AE-CD23-47E4-9EB9-1F3F01223D6F}"/>
    <dgm:cxn modelId="{90F3D39E-7C40-4818-8F18-89AA84B28870}" srcId="{FCA26AFF-2C97-489D-B91F-C71B3480E149}" destId="{B2D8971D-DEA4-4F4A-9C97-23B65D51408B}" srcOrd="4" destOrd="0" parTransId="{A8560317-AF23-4E9B-81AB-90AB8A36FAF3}" sibTransId="{A04786FF-F2A2-427C-8C1B-EFD7BF252BDC}"/>
    <dgm:cxn modelId="{3800A8AC-8BFF-462B-B838-2E3B7BCD294E}" type="presOf" srcId="{B2D8971D-DEA4-4F4A-9C97-23B65D51408B}" destId="{0EC22425-9436-4A8C-9012-2163F7FC4248}" srcOrd="0" destOrd="0" presId="urn:microsoft.com/office/officeart/2009/3/layout/CircleRelationship"/>
    <dgm:cxn modelId="{7797B9EC-50A6-495E-BE3F-A50484BC5BE0}" type="presOf" srcId="{FCA26AFF-2C97-489D-B91F-C71B3480E149}" destId="{10078A75-2A83-4A3D-A37D-14D21211CDCA}" srcOrd="0" destOrd="0" presId="urn:microsoft.com/office/officeart/2009/3/layout/CircleRelationship"/>
    <dgm:cxn modelId="{39E4FF2F-E84A-4FAA-ABEA-4A0D3361FA3B}" srcId="{D9FFF99E-848C-4ADF-915A-81FC18FDDC90}" destId="{FCA26AFF-2C97-489D-B91F-C71B3480E149}" srcOrd="0" destOrd="0" parTransId="{F0D960C9-CCF3-4AE6-846A-F0BC176D8DA5}" sibTransId="{BCBF3C5E-2703-46C7-8DA5-1654BE923303}"/>
    <dgm:cxn modelId="{7941F9FC-8BE0-4152-A382-CA3D6A6639EC}" type="presParOf" srcId="{15132F03-6A3A-43CE-8F74-62CECC43B1FB}" destId="{10078A75-2A83-4A3D-A37D-14D21211CDCA}" srcOrd="0" destOrd="0" presId="urn:microsoft.com/office/officeart/2009/3/layout/CircleRelationship"/>
    <dgm:cxn modelId="{C67826F7-CF06-467F-A2A4-BEA84F9BB4B8}" type="presParOf" srcId="{15132F03-6A3A-43CE-8F74-62CECC43B1FB}" destId="{E5A4A833-2B9B-458D-A0B1-6FF4E0EBB26B}" srcOrd="1" destOrd="0" presId="urn:microsoft.com/office/officeart/2009/3/layout/CircleRelationship"/>
    <dgm:cxn modelId="{93EDBCC3-AF5C-41B7-8DC1-A03F56646A7F}" type="presParOf" srcId="{15132F03-6A3A-43CE-8F74-62CECC43B1FB}" destId="{34E9CA5E-A116-41C3-9765-E9434297CE84}" srcOrd="2" destOrd="0" presId="urn:microsoft.com/office/officeart/2009/3/layout/CircleRelationship"/>
    <dgm:cxn modelId="{6DC846DC-7AF8-40D3-9D2C-306A287B74A6}" type="presParOf" srcId="{15132F03-6A3A-43CE-8F74-62CECC43B1FB}" destId="{661625CE-04F1-4ADA-ABAA-89053381D647}" srcOrd="3" destOrd="0" presId="urn:microsoft.com/office/officeart/2009/3/layout/CircleRelationship"/>
    <dgm:cxn modelId="{4C5FC361-9C7B-4666-BA53-B13B355D92DD}" type="presParOf" srcId="{15132F03-6A3A-43CE-8F74-62CECC43B1FB}" destId="{164CF14E-D7B7-4226-9552-B685A06E027F}" srcOrd="4" destOrd="0" presId="urn:microsoft.com/office/officeart/2009/3/layout/CircleRelationship"/>
    <dgm:cxn modelId="{DF42293C-BDE2-4FFF-BC09-F829040AD855}" type="presParOf" srcId="{15132F03-6A3A-43CE-8F74-62CECC43B1FB}" destId="{55ABFB6A-148E-4C72-9D81-C990B93F1DA6}" srcOrd="5" destOrd="0" presId="urn:microsoft.com/office/officeart/2009/3/layout/CircleRelationship"/>
    <dgm:cxn modelId="{238A9D53-1F7B-4662-A759-C1BD184CE7D6}" type="presParOf" srcId="{15132F03-6A3A-43CE-8F74-62CECC43B1FB}" destId="{4000D56C-A806-429E-8E43-E985F8CD5BF0}" srcOrd="6" destOrd="0" presId="urn:microsoft.com/office/officeart/2009/3/layout/CircleRelationship"/>
    <dgm:cxn modelId="{4D2B757D-6376-4733-8E73-1FDD2B713877}" type="presParOf" srcId="{15132F03-6A3A-43CE-8F74-62CECC43B1FB}" destId="{29611EAB-736B-43D6-AB98-F4BA4755850F}" srcOrd="7" destOrd="0" presId="urn:microsoft.com/office/officeart/2009/3/layout/CircleRelationship"/>
    <dgm:cxn modelId="{905BE9D0-D974-4E7D-A3B3-4892825E2033}" type="presParOf" srcId="{29611EAB-736B-43D6-AB98-F4BA4755850F}" destId="{4842DA0C-92E1-4843-886F-96B01E1FD35D}" srcOrd="0" destOrd="0" presId="urn:microsoft.com/office/officeart/2009/3/layout/CircleRelationship"/>
    <dgm:cxn modelId="{DF684D0F-371C-4803-9580-614FEBB57C29}" type="presParOf" srcId="{15132F03-6A3A-43CE-8F74-62CECC43B1FB}" destId="{1B09C3A2-DEB0-4A20-88B6-4C21C38F8171}" srcOrd="8" destOrd="0" presId="urn:microsoft.com/office/officeart/2009/3/layout/CircleRelationship"/>
    <dgm:cxn modelId="{B0B4250D-18D3-43A6-80C3-8EF0A54EBFA4}" type="presParOf" srcId="{1B09C3A2-DEB0-4A20-88B6-4C21C38F8171}" destId="{D9164446-487D-4643-9180-20E9AB08A900}" srcOrd="0" destOrd="0" presId="urn:microsoft.com/office/officeart/2009/3/layout/CircleRelationship"/>
    <dgm:cxn modelId="{45E521A4-65BC-4CDF-A2DB-85D822DD87BF}" type="presParOf" srcId="{15132F03-6A3A-43CE-8F74-62CECC43B1FB}" destId="{9F370006-C151-4150-A7B8-4507C1E07CBD}" srcOrd="9" destOrd="0" presId="urn:microsoft.com/office/officeart/2009/3/layout/CircleRelationship"/>
    <dgm:cxn modelId="{19F60E87-BDA6-4E09-8D48-BFF509997AFE}" type="presParOf" srcId="{15132F03-6A3A-43CE-8F74-62CECC43B1FB}" destId="{0C439269-06C8-49AD-A65E-9D825C3075C1}" srcOrd="10" destOrd="0" presId="urn:microsoft.com/office/officeart/2009/3/layout/CircleRelationship"/>
    <dgm:cxn modelId="{83D65E8C-D85F-43DD-A7E0-E74C32DCC5BA}" type="presParOf" srcId="{0C439269-06C8-49AD-A65E-9D825C3075C1}" destId="{E6CEFF99-0204-47A8-8A07-BA43009D2E91}" srcOrd="0" destOrd="0" presId="urn:microsoft.com/office/officeart/2009/3/layout/CircleRelationship"/>
    <dgm:cxn modelId="{A0EEB93D-399A-4961-990D-14414648F663}" type="presParOf" srcId="{15132F03-6A3A-43CE-8F74-62CECC43B1FB}" destId="{2B03C40E-0759-448D-8C60-FC36A11E0F6C}" srcOrd="11" destOrd="0" presId="urn:microsoft.com/office/officeart/2009/3/layout/CircleRelationship"/>
    <dgm:cxn modelId="{19CB2CB4-3953-4404-9717-6D54DF1DEDF1}" type="presParOf" srcId="{2B03C40E-0759-448D-8C60-FC36A11E0F6C}" destId="{FBDF62BF-56DB-4736-B45A-1A3B84BEA8D7}" srcOrd="0" destOrd="0" presId="urn:microsoft.com/office/officeart/2009/3/layout/CircleRelationship"/>
    <dgm:cxn modelId="{9AAA84C9-AEF9-4DC7-8315-B2A1D9382F34}" type="presParOf" srcId="{15132F03-6A3A-43CE-8F74-62CECC43B1FB}" destId="{E82196D6-2307-4EB2-BD4D-4C38F1AB2526}" srcOrd="12" destOrd="0" presId="urn:microsoft.com/office/officeart/2009/3/layout/CircleRelationship"/>
    <dgm:cxn modelId="{29439B12-292D-4469-973A-DCFD7C9C1554}" type="presParOf" srcId="{E82196D6-2307-4EB2-BD4D-4C38F1AB2526}" destId="{04113D0F-B3BD-4C87-B9FC-37CD61DDCA9A}" srcOrd="0" destOrd="0" presId="urn:microsoft.com/office/officeart/2009/3/layout/CircleRelationship"/>
    <dgm:cxn modelId="{756ED550-5368-4AE8-9C80-251C0E462A42}" type="presParOf" srcId="{15132F03-6A3A-43CE-8F74-62CECC43B1FB}" destId="{00983176-2470-4DBA-96FF-7F92A1EA64B4}" srcOrd="13" destOrd="0" presId="urn:microsoft.com/office/officeart/2009/3/layout/CircleRelationship"/>
    <dgm:cxn modelId="{08B1F4FC-6996-48BF-A472-1C07CB8E2183}" type="presParOf" srcId="{15132F03-6A3A-43CE-8F74-62CECC43B1FB}" destId="{206401B8-06D9-42AC-9897-14C4E95FC321}" srcOrd="14" destOrd="0" presId="urn:microsoft.com/office/officeart/2009/3/layout/CircleRelationship"/>
    <dgm:cxn modelId="{7950DF06-21E0-4C55-9902-AC8E342BBD28}" type="presParOf" srcId="{206401B8-06D9-42AC-9897-14C4E95FC321}" destId="{BBA0E41C-5CFD-464D-A13C-1FA9BAECAEA5}" srcOrd="0" destOrd="0" presId="urn:microsoft.com/office/officeart/2009/3/layout/CircleRelationship"/>
    <dgm:cxn modelId="{1FA343E7-D5FB-404F-97F5-41E3BFF3D6DE}" type="presParOf" srcId="{15132F03-6A3A-43CE-8F74-62CECC43B1FB}" destId="{D708C6AD-B901-4177-86B2-358C2C7E9840}" srcOrd="15" destOrd="0" presId="urn:microsoft.com/office/officeart/2009/3/layout/CircleRelationship"/>
    <dgm:cxn modelId="{2E1DF78A-D21E-458D-80E4-5C62E92E9284}" type="presParOf" srcId="{15132F03-6A3A-43CE-8F74-62CECC43B1FB}" destId="{FE75B23C-5681-4CD4-BA8C-DF87A1AC53C5}" srcOrd="16" destOrd="0" presId="urn:microsoft.com/office/officeart/2009/3/layout/CircleRelationship"/>
    <dgm:cxn modelId="{0F58EA62-5F73-40F1-8726-A3CEB6AEDB27}" type="presParOf" srcId="{FE75B23C-5681-4CD4-BA8C-DF87A1AC53C5}" destId="{41820322-BE78-4564-95D6-48082DCB6119}" srcOrd="0" destOrd="0" presId="urn:microsoft.com/office/officeart/2009/3/layout/CircleRelationship"/>
    <dgm:cxn modelId="{95BC3ED4-F12B-4D4D-89FC-84808F5BB794}" type="presParOf" srcId="{15132F03-6A3A-43CE-8F74-62CECC43B1FB}" destId="{0EC22425-9436-4A8C-9012-2163F7FC4248}" srcOrd="17" destOrd="0" presId="urn:microsoft.com/office/officeart/2009/3/layout/CircleRelationship"/>
    <dgm:cxn modelId="{829813CF-2AB6-4EC2-8A20-6E7D3577ED77}" type="presParOf" srcId="{15132F03-6A3A-43CE-8F74-62CECC43B1FB}" destId="{757CBE23-61E8-429B-ABDD-D0E54953FE19}" srcOrd="18" destOrd="0" presId="urn:microsoft.com/office/officeart/2009/3/layout/CircleRelationship"/>
    <dgm:cxn modelId="{3596880E-800B-48EA-867F-C11099145947}" type="presParOf" srcId="{757CBE23-61E8-429B-ABDD-D0E54953FE19}" destId="{3E1138C3-353A-4752-8D21-7C886243F83F}" srcOrd="0" destOrd="0" presId="urn:microsoft.com/office/officeart/2009/3/layout/CircleRelationship"/>
    <dgm:cxn modelId="{33BA09F2-D115-414B-AE62-5FB199AF65A6}" type="presParOf" srcId="{15132F03-6A3A-43CE-8F74-62CECC43B1FB}" destId="{3C6966BE-23F4-4A86-9AB3-249027779FF6}" srcOrd="19" destOrd="0" presId="urn:microsoft.com/office/officeart/2009/3/layout/CircleRelationship"/>
    <dgm:cxn modelId="{22BFD2D3-AC82-4FB7-89E6-1FEED5CE2E76}" type="presParOf" srcId="{3C6966BE-23F4-4A86-9AB3-249027779FF6}" destId="{00358CF2-E702-433C-9957-50F32D67DB14}"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33777C-E946-42D5-B9C6-B38470E7E08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98C071F2-7FA7-4E4C-A64B-F44748A1CCC8}">
      <dgm:prSet phldrT="[Text]" custT="1"/>
      <dgm:spPr>
        <a:solidFill>
          <a:schemeClr val="accent1">
            <a:lumMod val="75000"/>
          </a:schemeClr>
        </a:solidFill>
      </dgm:spPr>
      <dgm:t>
        <a:bodyPr/>
        <a:lstStyle/>
        <a:p>
          <a:pPr algn="ctr">
            <a:lnSpc>
              <a:spcPct val="100000"/>
            </a:lnSpc>
            <a:spcAft>
              <a:spcPts val="600"/>
            </a:spcAft>
          </a:pPr>
          <a:r>
            <a:rPr lang="en-US" sz="1800" b="1" dirty="0"/>
            <a:t>Disseminating </a:t>
          </a:r>
          <a:r>
            <a:rPr lang="en-US" sz="1800" b="1" dirty="0" smtClean="0"/>
            <a:t>Information</a:t>
          </a:r>
          <a:endParaRPr lang="en-US" sz="1800" b="1" dirty="0"/>
        </a:p>
      </dgm:t>
    </dgm:pt>
    <dgm:pt modelId="{C05989DB-20C7-415D-94FE-A01A14AA9471}" type="parTrans" cxnId="{167B76CA-0C48-4938-A46A-A9F93FD2599B}">
      <dgm:prSet/>
      <dgm:spPr/>
      <dgm:t>
        <a:bodyPr/>
        <a:lstStyle/>
        <a:p>
          <a:pPr algn="ctr"/>
          <a:endParaRPr lang="en-US"/>
        </a:p>
      </dgm:t>
    </dgm:pt>
    <dgm:pt modelId="{179C87BC-81C0-4DE3-9A3E-025F3E78DEBE}" type="sibTrans" cxnId="{167B76CA-0C48-4938-A46A-A9F93FD2599B}">
      <dgm:prSet/>
      <dgm:spPr/>
      <dgm:t>
        <a:bodyPr/>
        <a:lstStyle/>
        <a:p>
          <a:pPr algn="ctr"/>
          <a:endParaRPr lang="en-US"/>
        </a:p>
      </dgm:t>
    </dgm:pt>
    <dgm:pt modelId="{A10E4B88-A838-4B34-9B27-E67A9DCD8847}">
      <dgm:prSet phldrT="[Text]" custT="1"/>
      <dgm:spPr>
        <a:solidFill>
          <a:schemeClr val="accent5">
            <a:lumMod val="75000"/>
          </a:schemeClr>
        </a:solidFill>
      </dgm:spPr>
      <dgm:t>
        <a:bodyPr/>
        <a:lstStyle/>
        <a:p>
          <a:pPr algn="ctr">
            <a:lnSpc>
              <a:spcPct val="100000"/>
            </a:lnSpc>
            <a:spcAft>
              <a:spcPts val="600"/>
            </a:spcAft>
          </a:pPr>
          <a:r>
            <a:rPr lang="en-US" sz="1800" b="1" dirty="0"/>
            <a:t>Gathering Input and </a:t>
          </a:r>
          <a:r>
            <a:rPr lang="en-US" sz="1800" b="1" dirty="0" smtClean="0"/>
            <a:t>Data</a:t>
          </a:r>
          <a:endParaRPr lang="en-US" sz="1800" b="1" dirty="0"/>
        </a:p>
      </dgm:t>
    </dgm:pt>
    <dgm:pt modelId="{EC547A7B-D478-4537-9003-20C4A57F8F1B}" type="parTrans" cxnId="{DE0EF2C4-7FF4-44F2-A4F3-E1FFD40F8098}">
      <dgm:prSet/>
      <dgm:spPr/>
      <dgm:t>
        <a:bodyPr/>
        <a:lstStyle/>
        <a:p>
          <a:pPr algn="ctr"/>
          <a:endParaRPr lang="en-US"/>
        </a:p>
      </dgm:t>
    </dgm:pt>
    <dgm:pt modelId="{261BE4F2-17F0-4FE2-B288-EE6BDFCC985C}" type="sibTrans" cxnId="{DE0EF2C4-7FF4-44F2-A4F3-E1FFD40F8098}">
      <dgm:prSet/>
      <dgm:spPr/>
      <dgm:t>
        <a:bodyPr/>
        <a:lstStyle/>
        <a:p>
          <a:pPr algn="ctr"/>
          <a:endParaRPr lang="en-US"/>
        </a:p>
      </dgm:t>
    </dgm:pt>
    <dgm:pt modelId="{F1F4DE67-9AAD-40D3-B75C-56FA64FE62B5}">
      <dgm:prSet phldrT="[Text]" custT="1"/>
      <dgm:spPr>
        <a:solidFill>
          <a:schemeClr val="accent3">
            <a:lumMod val="75000"/>
          </a:schemeClr>
        </a:solidFill>
      </dgm:spPr>
      <dgm:t>
        <a:bodyPr/>
        <a:lstStyle/>
        <a:p>
          <a:pPr algn="ctr">
            <a:lnSpc>
              <a:spcPct val="100000"/>
            </a:lnSpc>
            <a:spcAft>
              <a:spcPts val="600"/>
            </a:spcAft>
          </a:pPr>
          <a:r>
            <a:rPr lang="en-US" sz="1800" b="1" dirty="0" smtClean="0"/>
            <a:t>Enabling Small-Scale Decision Making</a:t>
          </a:r>
        </a:p>
      </dgm:t>
    </dgm:pt>
    <dgm:pt modelId="{1D077AF4-D54C-4E2A-8CE2-C1D3AEC4AD19}" type="parTrans" cxnId="{E7EBFB70-6258-4B08-A634-C3DCB6EB3CC6}">
      <dgm:prSet/>
      <dgm:spPr/>
      <dgm:t>
        <a:bodyPr/>
        <a:lstStyle/>
        <a:p>
          <a:pPr algn="ctr"/>
          <a:endParaRPr lang="en-US"/>
        </a:p>
      </dgm:t>
    </dgm:pt>
    <dgm:pt modelId="{D017086F-667E-404D-9ED4-6C7CE60F1505}" type="sibTrans" cxnId="{E7EBFB70-6258-4B08-A634-C3DCB6EB3CC6}">
      <dgm:prSet/>
      <dgm:spPr/>
      <dgm:t>
        <a:bodyPr/>
        <a:lstStyle/>
        <a:p>
          <a:pPr algn="ctr"/>
          <a:endParaRPr lang="en-US"/>
        </a:p>
      </dgm:t>
    </dgm:pt>
    <dgm:pt modelId="{BD8BB4E9-B170-4138-875F-DE5B554C291C}">
      <dgm:prSet phldrT="[Text]" custT="1"/>
      <dgm:spPr>
        <a:solidFill>
          <a:schemeClr val="accent3">
            <a:lumMod val="75000"/>
          </a:schemeClr>
        </a:solidFill>
      </dgm:spPr>
      <dgm:t>
        <a:bodyPr/>
        <a:lstStyle/>
        <a:p>
          <a:pPr algn="ctr">
            <a:lnSpc>
              <a:spcPct val="100000"/>
            </a:lnSpc>
            <a:spcAft>
              <a:spcPts val="600"/>
            </a:spcAft>
          </a:pPr>
          <a:r>
            <a:rPr lang="en-US" sz="1800" b="1" dirty="0"/>
            <a:t>Enabling </a:t>
          </a:r>
          <a:r>
            <a:rPr lang="en-US" sz="1800" b="1" dirty="0" smtClean="0"/>
            <a:t>Large-Scale Decision Making</a:t>
          </a:r>
        </a:p>
      </dgm:t>
    </dgm:pt>
    <dgm:pt modelId="{70C246E1-324B-468D-BEDD-BDEED506BB22}" type="parTrans" cxnId="{F107CA81-21F7-480E-B8AB-4B70FA5705BE}">
      <dgm:prSet/>
      <dgm:spPr/>
      <dgm:t>
        <a:bodyPr/>
        <a:lstStyle/>
        <a:p>
          <a:pPr algn="ctr"/>
          <a:endParaRPr lang="en-US"/>
        </a:p>
      </dgm:t>
    </dgm:pt>
    <dgm:pt modelId="{5890E659-70D8-49DE-AC0A-31C4D859FA39}" type="sibTrans" cxnId="{F107CA81-21F7-480E-B8AB-4B70FA5705BE}">
      <dgm:prSet/>
      <dgm:spPr/>
      <dgm:t>
        <a:bodyPr/>
        <a:lstStyle/>
        <a:p>
          <a:pPr algn="ctr"/>
          <a:endParaRPr lang="en-US"/>
        </a:p>
      </dgm:t>
    </dgm:pt>
    <dgm:pt modelId="{D34BD1D9-B63A-435C-B637-5CD663093BC4}">
      <dgm:prSet phldrT="[Text]" custT="1"/>
      <dgm:spPr>
        <a:solidFill>
          <a:schemeClr val="accent5">
            <a:lumMod val="75000"/>
          </a:schemeClr>
        </a:solidFill>
      </dgm:spPr>
      <dgm:t>
        <a:bodyPr/>
        <a:lstStyle/>
        <a:p>
          <a:pPr algn="ctr">
            <a:lnSpc>
              <a:spcPct val="100000"/>
            </a:lnSpc>
            <a:spcAft>
              <a:spcPts val="600"/>
            </a:spcAft>
          </a:pPr>
          <a:r>
            <a:rPr lang="en-US" sz="1800" b="1" dirty="0"/>
            <a:t>Discussing and </a:t>
          </a:r>
          <a:r>
            <a:rPr lang="en-US" sz="1800" b="1" dirty="0" smtClean="0"/>
            <a:t>Connecting</a:t>
          </a:r>
        </a:p>
      </dgm:t>
    </dgm:pt>
    <dgm:pt modelId="{E28C3FFD-CC5E-4DE5-905B-EE7DE5FD0CB5}" type="parTrans" cxnId="{D327C713-972B-441E-ADF8-AD69E9114E0A}">
      <dgm:prSet/>
      <dgm:spPr/>
      <dgm:t>
        <a:bodyPr/>
        <a:lstStyle/>
        <a:p>
          <a:pPr algn="ctr"/>
          <a:endParaRPr lang="en-US"/>
        </a:p>
      </dgm:t>
    </dgm:pt>
    <dgm:pt modelId="{1347666F-4784-41E3-A13B-DD921CEA330F}" type="sibTrans" cxnId="{D327C713-972B-441E-ADF8-AD69E9114E0A}">
      <dgm:prSet/>
      <dgm:spPr/>
      <dgm:t>
        <a:bodyPr/>
        <a:lstStyle/>
        <a:p>
          <a:pPr algn="ctr"/>
          <a:endParaRPr lang="en-US"/>
        </a:p>
      </dgm:t>
    </dgm:pt>
    <dgm:pt modelId="{94C8AC23-4B9F-48DC-9CD7-D1532F697ED3}">
      <dgm:prSet phldrT="[Text]" custT="1"/>
      <dgm:spPr>
        <a:solidFill>
          <a:schemeClr val="accent3">
            <a:lumMod val="75000"/>
          </a:schemeClr>
        </a:solidFill>
      </dgm:spPr>
      <dgm:t>
        <a:bodyPr/>
        <a:lstStyle/>
        <a:p>
          <a:pPr algn="ctr">
            <a:lnSpc>
              <a:spcPct val="100000"/>
            </a:lnSpc>
            <a:spcAft>
              <a:spcPts val="600"/>
            </a:spcAft>
          </a:pPr>
          <a:r>
            <a:rPr lang="en-US" sz="1800" b="1" dirty="0"/>
            <a:t>Encouraging </a:t>
          </a:r>
          <a:r>
            <a:rPr lang="en-US" sz="1800" b="1" dirty="0">
              <a:solidFill>
                <a:schemeClr val="bg1"/>
              </a:solidFill>
            </a:rPr>
            <a:t>Public </a:t>
          </a:r>
          <a:r>
            <a:rPr lang="en-US" sz="1800" b="1" dirty="0" smtClean="0">
              <a:solidFill>
                <a:schemeClr val="bg1"/>
              </a:solidFill>
            </a:rPr>
            <a:t>Work</a:t>
          </a:r>
        </a:p>
      </dgm:t>
    </dgm:pt>
    <dgm:pt modelId="{2C93FCCA-A0BC-430A-A2C7-B4CBACB46845}" type="sibTrans" cxnId="{0F8EDD18-24FC-4ABF-984F-4C572EA26C79}">
      <dgm:prSet/>
      <dgm:spPr/>
      <dgm:t>
        <a:bodyPr/>
        <a:lstStyle/>
        <a:p>
          <a:pPr algn="ctr"/>
          <a:endParaRPr lang="en-US"/>
        </a:p>
      </dgm:t>
    </dgm:pt>
    <dgm:pt modelId="{DA419E34-52AD-4E47-A26A-5CE86039B4BB}" type="parTrans" cxnId="{0F8EDD18-24FC-4ABF-984F-4C572EA26C79}">
      <dgm:prSet/>
      <dgm:spPr/>
      <dgm:t>
        <a:bodyPr/>
        <a:lstStyle/>
        <a:p>
          <a:pPr algn="ctr"/>
          <a:endParaRPr lang="en-US"/>
        </a:p>
      </dgm:t>
    </dgm:pt>
    <dgm:pt modelId="{8D5473F5-DD3C-413C-9BE8-DC65397F42C6}" type="pres">
      <dgm:prSet presAssocID="{B433777C-E946-42D5-B9C6-B38470E7E082}" presName="Name0" presStyleCnt="0">
        <dgm:presLayoutVars>
          <dgm:chPref val="1"/>
          <dgm:dir/>
          <dgm:animOne val="branch"/>
          <dgm:animLvl val="lvl"/>
          <dgm:resizeHandles/>
        </dgm:presLayoutVars>
      </dgm:prSet>
      <dgm:spPr/>
      <dgm:t>
        <a:bodyPr/>
        <a:lstStyle/>
        <a:p>
          <a:endParaRPr lang="en-US"/>
        </a:p>
      </dgm:t>
    </dgm:pt>
    <dgm:pt modelId="{4539618B-DB9A-4389-AA69-8293A18E642B}" type="pres">
      <dgm:prSet presAssocID="{98C071F2-7FA7-4E4C-A64B-F44748A1CCC8}" presName="vertOne" presStyleCnt="0"/>
      <dgm:spPr/>
    </dgm:pt>
    <dgm:pt modelId="{72E8BCD0-6E56-41AE-A850-BBE2B3DE578D}" type="pres">
      <dgm:prSet presAssocID="{98C071F2-7FA7-4E4C-A64B-F44748A1CCC8}" presName="txOne" presStyleLbl="node0" presStyleIdx="0" presStyleCnt="1" custScaleY="52753" custLinFactY="215447" custLinFactNeighborX="-3042" custLinFactNeighborY="300000">
        <dgm:presLayoutVars>
          <dgm:chPref val="3"/>
        </dgm:presLayoutVars>
      </dgm:prSet>
      <dgm:spPr/>
      <dgm:t>
        <a:bodyPr/>
        <a:lstStyle/>
        <a:p>
          <a:endParaRPr lang="en-US"/>
        </a:p>
      </dgm:t>
    </dgm:pt>
    <dgm:pt modelId="{73793B54-4114-4722-9826-6FB627D15819}" type="pres">
      <dgm:prSet presAssocID="{98C071F2-7FA7-4E4C-A64B-F44748A1CCC8}" presName="parTransOne" presStyleCnt="0"/>
      <dgm:spPr/>
    </dgm:pt>
    <dgm:pt modelId="{1F93B3A9-A2BB-4F4C-9323-4382779201EB}" type="pres">
      <dgm:prSet presAssocID="{98C071F2-7FA7-4E4C-A64B-F44748A1CCC8}" presName="horzOne" presStyleCnt="0"/>
      <dgm:spPr/>
    </dgm:pt>
    <dgm:pt modelId="{0611CB23-9425-4EC3-9144-9F350FA1943A}" type="pres">
      <dgm:prSet presAssocID="{A10E4B88-A838-4B34-9B27-E67A9DCD8847}" presName="vertTwo" presStyleCnt="0"/>
      <dgm:spPr/>
    </dgm:pt>
    <dgm:pt modelId="{5C572784-C2A1-49B7-9EB8-A41CBA7B8EE9}" type="pres">
      <dgm:prSet presAssocID="{A10E4B88-A838-4B34-9B27-E67A9DCD8847}" presName="txTwo" presStyleLbl="node2" presStyleIdx="0" presStyleCnt="2" custScaleX="90999" custScaleY="49451" custLinFactY="51888" custLinFactNeighborX="-1510" custLinFactNeighborY="100000">
        <dgm:presLayoutVars>
          <dgm:chPref val="3"/>
        </dgm:presLayoutVars>
      </dgm:prSet>
      <dgm:spPr/>
      <dgm:t>
        <a:bodyPr/>
        <a:lstStyle/>
        <a:p>
          <a:endParaRPr lang="en-US"/>
        </a:p>
      </dgm:t>
    </dgm:pt>
    <dgm:pt modelId="{337168BC-2DCD-4FA9-ADC1-F265A4B470E9}" type="pres">
      <dgm:prSet presAssocID="{A10E4B88-A838-4B34-9B27-E67A9DCD8847}" presName="parTransTwo" presStyleCnt="0"/>
      <dgm:spPr/>
    </dgm:pt>
    <dgm:pt modelId="{5A35DF76-7252-4E8F-BB11-9237FCB5F514}" type="pres">
      <dgm:prSet presAssocID="{A10E4B88-A838-4B34-9B27-E67A9DCD8847}" presName="horzTwo" presStyleCnt="0"/>
      <dgm:spPr/>
    </dgm:pt>
    <dgm:pt modelId="{61B7384E-E736-45A2-B596-3CDC0789C8DE}" type="pres">
      <dgm:prSet presAssocID="{F1F4DE67-9AAD-40D3-B75C-56FA64FE62B5}" presName="vertThree" presStyleCnt="0"/>
      <dgm:spPr/>
    </dgm:pt>
    <dgm:pt modelId="{31D95E45-E0AE-41FC-ADA7-D04E4E29C3D7}" type="pres">
      <dgm:prSet presAssocID="{F1F4DE67-9AAD-40D3-B75C-56FA64FE62B5}" presName="txThree" presStyleLbl="node3" presStyleIdx="0" presStyleCnt="3" custScaleX="196635" custScaleY="109570" custLinFactY="-9604" custLinFactNeighborX="23552" custLinFactNeighborY="-100000">
        <dgm:presLayoutVars>
          <dgm:chPref val="3"/>
        </dgm:presLayoutVars>
      </dgm:prSet>
      <dgm:spPr/>
      <dgm:t>
        <a:bodyPr/>
        <a:lstStyle/>
        <a:p>
          <a:endParaRPr lang="en-US"/>
        </a:p>
      </dgm:t>
    </dgm:pt>
    <dgm:pt modelId="{93AF76A0-5F78-47E3-94E1-7EC5E2AE7099}" type="pres">
      <dgm:prSet presAssocID="{F1F4DE67-9AAD-40D3-B75C-56FA64FE62B5}" presName="horzThree" presStyleCnt="0"/>
      <dgm:spPr/>
    </dgm:pt>
    <dgm:pt modelId="{C0CAE918-7A9D-43AC-988E-B78F1F45FF48}" type="pres">
      <dgm:prSet presAssocID="{D017086F-667E-404D-9ED4-6C7CE60F1505}" presName="sibSpaceThree" presStyleCnt="0"/>
      <dgm:spPr/>
    </dgm:pt>
    <dgm:pt modelId="{3D253F8E-DE14-40F0-A3CB-2ED39399E524}" type="pres">
      <dgm:prSet presAssocID="{BD8BB4E9-B170-4138-875F-DE5B554C291C}" presName="vertThree" presStyleCnt="0"/>
      <dgm:spPr/>
    </dgm:pt>
    <dgm:pt modelId="{C34BDADB-4AD7-49AD-8C8D-2FDBED74E037}" type="pres">
      <dgm:prSet presAssocID="{BD8BB4E9-B170-4138-875F-DE5B554C291C}" presName="txThree" presStyleLbl="node3" presStyleIdx="1" presStyleCnt="3" custScaleX="191221" custScaleY="106352" custLinFactY="-9273" custLinFactNeighborX="69697" custLinFactNeighborY="-100000">
        <dgm:presLayoutVars>
          <dgm:chPref val="3"/>
        </dgm:presLayoutVars>
      </dgm:prSet>
      <dgm:spPr/>
      <dgm:t>
        <a:bodyPr/>
        <a:lstStyle/>
        <a:p>
          <a:endParaRPr lang="en-US"/>
        </a:p>
      </dgm:t>
    </dgm:pt>
    <dgm:pt modelId="{AB15727D-C971-4395-9794-7532124E8510}" type="pres">
      <dgm:prSet presAssocID="{BD8BB4E9-B170-4138-875F-DE5B554C291C}" presName="horzThree" presStyleCnt="0"/>
      <dgm:spPr/>
    </dgm:pt>
    <dgm:pt modelId="{1FBCD327-C403-4C95-98A1-DE26139FDB0F}" type="pres">
      <dgm:prSet presAssocID="{261BE4F2-17F0-4FE2-B288-EE6BDFCC985C}" presName="sibSpaceTwo" presStyleCnt="0"/>
      <dgm:spPr/>
    </dgm:pt>
    <dgm:pt modelId="{513FD8DB-2DF9-4B61-B8A2-5A1B7BC1A347}" type="pres">
      <dgm:prSet presAssocID="{D34BD1D9-B63A-435C-B637-5CD663093BC4}" presName="vertTwo" presStyleCnt="0"/>
      <dgm:spPr/>
    </dgm:pt>
    <dgm:pt modelId="{72059DDC-A261-4048-B50D-5CBFCFDFF126}" type="pres">
      <dgm:prSet presAssocID="{D34BD1D9-B63A-435C-B637-5CD663093BC4}" presName="txTwo" presStyleLbl="node2" presStyleIdx="1" presStyleCnt="2" custScaleX="183252" custScaleY="50638" custLinFactY="51191" custLinFactNeighborX="-9842" custLinFactNeighborY="100000">
        <dgm:presLayoutVars>
          <dgm:chPref val="3"/>
        </dgm:presLayoutVars>
      </dgm:prSet>
      <dgm:spPr/>
      <dgm:t>
        <a:bodyPr/>
        <a:lstStyle/>
        <a:p>
          <a:endParaRPr lang="en-US"/>
        </a:p>
      </dgm:t>
    </dgm:pt>
    <dgm:pt modelId="{79E4F0D5-D5DD-47B3-B256-0537EB43D3DA}" type="pres">
      <dgm:prSet presAssocID="{D34BD1D9-B63A-435C-B637-5CD663093BC4}" presName="parTransTwo" presStyleCnt="0"/>
      <dgm:spPr/>
    </dgm:pt>
    <dgm:pt modelId="{95AB978A-CC3E-45C9-BFA7-302A8792E8E7}" type="pres">
      <dgm:prSet presAssocID="{D34BD1D9-B63A-435C-B637-5CD663093BC4}" presName="horzTwo" presStyleCnt="0"/>
      <dgm:spPr/>
    </dgm:pt>
    <dgm:pt modelId="{E0B2B3D2-0849-40FD-8285-921ED11E446E}" type="pres">
      <dgm:prSet presAssocID="{94C8AC23-4B9F-48DC-9CD7-D1532F697ED3}" presName="vertThree" presStyleCnt="0"/>
      <dgm:spPr/>
    </dgm:pt>
    <dgm:pt modelId="{504788E2-EFCF-43A8-9CD1-7172C0DD4CE3}" type="pres">
      <dgm:prSet presAssocID="{94C8AC23-4B9F-48DC-9CD7-D1532F697ED3}" presName="txThree" presStyleLbl="node3" presStyleIdx="2" presStyleCnt="3" custScaleX="185157" custScaleY="105665" custLinFactY="-10862" custLinFactNeighborX="40219" custLinFactNeighborY="-100000">
        <dgm:presLayoutVars>
          <dgm:chPref val="3"/>
        </dgm:presLayoutVars>
      </dgm:prSet>
      <dgm:spPr/>
      <dgm:t>
        <a:bodyPr/>
        <a:lstStyle/>
        <a:p>
          <a:endParaRPr lang="en-US"/>
        </a:p>
      </dgm:t>
    </dgm:pt>
    <dgm:pt modelId="{95C7CAC4-EEAA-456B-9236-AAED036F23AA}" type="pres">
      <dgm:prSet presAssocID="{94C8AC23-4B9F-48DC-9CD7-D1532F697ED3}" presName="horzThree" presStyleCnt="0"/>
      <dgm:spPr/>
    </dgm:pt>
  </dgm:ptLst>
  <dgm:cxnLst>
    <dgm:cxn modelId="{F5923113-CDD0-4B96-BB58-84527DC1639E}" type="presOf" srcId="{BD8BB4E9-B170-4138-875F-DE5B554C291C}" destId="{C34BDADB-4AD7-49AD-8C8D-2FDBED74E037}" srcOrd="0" destOrd="0" presId="urn:microsoft.com/office/officeart/2005/8/layout/hierarchy4"/>
    <dgm:cxn modelId="{42E8F714-B814-4DBB-9B58-BAB966D2ABA7}" type="presOf" srcId="{F1F4DE67-9AAD-40D3-B75C-56FA64FE62B5}" destId="{31D95E45-E0AE-41FC-ADA7-D04E4E29C3D7}" srcOrd="0" destOrd="0" presId="urn:microsoft.com/office/officeart/2005/8/layout/hierarchy4"/>
    <dgm:cxn modelId="{DE0EF2C4-7FF4-44F2-A4F3-E1FFD40F8098}" srcId="{98C071F2-7FA7-4E4C-A64B-F44748A1CCC8}" destId="{A10E4B88-A838-4B34-9B27-E67A9DCD8847}" srcOrd="0" destOrd="0" parTransId="{EC547A7B-D478-4537-9003-20C4A57F8F1B}" sibTransId="{261BE4F2-17F0-4FE2-B288-EE6BDFCC985C}"/>
    <dgm:cxn modelId="{D9275E13-5F13-448A-8E3D-AC35BA8D9714}" type="presOf" srcId="{A10E4B88-A838-4B34-9B27-E67A9DCD8847}" destId="{5C572784-C2A1-49B7-9EB8-A41CBA7B8EE9}" srcOrd="0" destOrd="0" presId="urn:microsoft.com/office/officeart/2005/8/layout/hierarchy4"/>
    <dgm:cxn modelId="{0D9A69BD-F501-4827-88D9-FB19C19631BB}" type="presOf" srcId="{98C071F2-7FA7-4E4C-A64B-F44748A1CCC8}" destId="{72E8BCD0-6E56-41AE-A850-BBE2B3DE578D}" srcOrd="0" destOrd="0" presId="urn:microsoft.com/office/officeart/2005/8/layout/hierarchy4"/>
    <dgm:cxn modelId="{F107CA81-21F7-480E-B8AB-4B70FA5705BE}" srcId="{A10E4B88-A838-4B34-9B27-E67A9DCD8847}" destId="{BD8BB4E9-B170-4138-875F-DE5B554C291C}" srcOrd="1" destOrd="0" parTransId="{70C246E1-324B-468D-BEDD-BDEED506BB22}" sibTransId="{5890E659-70D8-49DE-AC0A-31C4D859FA39}"/>
    <dgm:cxn modelId="{D327C713-972B-441E-ADF8-AD69E9114E0A}" srcId="{98C071F2-7FA7-4E4C-A64B-F44748A1CCC8}" destId="{D34BD1D9-B63A-435C-B637-5CD663093BC4}" srcOrd="1" destOrd="0" parTransId="{E28C3FFD-CC5E-4DE5-905B-EE7DE5FD0CB5}" sibTransId="{1347666F-4784-41E3-A13B-DD921CEA330F}"/>
    <dgm:cxn modelId="{167B76CA-0C48-4938-A46A-A9F93FD2599B}" srcId="{B433777C-E946-42D5-B9C6-B38470E7E082}" destId="{98C071F2-7FA7-4E4C-A64B-F44748A1CCC8}" srcOrd="0" destOrd="0" parTransId="{C05989DB-20C7-415D-94FE-A01A14AA9471}" sibTransId="{179C87BC-81C0-4DE3-9A3E-025F3E78DEBE}"/>
    <dgm:cxn modelId="{0F8EDD18-24FC-4ABF-984F-4C572EA26C79}" srcId="{D34BD1D9-B63A-435C-B637-5CD663093BC4}" destId="{94C8AC23-4B9F-48DC-9CD7-D1532F697ED3}" srcOrd="0" destOrd="0" parTransId="{DA419E34-52AD-4E47-A26A-5CE86039B4BB}" sibTransId="{2C93FCCA-A0BC-430A-A2C7-B4CBACB46845}"/>
    <dgm:cxn modelId="{47FFB36D-2D5C-4E88-B6E9-E7FD74A6963F}" type="presOf" srcId="{B433777C-E946-42D5-B9C6-B38470E7E082}" destId="{8D5473F5-DD3C-413C-9BE8-DC65397F42C6}" srcOrd="0" destOrd="0" presId="urn:microsoft.com/office/officeart/2005/8/layout/hierarchy4"/>
    <dgm:cxn modelId="{3DC3B337-BE6D-4B7A-80EC-C59B494E1C57}" type="presOf" srcId="{D34BD1D9-B63A-435C-B637-5CD663093BC4}" destId="{72059DDC-A261-4048-B50D-5CBFCFDFF126}" srcOrd="0" destOrd="0" presId="urn:microsoft.com/office/officeart/2005/8/layout/hierarchy4"/>
    <dgm:cxn modelId="{E7EBFB70-6258-4B08-A634-C3DCB6EB3CC6}" srcId="{A10E4B88-A838-4B34-9B27-E67A9DCD8847}" destId="{F1F4DE67-9AAD-40D3-B75C-56FA64FE62B5}" srcOrd="0" destOrd="0" parTransId="{1D077AF4-D54C-4E2A-8CE2-C1D3AEC4AD19}" sibTransId="{D017086F-667E-404D-9ED4-6C7CE60F1505}"/>
    <dgm:cxn modelId="{19638EA7-1835-4BD6-9FE3-A4D5808CB46F}" type="presOf" srcId="{94C8AC23-4B9F-48DC-9CD7-D1532F697ED3}" destId="{504788E2-EFCF-43A8-9CD1-7172C0DD4CE3}" srcOrd="0" destOrd="0" presId="urn:microsoft.com/office/officeart/2005/8/layout/hierarchy4"/>
    <dgm:cxn modelId="{CEAC087A-BBEE-49AC-A337-75B4DB457124}" type="presParOf" srcId="{8D5473F5-DD3C-413C-9BE8-DC65397F42C6}" destId="{4539618B-DB9A-4389-AA69-8293A18E642B}" srcOrd="0" destOrd="0" presId="urn:microsoft.com/office/officeart/2005/8/layout/hierarchy4"/>
    <dgm:cxn modelId="{C67B50CB-8217-49C9-934B-6B053EF66213}" type="presParOf" srcId="{4539618B-DB9A-4389-AA69-8293A18E642B}" destId="{72E8BCD0-6E56-41AE-A850-BBE2B3DE578D}" srcOrd="0" destOrd="0" presId="urn:microsoft.com/office/officeart/2005/8/layout/hierarchy4"/>
    <dgm:cxn modelId="{7732BF8D-9F7C-4B1B-B69E-6D6572CFF96F}" type="presParOf" srcId="{4539618B-DB9A-4389-AA69-8293A18E642B}" destId="{73793B54-4114-4722-9826-6FB627D15819}" srcOrd="1" destOrd="0" presId="urn:microsoft.com/office/officeart/2005/8/layout/hierarchy4"/>
    <dgm:cxn modelId="{3FF93145-BD0D-4161-BF3B-711AC75B97E0}" type="presParOf" srcId="{4539618B-DB9A-4389-AA69-8293A18E642B}" destId="{1F93B3A9-A2BB-4F4C-9323-4382779201EB}" srcOrd="2" destOrd="0" presId="urn:microsoft.com/office/officeart/2005/8/layout/hierarchy4"/>
    <dgm:cxn modelId="{654F14EB-2991-4E41-A486-813911E186A2}" type="presParOf" srcId="{1F93B3A9-A2BB-4F4C-9323-4382779201EB}" destId="{0611CB23-9425-4EC3-9144-9F350FA1943A}" srcOrd="0" destOrd="0" presId="urn:microsoft.com/office/officeart/2005/8/layout/hierarchy4"/>
    <dgm:cxn modelId="{0E998744-5C67-4504-88E0-D1FA8F0479A4}" type="presParOf" srcId="{0611CB23-9425-4EC3-9144-9F350FA1943A}" destId="{5C572784-C2A1-49B7-9EB8-A41CBA7B8EE9}" srcOrd="0" destOrd="0" presId="urn:microsoft.com/office/officeart/2005/8/layout/hierarchy4"/>
    <dgm:cxn modelId="{7776DBD7-3073-4D3B-BA3E-6EC023BF0AC5}" type="presParOf" srcId="{0611CB23-9425-4EC3-9144-9F350FA1943A}" destId="{337168BC-2DCD-4FA9-ADC1-F265A4B470E9}" srcOrd="1" destOrd="0" presId="urn:microsoft.com/office/officeart/2005/8/layout/hierarchy4"/>
    <dgm:cxn modelId="{484EFBB4-BD80-452B-8A5A-F6F5F666D67C}" type="presParOf" srcId="{0611CB23-9425-4EC3-9144-9F350FA1943A}" destId="{5A35DF76-7252-4E8F-BB11-9237FCB5F514}" srcOrd="2" destOrd="0" presId="urn:microsoft.com/office/officeart/2005/8/layout/hierarchy4"/>
    <dgm:cxn modelId="{D5AAC1F1-A4A3-48C8-8C81-8BC7F4EC35BC}" type="presParOf" srcId="{5A35DF76-7252-4E8F-BB11-9237FCB5F514}" destId="{61B7384E-E736-45A2-B596-3CDC0789C8DE}" srcOrd="0" destOrd="0" presId="urn:microsoft.com/office/officeart/2005/8/layout/hierarchy4"/>
    <dgm:cxn modelId="{3A749B44-8346-4919-85CF-DF257CD983E2}" type="presParOf" srcId="{61B7384E-E736-45A2-B596-3CDC0789C8DE}" destId="{31D95E45-E0AE-41FC-ADA7-D04E4E29C3D7}" srcOrd="0" destOrd="0" presId="urn:microsoft.com/office/officeart/2005/8/layout/hierarchy4"/>
    <dgm:cxn modelId="{7E57DEEA-B12B-4A59-A977-BBA0BCFFC6A5}" type="presParOf" srcId="{61B7384E-E736-45A2-B596-3CDC0789C8DE}" destId="{93AF76A0-5F78-47E3-94E1-7EC5E2AE7099}" srcOrd="1" destOrd="0" presId="urn:microsoft.com/office/officeart/2005/8/layout/hierarchy4"/>
    <dgm:cxn modelId="{DC2230AA-A9AB-4FCF-AD22-99338DC065CE}" type="presParOf" srcId="{5A35DF76-7252-4E8F-BB11-9237FCB5F514}" destId="{C0CAE918-7A9D-43AC-988E-B78F1F45FF48}" srcOrd="1" destOrd="0" presId="urn:microsoft.com/office/officeart/2005/8/layout/hierarchy4"/>
    <dgm:cxn modelId="{FD89EA2A-5160-4432-93FC-9412E50B1779}" type="presParOf" srcId="{5A35DF76-7252-4E8F-BB11-9237FCB5F514}" destId="{3D253F8E-DE14-40F0-A3CB-2ED39399E524}" srcOrd="2" destOrd="0" presId="urn:microsoft.com/office/officeart/2005/8/layout/hierarchy4"/>
    <dgm:cxn modelId="{D558A1DD-233A-40FC-845E-855C04A4803B}" type="presParOf" srcId="{3D253F8E-DE14-40F0-A3CB-2ED39399E524}" destId="{C34BDADB-4AD7-49AD-8C8D-2FDBED74E037}" srcOrd="0" destOrd="0" presId="urn:microsoft.com/office/officeart/2005/8/layout/hierarchy4"/>
    <dgm:cxn modelId="{309F9AE1-76FD-4E76-ACC8-EC6B43BF7145}" type="presParOf" srcId="{3D253F8E-DE14-40F0-A3CB-2ED39399E524}" destId="{AB15727D-C971-4395-9794-7532124E8510}" srcOrd="1" destOrd="0" presId="urn:microsoft.com/office/officeart/2005/8/layout/hierarchy4"/>
    <dgm:cxn modelId="{E97C6D34-DE46-41B1-B4E1-53CCB8982346}" type="presParOf" srcId="{1F93B3A9-A2BB-4F4C-9323-4382779201EB}" destId="{1FBCD327-C403-4C95-98A1-DE26139FDB0F}" srcOrd="1" destOrd="0" presId="urn:microsoft.com/office/officeart/2005/8/layout/hierarchy4"/>
    <dgm:cxn modelId="{7CF352A8-5107-4E0F-8B52-24AB820FE90A}" type="presParOf" srcId="{1F93B3A9-A2BB-4F4C-9323-4382779201EB}" destId="{513FD8DB-2DF9-4B61-B8A2-5A1B7BC1A347}" srcOrd="2" destOrd="0" presId="urn:microsoft.com/office/officeart/2005/8/layout/hierarchy4"/>
    <dgm:cxn modelId="{5E97257E-E9E5-42EC-9F72-CDFE0C9D8957}" type="presParOf" srcId="{513FD8DB-2DF9-4B61-B8A2-5A1B7BC1A347}" destId="{72059DDC-A261-4048-B50D-5CBFCFDFF126}" srcOrd="0" destOrd="0" presId="urn:microsoft.com/office/officeart/2005/8/layout/hierarchy4"/>
    <dgm:cxn modelId="{5067130A-2ECB-4460-AED1-2FC37F590A54}" type="presParOf" srcId="{513FD8DB-2DF9-4B61-B8A2-5A1B7BC1A347}" destId="{79E4F0D5-D5DD-47B3-B256-0537EB43D3DA}" srcOrd="1" destOrd="0" presId="urn:microsoft.com/office/officeart/2005/8/layout/hierarchy4"/>
    <dgm:cxn modelId="{602E087C-2356-4FA2-AAA7-794D9D88432F}" type="presParOf" srcId="{513FD8DB-2DF9-4B61-B8A2-5A1B7BC1A347}" destId="{95AB978A-CC3E-45C9-BFA7-302A8792E8E7}" srcOrd="2" destOrd="0" presId="urn:microsoft.com/office/officeart/2005/8/layout/hierarchy4"/>
    <dgm:cxn modelId="{2E303165-B88B-4A55-8CD5-02359C4F57CD}" type="presParOf" srcId="{95AB978A-CC3E-45C9-BFA7-302A8792E8E7}" destId="{E0B2B3D2-0849-40FD-8285-921ED11E446E}" srcOrd="0" destOrd="0" presId="urn:microsoft.com/office/officeart/2005/8/layout/hierarchy4"/>
    <dgm:cxn modelId="{43B2C574-7B04-43AA-ACE5-3B648B1ABC96}" type="presParOf" srcId="{E0B2B3D2-0849-40FD-8285-921ED11E446E}" destId="{504788E2-EFCF-43A8-9CD1-7172C0DD4CE3}" srcOrd="0" destOrd="0" presId="urn:microsoft.com/office/officeart/2005/8/layout/hierarchy4"/>
    <dgm:cxn modelId="{BCBDB936-0D38-4A4A-983E-0503D00EDE83}" type="presParOf" srcId="{E0B2B3D2-0849-40FD-8285-921ED11E446E}" destId="{95C7CAC4-EEAA-456B-9236-AAED036F23AA}"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33777C-E946-42D5-B9C6-B38470E7E08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98C071F2-7FA7-4E4C-A64B-F44748A1CCC8}">
      <dgm:prSet phldrT="[Text]" custT="1"/>
      <dgm:spPr>
        <a:solidFill>
          <a:schemeClr val="accent1">
            <a:lumMod val="75000"/>
            <a:alpha val="24000"/>
          </a:schemeClr>
        </a:solidFill>
        <a:ln>
          <a:solidFill>
            <a:schemeClr val="accent1">
              <a:lumMod val="40000"/>
              <a:lumOff val="60000"/>
            </a:schemeClr>
          </a:solidFill>
        </a:ln>
      </dgm:spPr>
      <dgm:t>
        <a:bodyPr/>
        <a:lstStyle/>
        <a:p>
          <a:pPr algn="ctr">
            <a:lnSpc>
              <a:spcPct val="100000"/>
            </a:lnSpc>
            <a:spcAft>
              <a:spcPts val="600"/>
            </a:spcAft>
          </a:pPr>
          <a:endParaRPr lang="en-US" sz="1800" b="1" dirty="0"/>
        </a:p>
      </dgm:t>
    </dgm:pt>
    <dgm:pt modelId="{C05989DB-20C7-415D-94FE-A01A14AA9471}" type="parTrans" cxnId="{167B76CA-0C48-4938-A46A-A9F93FD2599B}">
      <dgm:prSet/>
      <dgm:spPr/>
      <dgm:t>
        <a:bodyPr/>
        <a:lstStyle/>
        <a:p>
          <a:pPr algn="ctr"/>
          <a:endParaRPr lang="en-US"/>
        </a:p>
      </dgm:t>
    </dgm:pt>
    <dgm:pt modelId="{179C87BC-81C0-4DE3-9A3E-025F3E78DEBE}" type="sibTrans" cxnId="{167B76CA-0C48-4938-A46A-A9F93FD2599B}">
      <dgm:prSet/>
      <dgm:spPr/>
      <dgm:t>
        <a:bodyPr/>
        <a:lstStyle/>
        <a:p>
          <a:pPr algn="ctr"/>
          <a:endParaRPr lang="en-US"/>
        </a:p>
      </dgm:t>
    </dgm:pt>
    <dgm:pt modelId="{A10E4B88-A838-4B34-9B27-E67A9DCD8847}">
      <dgm:prSet phldrT="[Text]" custT="1"/>
      <dgm:spPr>
        <a:solidFill>
          <a:schemeClr val="accent5">
            <a:lumMod val="75000"/>
            <a:alpha val="25000"/>
          </a:schemeClr>
        </a:solidFill>
        <a:ln>
          <a:solidFill>
            <a:schemeClr val="accent5">
              <a:lumMod val="40000"/>
              <a:lumOff val="60000"/>
            </a:schemeClr>
          </a:solidFill>
        </a:ln>
      </dgm:spPr>
      <dgm:t>
        <a:bodyPr/>
        <a:lstStyle/>
        <a:p>
          <a:pPr algn="ctr">
            <a:lnSpc>
              <a:spcPct val="100000"/>
            </a:lnSpc>
            <a:spcAft>
              <a:spcPts val="600"/>
            </a:spcAft>
          </a:pPr>
          <a:endParaRPr lang="en-US" sz="1800" b="1" dirty="0"/>
        </a:p>
      </dgm:t>
    </dgm:pt>
    <dgm:pt modelId="{EC547A7B-D478-4537-9003-20C4A57F8F1B}" type="parTrans" cxnId="{DE0EF2C4-7FF4-44F2-A4F3-E1FFD40F8098}">
      <dgm:prSet/>
      <dgm:spPr/>
      <dgm:t>
        <a:bodyPr/>
        <a:lstStyle/>
        <a:p>
          <a:pPr algn="ctr"/>
          <a:endParaRPr lang="en-US"/>
        </a:p>
      </dgm:t>
    </dgm:pt>
    <dgm:pt modelId="{261BE4F2-17F0-4FE2-B288-EE6BDFCC985C}" type="sibTrans" cxnId="{DE0EF2C4-7FF4-44F2-A4F3-E1FFD40F8098}">
      <dgm:prSet/>
      <dgm:spPr/>
      <dgm:t>
        <a:bodyPr/>
        <a:lstStyle/>
        <a:p>
          <a:pPr algn="ctr"/>
          <a:endParaRPr lang="en-US"/>
        </a:p>
      </dgm:t>
    </dgm:pt>
    <dgm:pt modelId="{F1F4DE67-9AAD-40D3-B75C-56FA64FE62B5}">
      <dgm:prSet phldrT="[Text]" custT="1"/>
      <dgm:spPr>
        <a:solidFill>
          <a:schemeClr val="accent3">
            <a:lumMod val="75000"/>
            <a:alpha val="20000"/>
          </a:schemeClr>
        </a:solidFill>
        <a:ln>
          <a:solidFill>
            <a:schemeClr val="bg2"/>
          </a:solidFill>
        </a:ln>
      </dgm:spPr>
      <dgm:t>
        <a:bodyPr/>
        <a:lstStyle/>
        <a:p>
          <a:pPr algn="ctr">
            <a:lnSpc>
              <a:spcPct val="100000"/>
            </a:lnSpc>
            <a:spcAft>
              <a:spcPts val="600"/>
            </a:spcAft>
          </a:pPr>
          <a:endParaRPr lang="en-US" sz="1800" b="1" dirty="0" smtClean="0"/>
        </a:p>
      </dgm:t>
    </dgm:pt>
    <dgm:pt modelId="{1D077AF4-D54C-4E2A-8CE2-C1D3AEC4AD19}" type="parTrans" cxnId="{E7EBFB70-6258-4B08-A634-C3DCB6EB3CC6}">
      <dgm:prSet/>
      <dgm:spPr/>
      <dgm:t>
        <a:bodyPr/>
        <a:lstStyle/>
        <a:p>
          <a:pPr algn="ctr"/>
          <a:endParaRPr lang="en-US"/>
        </a:p>
      </dgm:t>
    </dgm:pt>
    <dgm:pt modelId="{D017086F-667E-404D-9ED4-6C7CE60F1505}" type="sibTrans" cxnId="{E7EBFB70-6258-4B08-A634-C3DCB6EB3CC6}">
      <dgm:prSet/>
      <dgm:spPr/>
      <dgm:t>
        <a:bodyPr/>
        <a:lstStyle/>
        <a:p>
          <a:pPr algn="ctr"/>
          <a:endParaRPr lang="en-US"/>
        </a:p>
      </dgm:t>
    </dgm:pt>
    <dgm:pt modelId="{BD8BB4E9-B170-4138-875F-DE5B554C291C}">
      <dgm:prSet phldrT="[Text]" custT="1"/>
      <dgm:spPr>
        <a:solidFill>
          <a:schemeClr val="accent3">
            <a:lumMod val="75000"/>
            <a:alpha val="25000"/>
          </a:schemeClr>
        </a:solidFill>
        <a:ln>
          <a:solidFill>
            <a:schemeClr val="bg2"/>
          </a:solidFill>
        </a:ln>
      </dgm:spPr>
      <dgm:t>
        <a:bodyPr/>
        <a:lstStyle/>
        <a:p>
          <a:pPr algn="ctr">
            <a:lnSpc>
              <a:spcPct val="100000"/>
            </a:lnSpc>
            <a:spcAft>
              <a:spcPts val="600"/>
            </a:spcAft>
          </a:pPr>
          <a:endParaRPr lang="en-US" sz="1800" b="1" dirty="0" smtClean="0"/>
        </a:p>
      </dgm:t>
    </dgm:pt>
    <dgm:pt modelId="{70C246E1-324B-468D-BEDD-BDEED506BB22}" type="parTrans" cxnId="{F107CA81-21F7-480E-B8AB-4B70FA5705BE}">
      <dgm:prSet/>
      <dgm:spPr/>
      <dgm:t>
        <a:bodyPr/>
        <a:lstStyle/>
        <a:p>
          <a:pPr algn="ctr"/>
          <a:endParaRPr lang="en-US"/>
        </a:p>
      </dgm:t>
    </dgm:pt>
    <dgm:pt modelId="{5890E659-70D8-49DE-AC0A-31C4D859FA39}" type="sibTrans" cxnId="{F107CA81-21F7-480E-B8AB-4B70FA5705BE}">
      <dgm:prSet/>
      <dgm:spPr/>
      <dgm:t>
        <a:bodyPr/>
        <a:lstStyle/>
        <a:p>
          <a:pPr algn="ctr"/>
          <a:endParaRPr lang="en-US"/>
        </a:p>
      </dgm:t>
    </dgm:pt>
    <dgm:pt modelId="{D34BD1D9-B63A-435C-B637-5CD663093BC4}">
      <dgm:prSet phldrT="[Text]" custT="1"/>
      <dgm:spPr>
        <a:solidFill>
          <a:schemeClr val="accent5">
            <a:lumMod val="75000"/>
            <a:alpha val="25000"/>
          </a:schemeClr>
        </a:solidFill>
        <a:ln>
          <a:solidFill>
            <a:schemeClr val="accent5">
              <a:lumMod val="40000"/>
              <a:lumOff val="60000"/>
            </a:schemeClr>
          </a:solidFill>
        </a:ln>
      </dgm:spPr>
      <dgm:t>
        <a:bodyPr/>
        <a:lstStyle/>
        <a:p>
          <a:pPr algn="ctr">
            <a:lnSpc>
              <a:spcPct val="100000"/>
            </a:lnSpc>
            <a:spcAft>
              <a:spcPts val="600"/>
            </a:spcAft>
          </a:pPr>
          <a:endParaRPr lang="en-US" sz="1800" b="1" dirty="0" smtClean="0"/>
        </a:p>
      </dgm:t>
    </dgm:pt>
    <dgm:pt modelId="{E28C3FFD-CC5E-4DE5-905B-EE7DE5FD0CB5}" type="parTrans" cxnId="{D327C713-972B-441E-ADF8-AD69E9114E0A}">
      <dgm:prSet/>
      <dgm:spPr/>
      <dgm:t>
        <a:bodyPr/>
        <a:lstStyle/>
        <a:p>
          <a:pPr algn="ctr"/>
          <a:endParaRPr lang="en-US"/>
        </a:p>
      </dgm:t>
    </dgm:pt>
    <dgm:pt modelId="{1347666F-4784-41E3-A13B-DD921CEA330F}" type="sibTrans" cxnId="{D327C713-972B-441E-ADF8-AD69E9114E0A}">
      <dgm:prSet/>
      <dgm:spPr/>
      <dgm:t>
        <a:bodyPr/>
        <a:lstStyle/>
        <a:p>
          <a:pPr algn="ctr"/>
          <a:endParaRPr lang="en-US"/>
        </a:p>
      </dgm:t>
    </dgm:pt>
    <dgm:pt modelId="{94C8AC23-4B9F-48DC-9CD7-D1532F697ED3}">
      <dgm:prSet phldrT="[Text]" custT="1"/>
      <dgm:spPr>
        <a:solidFill>
          <a:schemeClr val="accent3">
            <a:lumMod val="75000"/>
            <a:alpha val="25000"/>
          </a:schemeClr>
        </a:solidFill>
        <a:ln>
          <a:solidFill>
            <a:schemeClr val="bg2"/>
          </a:solidFill>
        </a:ln>
      </dgm:spPr>
      <dgm:t>
        <a:bodyPr/>
        <a:lstStyle/>
        <a:p>
          <a:pPr algn="ctr">
            <a:lnSpc>
              <a:spcPct val="100000"/>
            </a:lnSpc>
            <a:spcAft>
              <a:spcPts val="600"/>
            </a:spcAft>
          </a:pPr>
          <a:endParaRPr lang="en-US" sz="1800" b="1" dirty="0" smtClean="0">
            <a:solidFill>
              <a:schemeClr val="bg1"/>
            </a:solidFill>
          </a:endParaRPr>
        </a:p>
      </dgm:t>
    </dgm:pt>
    <dgm:pt modelId="{2C93FCCA-A0BC-430A-A2C7-B4CBACB46845}" type="sibTrans" cxnId="{0F8EDD18-24FC-4ABF-984F-4C572EA26C79}">
      <dgm:prSet/>
      <dgm:spPr/>
      <dgm:t>
        <a:bodyPr/>
        <a:lstStyle/>
        <a:p>
          <a:pPr algn="ctr"/>
          <a:endParaRPr lang="en-US"/>
        </a:p>
      </dgm:t>
    </dgm:pt>
    <dgm:pt modelId="{DA419E34-52AD-4E47-A26A-5CE86039B4BB}" type="parTrans" cxnId="{0F8EDD18-24FC-4ABF-984F-4C572EA26C79}">
      <dgm:prSet/>
      <dgm:spPr/>
      <dgm:t>
        <a:bodyPr/>
        <a:lstStyle/>
        <a:p>
          <a:pPr algn="ctr"/>
          <a:endParaRPr lang="en-US"/>
        </a:p>
      </dgm:t>
    </dgm:pt>
    <dgm:pt modelId="{8D5473F5-DD3C-413C-9BE8-DC65397F42C6}" type="pres">
      <dgm:prSet presAssocID="{B433777C-E946-42D5-B9C6-B38470E7E082}" presName="Name0" presStyleCnt="0">
        <dgm:presLayoutVars>
          <dgm:chPref val="1"/>
          <dgm:dir/>
          <dgm:animOne val="branch"/>
          <dgm:animLvl val="lvl"/>
          <dgm:resizeHandles/>
        </dgm:presLayoutVars>
      </dgm:prSet>
      <dgm:spPr/>
      <dgm:t>
        <a:bodyPr/>
        <a:lstStyle/>
        <a:p>
          <a:endParaRPr lang="en-US"/>
        </a:p>
      </dgm:t>
    </dgm:pt>
    <dgm:pt modelId="{4539618B-DB9A-4389-AA69-8293A18E642B}" type="pres">
      <dgm:prSet presAssocID="{98C071F2-7FA7-4E4C-A64B-F44748A1CCC8}" presName="vertOne" presStyleCnt="0"/>
      <dgm:spPr/>
    </dgm:pt>
    <dgm:pt modelId="{72E8BCD0-6E56-41AE-A850-BBE2B3DE578D}" type="pres">
      <dgm:prSet presAssocID="{98C071F2-7FA7-4E4C-A64B-F44748A1CCC8}" presName="txOne" presStyleLbl="node0" presStyleIdx="0" presStyleCnt="1" custScaleY="52753" custLinFactY="215447" custLinFactNeighborX="-3042" custLinFactNeighborY="300000">
        <dgm:presLayoutVars>
          <dgm:chPref val="3"/>
        </dgm:presLayoutVars>
      </dgm:prSet>
      <dgm:spPr/>
      <dgm:t>
        <a:bodyPr/>
        <a:lstStyle/>
        <a:p>
          <a:endParaRPr lang="en-US"/>
        </a:p>
      </dgm:t>
    </dgm:pt>
    <dgm:pt modelId="{73793B54-4114-4722-9826-6FB627D15819}" type="pres">
      <dgm:prSet presAssocID="{98C071F2-7FA7-4E4C-A64B-F44748A1CCC8}" presName="parTransOne" presStyleCnt="0"/>
      <dgm:spPr/>
    </dgm:pt>
    <dgm:pt modelId="{1F93B3A9-A2BB-4F4C-9323-4382779201EB}" type="pres">
      <dgm:prSet presAssocID="{98C071F2-7FA7-4E4C-A64B-F44748A1CCC8}" presName="horzOne" presStyleCnt="0"/>
      <dgm:spPr/>
    </dgm:pt>
    <dgm:pt modelId="{0611CB23-9425-4EC3-9144-9F350FA1943A}" type="pres">
      <dgm:prSet presAssocID="{A10E4B88-A838-4B34-9B27-E67A9DCD8847}" presName="vertTwo" presStyleCnt="0"/>
      <dgm:spPr/>
    </dgm:pt>
    <dgm:pt modelId="{5C572784-C2A1-49B7-9EB8-A41CBA7B8EE9}" type="pres">
      <dgm:prSet presAssocID="{A10E4B88-A838-4B34-9B27-E67A9DCD8847}" presName="txTwo" presStyleLbl="node2" presStyleIdx="0" presStyleCnt="2" custScaleX="90999" custScaleY="49451" custLinFactY="51888" custLinFactNeighborX="-1510" custLinFactNeighborY="100000">
        <dgm:presLayoutVars>
          <dgm:chPref val="3"/>
        </dgm:presLayoutVars>
      </dgm:prSet>
      <dgm:spPr/>
      <dgm:t>
        <a:bodyPr/>
        <a:lstStyle/>
        <a:p>
          <a:endParaRPr lang="en-US"/>
        </a:p>
      </dgm:t>
    </dgm:pt>
    <dgm:pt modelId="{337168BC-2DCD-4FA9-ADC1-F265A4B470E9}" type="pres">
      <dgm:prSet presAssocID="{A10E4B88-A838-4B34-9B27-E67A9DCD8847}" presName="parTransTwo" presStyleCnt="0"/>
      <dgm:spPr/>
    </dgm:pt>
    <dgm:pt modelId="{5A35DF76-7252-4E8F-BB11-9237FCB5F514}" type="pres">
      <dgm:prSet presAssocID="{A10E4B88-A838-4B34-9B27-E67A9DCD8847}" presName="horzTwo" presStyleCnt="0"/>
      <dgm:spPr/>
    </dgm:pt>
    <dgm:pt modelId="{61B7384E-E736-45A2-B596-3CDC0789C8DE}" type="pres">
      <dgm:prSet presAssocID="{F1F4DE67-9AAD-40D3-B75C-56FA64FE62B5}" presName="vertThree" presStyleCnt="0"/>
      <dgm:spPr/>
    </dgm:pt>
    <dgm:pt modelId="{31D95E45-E0AE-41FC-ADA7-D04E4E29C3D7}" type="pres">
      <dgm:prSet presAssocID="{F1F4DE67-9AAD-40D3-B75C-56FA64FE62B5}" presName="txThree" presStyleLbl="node3" presStyleIdx="0" presStyleCnt="3" custScaleX="196635" custScaleY="109570" custLinFactY="-9604" custLinFactNeighborX="23552" custLinFactNeighborY="-100000">
        <dgm:presLayoutVars>
          <dgm:chPref val="3"/>
        </dgm:presLayoutVars>
      </dgm:prSet>
      <dgm:spPr/>
      <dgm:t>
        <a:bodyPr/>
        <a:lstStyle/>
        <a:p>
          <a:endParaRPr lang="en-US"/>
        </a:p>
      </dgm:t>
    </dgm:pt>
    <dgm:pt modelId="{93AF76A0-5F78-47E3-94E1-7EC5E2AE7099}" type="pres">
      <dgm:prSet presAssocID="{F1F4DE67-9AAD-40D3-B75C-56FA64FE62B5}" presName="horzThree" presStyleCnt="0"/>
      <dgm:spPr/>
    </dgm:pt>
    <dgm:pt modelId="{C0CAE918-7A9D-43AC-988E-B78F1F45FF48}" type="pres">
      <dgm:prSet presAssocID="{D017086F-667E-404D-9ED4-6C7CE60F1505}" presName="sibSpaceThree" presStyleCnt="0"/>
      <dgm:spPr/>
    </dgm:pt>
    <dgm:pt modelId="{3D253F8E-DE14-40F0-A3CB-2ED39399E524}" type="pres">
      <dgm:prSet presAssocID="{BD8BB4E9-B170-4138-875F-DE5B554C291C}" presName="vertThree" presStyleCnt="0"/>
      <dgm:spPr/>
    </dgm:pt>
    <dgm:pt modelId="{C34BDADB-4AD7-49AD-8C8D-2FDBED74E037}" type="pres">
      <dgm:prSet presAssocID="{BD8BB4E9-B170-4138-875F-DE5B554C291C}" presName="txThree" presStyleLbl="node3" presStyleIdx="1" presStyleCnt="3" custScaleX="191221" custScaleY="106352" custLinFactY="-9273" custLinFactNeighborX="69697" custLinFactNeighborY="-100000">
        <dgm:presLayoutVars>
          <dgm:chPref val="3"/>
        </dgm:presLayoutVars>
      </dgm:prSet>
      <dgm:spPr/>
      <dgm:t>
        <a:bodyPr/>
        <a:lstStyle/>
        <a:p>
          <a:endParaRPr lang="en-US"/>
        </a:p>
      </dgm:t>
    </dgm:pt>
    <dgm:pt modelId="{AB15727D-C971-4395-9794-7532124E8510}" type="pres">
      <dgm:prSet presAssocID="{BD8BB4E9-B170-4138-875F-DE5B554C291C}" presName="horzThree" presStyleCnt="0"/>
      <dgm:spPr/>
    </dgm:pt>
    <dgm:pt modelId="{1FBCD327-C403-4C95-98A1-DE26139FDB0F}" type="pres">
      <dgm:prSet presAssocID="{261BE4F2-17F0-4FE2-B288-EE6BDFCC985C}" presName="sibSpaceTwo" presStyleCnt="0"/>
      <dgm:spPr/>
    </dgm:pt>
    <dgm:pt modelId="{513FD8DB-2DF9-4B61-B8A2-5A1B7BC1A347}" type="pres">
      <dgm:prSet presAssocID="{D34BD1D9-B63A-435C-B637-5CD663093BC4}" presName="vertTwo" presStyleCnt="0"/>
      <dgm:spPr/>
    </dgm:pt>
    <dgm:pt modelId="{72059DDC-A261-4048-B50D-5CBFCFDFF126}" type="pres">
      <dgm:prSet presAssocID="{D34BD1D9-B63A-435C-B637-5CD663093BC4}" presName="txTwo" presStyleLbl="node2" presStyleIdx="1" presStyleCnt="2" custScaleX="183252" custScaleY="50638" custLinFactY="51191" custLinFactNeighborX="-9842" custLinFactNeighborY="100000">
        <dgm:presLayoutVars>
          <dgm:chPref val="3"/>
        </dgm:presLayoutVars>
      </dgm:prSet>
      <dgm:spPr/>
      <dgm:t>
        <a:bodyPr/>
        <a:lstStyle/>
        <a:p>
          <a:endParaRPr lang="en-US"/>
        </a:p>
      </dgm:t>
    </dgm:pt>
    <dgm:pt modelId="{79E4F0D5-D5DD-47B3-B256-0537EB43D3DA}" type="pres">
      <dgm:prSet presAssocID="{D34BD1D9-B63A-435C-B637-5CD663093BC4}" presName="parTransTwo" presStyleCnt="0"/>
      <dgm:spPr/>
    </dgm:pt>
    <dgm:pt modelId="{95AB978A-CC3E-45C9-BFA7-302A8792E8E7}" type="pres">
      <dgm:prSet presAssocID="{D34BD1D9-B63A-435C-B637-5CD663093BC4}" presName="horzTwo" presStyleCnt="0"/>
      <dgm:spPr/>
    </dgm:pt>
    <dgm:pt modelId="{E0B2B3D2-0849-40FD-8285-921ED11E446E}" type="pres">
      <dgm:prSet presAssocID="{94C8AC23-4B9F-48DC-9CD7-D1532F697ED3}" presName="vertThree" presStyleCnt="0"/>
      <dgm:spPr/>
    </dgm:pt>
    <dgm:pt modelId="{504788E2-EFCF-43A8-9CD1-7172C0DD4CE3}" type="pres">
      <dgm:prSet presAssocID="{94C8AC23-4B9F-48DC-9CD7-D1532F697ED3}" presName="txThree" presStyleLbl="node3" presStyleIdx="2" presStyleCnt="3" custScaleX="185157" custScaleY="105665" custLinFactY="-10862" custLinFactNeighborX="40219" custLinFactNeighborY="-100000">
        <dgm:presLayoutVars>
          <dgm:chPref val="3"/>
        </dgm:presLayoutVars>
      </dgm:prSet>
      <dgm:spPr/>
      <dgm:t>
        <a:bodyPr/>
        <a:lstStyle/>
        <a:p>
          <a:endParaRPr lang="en-US"/>
        </a:p>
      </dgm:t>
    </dgm:pt>
    <dgm:pt modelId="{95C7CAC4-EEAA-456B-9236-AAED036F23AA}" type="pres">
      <dgm:prSet presAssocID="{94C8AC23-4B9F-48DC-9CD7-D1532F697ED3}" presName="horzThree" presStyleCnt="0"/>
      <dgm:spPr/>
    </dgm:pt>
  </dgm:ptLst>
  <dgm:cxnLst>
    <dgm:cxn modelId="{B0A48773-4308-4D1B-80A7-94F2D2507234}" type="presOf" srcId="{BD8BB4E9-B170-4138-875F-DE5B554C291C}" destId="{C34BDADB-4AD7-49AD-8C8D-2FDBED74E037}" srcOrd="0" destOrd="0" presId="urn:microsoft.com/office/officeart/2005/8/layout/hierarchy4"/>
    <dgm:cxn modelId="{0B31039F-409B-401B-8DB2-995417321B41}" type="presOf" srcId="{B433777C-E946-42D5-B9C6-B38470E7E082}" destId="{8D5473F5-DD3C-413C-9BE8-DC65397F42C6}" srcOrd="0" destOrd="0" presId="urn:microsoft.com/office/officeart/2005/8/layout/hierarchy4"/>
    <dgm:cxn modelId="{4DCEEC18-CACC-4913-8E33-E2583C869F68}" type="presOf" srcId="{F1F4DE67-9AAD-40D3-B75C-56FA64FE62B5}" destId="{31D95E45-E0AE-41FC-ADA7-D04E4E29C3D7}" srcOrd="0" destOrd="0" presId="urn:microsoft.com/office/officeart/2005/8/layout/hierarchy4"/>
    <dgm:cxn modelId="{167B76CA-0C48-4938-A46A-A9F93FD2599B}" srcId="{B433777C-E946-42D5-B9C6-B38470E7E082}" destId="{98C071F2-7FA7-4E4C-A64B-F44748A1CCC8}" srcOrd="0" destOrd="0" parTransId="{C05989DB-20C7-415D-94FE-A01A14AA9471}" sibTransId="{179C87BC-81C0-4DE3-9A3E-025F3E78DEBE}"/>
    <dgm:cxn modelId="{E7EBFB70-6258-4B08-A634-C3DCB6EB3CC6}" srcId="{A10E4B88-A838-4B34-9B27-E67A9DCD8847}" destId="{F1F4DE67-9AAD-40D3-B75C-56FA64FE62B5}" srcOrd="0" destOrd="0" parTransId="{1D077AF4-D54C-4E2A-8CE2-C1D3AEC4AD19}" sibTransId="{D017086F-667E-404D-9ED4-6C7CE60F1505}"/>
    <dgm:cxn modelId="{DE0EF2C4-7FF4-44F2-A4F3-E1FFD40F8098}" srcId="{98C071F2-7FA7-4E4C-A64B-F44748A1CCC8}" destId="{A10E4B88-A838-4B34-9B27-E67A9DCD8847}" srcOrd="0" destOrd="0" parTransId="{EC547A7B-D478-4537-9003-20C4A57F8F1B}" sibTransId="{261BE4F2-17F0-4FE2-B288-EE6BDFCC985C}"/>
    <dgm:cxn modelId="{8578B399-0EC5-4CD2-9A4A-CDDC6D1D7812}" type="presOf" srcId="{98C071F2-7FA7-4E4C-A64B-F44748A1CCC8}" destId="{72E8BCD0-6E56-41AE-A850-BBE2B3DE578D}" srcOrd="0" destOrd="0" presId="urn:microsoft.com/office/officeart/2005/8/layout/hierarchy4"/>
    <dgm:cxn modelId="{56CB7B39-D2B3-4FA8-967E-9D770BE7BE18}" type="presOf" srcId="{94C8AC23-4B9F-48DC-9CD7-D1532F697ED3}" destId="{504788E2-EFCF-43A8-9CD1-7172C0DD4CE3}" srcOrd="0" destOrd="0" presId="urn:microsoft.com/office/officeart/2005/8/layout/hierarchy4"/>
    <dgm:cxn modelId="{839685C9-BAE8-46A5-9130-5C81755178C2}" type="presOf" srcId="{A10E4B88-A838-4B34-9B27-E67A9DCD8847}" destId="{5C572784-C2A1-49B7-9EB8-A41CBA7B8EE9}" srcOrd="0" destOrd="0" presId="urn:microsoft.com/office/officeart/2005/8/layout/hierarchy4"/>
    <dgm:cxn modelId="{0F8EDD18-24FC-4ABF-984F-4C572EA26C79}" srcId="{D34BD1D9-B63A-435C-B637-5CD663093BC4}" destId="{94C8AC23-4B9F-48DC-9CD7-D1532F697ED3}" srcOrd="0" destOrd="0" parTransId="{DA419E34-52AD-4E47-A26A-5CE86039B4BB}" sibTransId="{2C93FCCA-A0BC-430A-A2C7-B4CBACB46845}"/>
    <dgm:cxn modelId="{8815E512-7FCE-4749-952B-91A3E1ED6EE1}" type="presOf" srcId="{D34BD1D9-B63A-435C-B637-5CD663093BC4}" destId="{72059DDC-A261-4048-B50D-5CBFCFDFF126}" srcOrd="0" destOrd="0" presId="urn:microsoft.com/office/officeart/2005/8/layout/hierarchy4"/>
    <dgm:cxn modelId="{D327C713-972B-441E-ADF8-AD69E9114E0A}" srcId="{98C071F2-7FA7-4E4C-A64B-F44748A1CCC8}" destId="{D34BD1D9-B63A-435C-B637-5CD663093BC4}" srcOrd="1" destOrd="0" parTransId="{E28C3FFD-CC5E-4DE5-905B-EE7DE5FD0CB5}" sibTransId="{1347666F-4784-41E3-A13B-DD921CEA330F}"/>
    <dgm:cxn modelId="{F107CA81-21F7-480E-B8AB-4B70FA5705BE}" srcId="{A10E4B88-A838-4B34-9B27-E67A9DCD8847}" destId="{BD8BB4E9-B170-4138-875F-DE5B554C291C}" srcOrd="1" destOrd="0" parTransId="{70C246E1-324B-468D-BEDD-BDEED506BB22}" sibTransId="{5890E659-70D8-49DE-AC0A-31C4D859FA39}"/>
    <dgm:cxn modelId="{2A3CB285-574D-4FF2-8F32-372552C80CCD}" type="presParOf" srcId="{8D5473F5-DD3C-413C-9BE8-DC65397F42C6}" destId="{4539618B-DB9A-4389-AA69-8293A18E642B}" srcOrd="0" destOrd="0" presId="urn:microsoft.com/office/officeart/2005/8/layout/hierarchy4"/>
    <dgm:cxn modelId="{B29F4884-C181-4A7E-96F4-F81223F96BA1}" type="presParOf" srcId="{4539618B-DB9A-4389-AA69-8293A18E642B}" destId="{72E8BCD0-6E56-41AE-A850-BBE2B3DE578D}" srcOrd="0" destOrd="0" presId="urn:microsoft.com/office/officeart/2005/8/layout/hierarchy4"/>
    <dgm:cxn modelId="{B2E5AB2E-76E6-4F70-BAA1-0D219BF71FFB}" type="presParOf" srcId="{4539618B-DB9A-4389-AA69-8293A18E642B}" destId="{73793B54-4114-4722-9826-6FB627D15819}" srcOrd="1" destOrd="0" presId="urn:microsoft.com/office/officeart/2005/8/layout/hierarchy4"/>
    <dgm:cxn modelId="{BFB2E225-A137-4CDA-9151-EAF9C77EE62D}" type="presParOf" srcId="{4539618B-DB9A-4389-AA69-8293A18E642B}" destId="{1F93B3A9-A2BB-4F4C-9323-4382779201EB}" srcOrd="2" destOrd="0" presId="urn:microsoft.com/office/officeart/2005/8/layout/hierarchy4"/>
    <dgm:cxn modelId="{1DD23215-9DF8-40B6-881F-BEC516482CE1}" type="presParOf" srcId="{1F93B3A9-A2BB-4F4C-9323-4382779201EB}" destId="{0611CB23-9425-4EC3-9144-9F350FA1943A}" srcOrd="0" destOrd="0" presId="urn:microsoft.com/office/officeart/2005/8/layout/hierarchy4"/>
    <dgm:cxn modelId="{456CEAC1-8D60-409C-A4AC-3F68108146ED}" type="presParOf" srcId="{0611CB23-9425-4EC3-9144-9F350FA1943A}" destId="{5C572784-C2A1-49B7-9EB8-A41CBA7B8EE9}" srcOrd="0" destOrd="0" presId="urn:microsoft.com/office/officeart/2005/8/layout/hierarchy4"/>
    <dgm:cxn modelId="{AB0F6E4C-ABBB-4B09-86E9-1287809C1044}" type="presParOf" srcId="{0611CB23-9425-4EC3-9144-9F350FA1943A}" destId="{337168BC-2DCD-4FA9-ADC1-F265A4B470E9}" srcOrd="1" destOrd="0" presId="urn:microsoft.com/office/officeart/2005/8/layout/hierarchy4"/>
    <dgm:cxn modelId="{61620AA8-EBFD-4EB6-A084-B9312E22AA03}" type="presParOf" srcId="{0611CB23-9425-4EC3-9144-9F350FA1943A}" destId="{5A35DF76-7252-4E8F-BB11-9237FCB5F514}" srcOrd="2" destOrd="0" presId="urn:microsoft.com/office/officeart/2005/8/layout/hierarchy4"/>
    <dgm:cxn modelId="{61DC8257-5C4C-4DBE-AAD3-52C8EA74E3F5}" type="presParOf" srcId="{5A35DF76-7252-4E8F-BB11-9237FCB5F514}" destId="{61B7384E-E736-45A2-B596-3CDC0789C8DE}" srcOrd="0" destOrd="0" presId="urn:microsoft.com/office/officeart/2005/8/layout/hierarchy4"/>
    <dgm:cxn modelId="{A407A3E2-6048-43AB-B568-7EF40E0E469F}" type="presParOf" srcId="{61B7384E-E736-45A2-B596-3CDC0789C8DE}" destId="{31D95E45-E0AE-41FC-ADA7-D04E4E29C3D7}" srcOrd="0" destOrd="0" presId="urn:microsoft.com/office/officeart/2005/8/layout/hierarchy4"/>
    <dgm:cxn modelId="{BB2F60D3-AB59-48AA-887C-372B897116E4}" type="presParOf" srcId="{61B7384E-E736-45A2-B596-3CDC0789C8DE}" destId="{93AF76A0-5F78-47E3-94E1-7EC5E2AE7099}" srcOrd="1" destOrd="0" presId="urn:microsoft.com/office/officeart/2005/8/layout/hierarchy4"/>
    <dgm:cxn modelId="{CB967193-7EEA-4690-BC70-46834E8F9F32}" type="presParOf" srcId="{5A35DF76-7252-4E8F-BB11-9237FCB5F514}" destId="{C0CAE918-7A9D-43AC-988E-B78F1F45FF48}" srcOrd="1" destOrd="0" presId="urn:microsoft.com/office/officeart/2005/8/layout/hierarchy4"/>
    <dgm:cxn modelId="{371165DD-E7F0-49E6-B02E-005B78970650}" type="presParOf" srcId="{5A35DF76-7252-4E8F-BB11-9237FCB5F514}" destId="{3D253F8E-DE14-40F0-A3CB-2ED39399E524}" srcOrd="2" destOrd="0" presId="urn:microsoft.com/office/officeart/2005/8/layout/hierarchy4"/>
    <dgm:cxn modelId="{830A0C89-99B0-4488-9FBB-49FC59EF1A01}" type="presParOf" srcId="{3D253F8E-DE14-40F0-A3CB-2ED39399E524}" destId="{C34BDADB-4AD7-49AD-8C8D-2FDBED74E037}" srcOrd="0" destOrd="0" presId="urn:microsoft.com/office/officeart/2005/8/layout/hierarchy4"/>
    <dgm:cxn modelId="{5AAB2317-D708-4FEE-B829-1956DFA1BB10}" type="presParOf" srcId="{3D253F8E-DE14-40F0-A3CB-2ED39399E524}" destId="{AB15727D-C971-4395-9794-7532124E8510}" srcOrd="1" destOrd="0" presId="urn:microsoft.com/office/officeart/2005/8/layout/hierarchy4"/>
    <dgm:cxn modelId="{156EAF4E-1A1F-4CF7-A3A7-869588E224CD}" type="presParOf" srcId="{1F93B3A9-A2BB-4F4C-9323-4382779201EB}" destId="{1FBCD327-C403-4C95-98A1-DE26139FDB0F}" srcOrd="1" destOrd="0" presId="urn:microsoft.com/office/officeart/2005/8/layout/hierarchy4"/>
    <dgm:cxn modelId="{64D41CCE-8CDC-4A93-9142-DBF57026091C}" type="presParOf" srcId="{1F93B3A9-A2BB-4F4C-9323-4382779201EB}" destId="{513FD8DB-2DF9-4B61-B8A2-5A1B7BC1A347}" srcOrd="2" destOrd="0" presId="urn:microsoft.com/office/officeart/2005/8/layout/hierarchy4"/>
    <dgm:cxn modelId="{1B2D2430-285F-470B-86C9-6417CBAF58E8}" type="presParOf" srcId="{513FD8DB-2DF9-4B61-B8A2-5A1B7BC1A347}" destId="{72059DDC-A261-4048-B50D-5CBFCFDFF126}" srcOrd="0" destOrd="0" presId="urn:microsoft.com/office/officeart/2005/8/layout/hierarchy4"/>
    <dgm:cxn modelId="{B9AB19FA-9860-490A-A3F7-21F672B6A12A}" type="presParOf" srcId="{513FD8DB-2DF9-4B61-B8A2-5A1B7BC1A347}" destId="{79E4F0D5-D5DD-47B3-B256-0537EB43D3DA}" srcOrd="1" destOrd="0" presId="urn:microsoft.com/office/officeart/2005/8/layout/hierarchy4"/>
    <dgm:cxn modelId="{0D1EF18D-4ACD-48A5-A7C9-0671CCAE25DD}" type="presParOf" srcId="{513FD8DB-2DF9-4B61-B8A2-5A1B7BC1A347}" destId="{95AB978A-CC3E-45C9-BFA7-302A8792E8E7}" srcOrd="2" destOrd="0" presId="urn:microsoft.com/office/officeart/2005/8/layout/hierarchy4"/>
    <dgm:cxn modelId="{92934D86-A803-4FC4-A13E-E9F5660F08FC}" type="presParOf" srcId="{95AB978A-CC3E-45C9-BFA7-302A8792E8E7}" destId="{E0B2B3D2-0849-40FD-8285-921ED11E446E}" srcOrd="0" destOrd="0" presId="urn:microsoft.com/office/officeart/2005/8/layout/hierarchy4"/>
    <dgm:cxn modelId="{284E389E-52D0-40D2-9C3E-C7D111472218}" type="presParOf" srcId="{E0B2B3D2-0849-40FD-8285-921ED11E446E}" destId="{504788E2-EFCF-43A8-9CD1-7172C0DD4CE3}" srcOrd="0" destOrd="0" presId="urn:microsoft.com/office/officeart/2005/8/layout/hierarchy4"/>
    <dgm:cxn modelId="{5EA00D3C-A495-4D76-973A-C01F58A895C7}" type="presParOf" srcId="{E0B2B3D2-0849-40FD-8285-921ED11E446E}" destId="{95C7CAC4-EEAA-456B-9236-AAED036F23AA}" srcOrd="1" destOrd="0" presId="urn:microsoft.com/office/officeart/2005/8/layout/hierarchy4"/>
  </dgm:cxnLst>
  <dgm:bg>
    <a:solidFill>
      <a:schemeClr val="accent1">
        <a:lumMod val="40000"/>
        <a:lumOff val="60000"/>
        <a:alpha val="36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35" tIns="45718" rIns="91435" bIns="45718" rtlCol="0"/>
          <a:lstStyle>
            <a:lvl1pPr algn="r">
              <a:defRPr sz="1200"/>
            </a:lvl1pPr>
          </a:lstStyle>
          <a:p>
            <a:fld id="{D2808153-2C43-4B51-892B-AC023F4B96AA}" type="datetimeFigureOut">
              <a:rPr lang="en-US" smtClean="0"/>
              <a:pPr/>
              <a:t>8/24/2015</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35" tIns="45718" rIns="91435"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35" tIns="45718" rIns="91435" bIns="45718" rtlCol="0" anchor="b"/>
          <a:lstStyle>
            <a:lvl1pPr algn="r">
              <a:defRPr sz="1200"/>
            </a:lvl1pPr>
          </a:lstStyle>
          <a:p>
            <a:fld id="{21009EE5-E156-4565-83CD-376DF8C3707F}" type="slidenum">
              <a:rPr lang="en-US" smtClean="0"/>
              <a:pPr/>
              <a:t>‹#›</a:t>
            </a:fld>
            <a:endParaRPr lang="en-US" dirty="0"/>
          </a:p>
        </p:txBody>
      </p:sp>
    </p:spTree>
    <p:extLst>
      <p:ext uri="{BB962C8B-B14F-4D97-AF65-F5344CB8AC3E}">
        <p14:creationId xmlns:p14="http://schemas.microsoft.com/office/powerpoint/2010/main" val="1304899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35" tIns="45718" rIns="91435" bIns="45718" rtlCol="0"/>
          <a:lstStyle>
            <a:lvl1pPr algn="r">
              <a:defRPr sz="1200"/>
            </a:lvl1pPr>
          </a:lstStyle>
          <a:p>
            <a:fld id="{50A0E157-137C-4F46-A1AC-EF9404DB2D8C}" type="datetimeFigureOut">
              <a:rPr lang="en-US" smtClean="0"/>
              <a:pPr/>
              <a:t>8/24/2015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35" tIns="45718" rIns="91435" bIns="45718" rtlCol="0" anchor="b"/>
          <a:lstStyle>
            <a:lvl1pPr algn="r">
              <a:defRPr sz="1200"/>
            </a:lvl1pPr>
          </a:lstStyle>
          <a:p>
            <a:fld id="{B04C13DE-8C50-487E-A7B0-881C7EFBDBFC}" type="slidenum">
              <a:rPr lang="en-US" smtClean="0"/>
              <a:pPr/>
              <a:t>‹#›</a:t>
            </a:fld>
            <a:endParaRPr lang="en-US" dirty="0"/>
          </a:p>
        </p:txBody>
      </p:sp>
    </p:spTree>
    <p:extLst>
      <p:ext uri="{BB962C8B-B14F-4D97-AF65-F5344CB8AC3E}">
        <p14:creationId xmlns:p14="http://schemas.microsoft.com/office/powerpoint/2010/main" val="608717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C13DE-8C50-487E-A7B0-881C7EFBDBFC}" type="slidenum">
              <a:rPr lang="en-US" smtClean="0"/>
              <a:pPr/>
              <a:t>3</a:t>
            </a:fld>
            <a:endParaRPr lang="en-US" dirty="0"/>
          </a:p>
        </p:txBody>
      </p:sp>
    </p:spTree>
    <p:extLst>
      <p:ext uri="{BB962C8B-B14F-4D97-AF65-F5344CB8AC3E}">
        <p14:creationId xmlns:p14="http://schemas.microsoft.com/office/powerpoint/2010/main" val="3860122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4C13DE-8C50-487E-A7B0-881C7EFBDBFC}" type="slidenum">
              <a:rPr lang="en-US" smtClean="0"/>
              <a:pPr/>
              <a:t>15</a:t>
            </a:fld>
            <a:endParaRPr lang="en-US" dirty="0"/>
          </a:p>
        </p:txBody>
      </p:sp>
    </p:spTree>
    <p:extLst>
      <p:ext uri="{BB962C8B-B14F-4D97-AF65-F5344CB8AC3E}">
        <p14:creationId xmlns:p14="http://schemas.microsoft.com/office/powerpoint/2010/main" val="776905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C13DE-8C50-487E-A7B0-881C7EFBDBFC}" type="slidenum">
              <a:rPr lang="en-US" smtClean="0"/>
              <a:pPr/>
              <a:t>16</a:t>
            </a:fld>
            <a:endParaRPr lang="en-US" dirty="0"/>
          </a:p>
        </p:txBody>
      </p:sp>
    </p:spTree>
    <p:extLst>
      <p:ext uri="{BB962C8B-B14F-4D97-AF65-F5344CB8AC3E}">
        <p14:creationId xmlns:p14="http://schemas.microsoft.com/office/powerpoint/2010/main" val="1453646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mn-lt"/>
                <a:ea typeface="+mn-ea"/>
                <a:cs typeface="+mn-cs"/>
              </a:rPr>
              <a:t> How does technology encourage participation in education? What are the advantages and disadvantages of integrating technology such as social media or online dashboards in education?</a:t>
            </a:r>
          </a:p>
          <a:p>
            <a:endParaRPr lang="en-US" dirty="0"/>
          </a:p>
        </p:txBody>
      </p:sp>
      <p:sp>
        <p:nvSpPr>
          <p:cNvPr id="4" name="Slide Number Placeholder 3"/>
          <p:cNvSpPr>
            <a:spLocks noGrp="1"/>
          </p:cNvSpPr>
          <p:nvPr>
            <p:ph type="sldNum" sz="quarter" idx="10"/>
          </p:nvPr>
        </p:nvSpPr>
        <p:spPr/>
        <p:txBody>
          <a:bodyPr/>
          <a:lstStyle/>
          <a:p>
            <a:fld id="{B04C13DE-8C50-487E-A7B0-881C7EFBDBFC}" type="slidenum">
              <a:rPr lang="en-US" smtClean="0"/>
              <a:pPr/>
              <a:t>17</a:t>
            </a:fld>
            <a:endParaRPr lang="en-US" dirty="0"/>
          </a:p>
        </p:txBody>
      </p:sp>
    </p:spTree>
    <p:extLst>
      <p:ext uri="{BB962C8B-B14F-4D97-AF65-F5344CB8AC3E}">
        <p14:creationId xmlns:p14="http://schemas.microsoft.com/office/powerpoint/2010/main" val="4071483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C13DE-8C50-487E-A7B0-881C7EFBDBFC}" type="slidenum">
              <a:rPr lang="en-US" smtClean="0"/>
              <a:pPr/>
              <a:t>18</a:t>
            </a:fld>
            <a:endParaRPr lang="en-US" dirty="0"/>
          </a:p>
        </p:txBody>
      </p:sp>
    </p:spTree>
    <p:extLst>
      <p:ext uri="{BB962C8B-B14F-4D97-AF65-F5344CB8AC3E}">
        <p14:creationId xmlns:p14="http://schemas.microsoft.com/office/powerpoint/2010/main" val="2490870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mn-lt"/>
                <a:ea typeface="+mn-ea"/>
                <a:cs typeface="+mn-cs"/>
              </a:rPr>
              <a:t> What are the benefits and drawbacks of using school facilities for public participation? Do the schools in your community have a place-making function? If so, how? If not, why?</a:t>
            </a:r>
            <a:endParaRPr lang="en-US" dirty="0"/>
          </a:p>
        </p:txBody>
      </p:sp>
      <p:sp>
        <p:nvSpPr>
          <p:cNvPr id="4" name="Slide Number Placeholder 3"/>
          <p:cNvSpPr>
            <a:spLocks noGrp="1"/>
          </p:cNvSpPr>
          <p:nvPr>
            <p:ph type="sldNum" sz="quarter" idx="10"/>
          </p:nvPr>
        </p:nvSpPr>
        <p:spPr/>
        <p:txBody>
          <a:bodyPr/>
          <a:lstStyle/>
          <a:p>
            <a:fld id="{B04C13DE-8C50-487E-A7B0-881C7EFBDBFC}" type="slidenum">
              <a:rPr lang="en-US" smtClean="0"/>
              <a:pPr/>
              <a:t>19</a:t>
            </a:fld>
            <a:endParaRPr lang="en-US" dirty="0"/>
          </a:p>
        </p:txBody>
      </p:sp>
    </p:spTree>
    <p:extLst>
      <p:ext uri="{BB962C8B-B14F-4D97-AF65-F5344CB8AC3E}">
        <p14:creationId xmlns:p14="http://schemas.microsoft.com/office/powerpoint/2010/main" val="2540103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C13DE-8C50-487E-A7B0-881C7EFBDBFC}" type="slidenum">
              <a:rPr lang="en-US" smtClean="0"/>
              <a:pPr/>
              <a:t>20</a:t>
            </a:fld>
            <a:endParaRPr lang="en-US" dirty="0"/>
          </a:p>
        </p:txBody>
      </p:sp>
    </p:spTree>
    <p:extLst>
      <p:ext uri="{BB962C8B-B14F-4D97-AF65-F5344CB8AC3E}">
        <p14:creationId xmlns:p14="http://schemas.microsoft.com/office/powerpoint/2010/main" val="1270452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C13DE-8C50-487E-A7B0-881C7EFBDBFC}" type="slidenum">
              <a:rPr lang="en-US" smtClean="0"/>
              <a:pPr/>
              <a:t>21</a:t>
            </a:fld>
            <a:endParaRPr lang="en-US" dirty="0"/>
          </a:p>
        </p:txBody>
      </p:sp>
    </p:spTree>
    <p:extLst>
      <p:ext uri="{BB962C8B-B14F-4D97-AF65-F5344CB8AC3E}">
        <p14:creationId xmlns:p14="http://schemas.microsoft.com/office/powerpoint/2010/main" val="3307643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 What does</a:t>
            </a:r>
            <a:r>
              <a:rPr lang="en-US" baseline="0" dirty="0" smtClean="0"/>
              <a:t> the term “public work” mean?</a:t>
            </a:r>
            <a:endParaRPr lang="en-US" dirty="0"/>
          </a:p>
        </p:txBody>
      </p:sp>
      <p:sp>
        <p:nvSpPr>
          <p:cNvPr id="4" name="Slide Number Placeholder 3"/>
          <p:cNvSpPr>
            <a:spLocks noGrp="1"/>
          </p:cNvSpPr>
          <p:nvPr>
            <p:ph type="sldNum" sz="quarter" idx="10"/>
          </p:nvPr>
        </p:nvSpPr>
        <p:spPr/>
        <p:txBody>
          <a:bodyPr/>
          <a:lstStyle/>
          <a:p>
            <a:fld id="{B04C13DE-8C50-487E-A7B0-881C7EFBDBFC}" type="slidenum">
              <a:rPr lang="en-US" smtClean="0"/>
              <a:pPr/>
              <a:t>22</a:t>
            </a:fld>
            <a:endParaRPr lang="en-US" dirty="0"/>
          </a:p>
        </p:txBody>
      </p:sp>
    </p:spTree>
    <p:extLst>
      <p:ext uri="{BB962C8B-B14F-4D97-AF65-F5344CB8AC3E}">
        <p14:creationId xmlns:p14="http://schemas.microsoft.com/office/powerpoint/2010/main" val="2780934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mn-lt"/>
                <a:ea typeface="+mn-ea"/>
                <a:cs typeface="+mn-cs"/>
              </a:rPr>
              <a:t> Explain the three elements of building a stronger participation infrastructure. Do you think the authors missed any critical elements?</a:t>
            </a:r>
          </a:p>
          <a:p>
            <a:pPr>
              <a:buFont typeface="Arial" pitchFamily="34" charset="0"/>
              <a:buChar char="•"/>
            </a:pPr>
            <a:r>
              <a:rPr lang="en-US" sz="1200" kern="1200" dirty="0" smtClean="0">
                <a:solidFill>
                  <a:schemeClr val="tx1"/>
                </a:solidFill>
                <a:latin typeface="+mn-lt"/>
                <a:ea typeface="+mn-ea"/>
                <a:cs typeface="+mn-cs"/>
              </a:rPr>
              <a:t> What do democracy and participation mean to you? If you are not from the United States, how does the experience of participation in your country compare to the American experience?</a:t>
            </a:r>
          </a:p>
          <a:p>
            <a:endParaRPr lang="en-US" dirty="0"/>
          </a:p>
        </p:txBody>
      </p:sp>
      <p:sp>
        <p:nvSpPr>
          <p:cNvPr id="4" name="Slide Number Placeholder 3"/>
          <p:cNvSpPr>
            <a:spLocks noGrp="1"/>
          </p:cNvSpPr>
          <p:nvPr>
            <p:ph type="sldNum" sz="quarter" idx="10"/>
          </p:nvPr>
        </p:nvSpPr>
        <p:spPr/>
        <p:txBody>
          <a:bodyPr/>
          <a:lstStyle/>
          <a:p>
            <a:fld id="{B04C13DE-8C50-487E-A7B0-881C7EFBDBFC}" type="slidenum">
              <a:rPr lang="en-US" smtClean="0"/>
              <a:pPr/>
              <a:t>23</a:t>
            </a:fld>
            <a:endParaRPr lang="en-US" dirty="0"/>
          </a:p>
        </p:txBody>
      </p:sp>
    </p:spTree>
    <p:extLst>
      <p:ext uri="{BB962C8B-B14F-4D97-AF65-F5344CB8AC3E}">
        <p14:creationId xmlns:p14="http://schemas.microsoft.com/office/powerpoint/2010/main" val="1387109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 Develop a plan for creating a participation commission in your community or for an issue. Where would it be housed? Who would be on it? What would be its responsibilities?</a:t>
            </a:r>
          </a:p>
          <a:p>
            <a:endParaRPr lang="en-US" dirty="0"/>
          </a:p>
        </p:txBody>
      </p:sp>
      <p:sp>
        <p:nvSpPr>
          <p:cNvPr id="4" name="Slide Number Placeholder 3"/>
          <p:cNvSpPr>
            <a:spLocks noGrp="1"/>
          </p:cNvSpPr>
          <p:nvPr>
            <p:ph type="sldNum" sz="quarter" idx="10"/>
          </p:nvPr>
        </p:nvSpPr>
        <p:spPr/>
        <p:txBody>
          <a:bodyPr/>
          <a:lstStyle/>
          <a:p>
            <a:fld id="{B04C13DE-8C50-487E-A7B0-881C7EFBDBFC}" type="slidenum">
              <a:rPr lang="en-US" smtClean="0"/>
              <a:pPr/>
              <a:t>24</a:t>
            </a:fld>
            <a:endParaRPr lang="en-US" dirty="0"/>
          </a:p>
        </p:txBody>
      </p:sp>
    </p:spTree>
    <p:extLst>
      <p:ext uri="{BB962C8B-B14F-4D97-AF65-F5344CB8AC3E}">
        <p14:creationId xmlns:p14="http://schemas.microsoft.com/office/powerpoint/2010/main" val="2229147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Facets of our participation infrastructure</a:t>
            </a:r>
            <a:endParaRPr lang="en-US" i="1" dirty="0" smtClean="0"/>
          </a:p>
          <a:p>
            <a:pPr lvl="1"/>
            <a:r>
              <a:rPr lang="en-US" dirty="0" smtClean="0"/>
              <a:t>Legal</a:t>
            </a:r>
          </a:p>
          <a:p>
            <a:pPr lvl="1"/>
            <a:r>
              <a:rPr lang="en-US" dirty="0" smtClean="0"/>
              <a:t>Governmental</a:t>
            </a:r>
          </a:p>
          <a:p>
            <a:pPr lvl="1"/>
            <a:r>
              <a:rPr lang="en-US" dirty="0" smtClean="0"/>
              <a:t>Civic</a:t>
            </a:r>
          </a:p>
          <a:p>
            <a:pPr lvl="1"/>
            <a:r>
              <a:rPr lang="en-US" dirty="0" smtClean="0"/>
              <a:t>Electoral</a:t>
            </a:r>
          </a:p>
          <a:p>
            <a:pPr lvl="1">
              <a:spcAft>
                <a:spcPts val="1200"/>
              </a:spcAft>
            </a:pPr>
            <a:r>
              <a:rPr lang="en-US" dirty="0" smtClean="0"/>
              <a:t>Educational</a:t>
            </a:r>
          </a:p>
          <a:p>
            <a:pPr>
              <a:spcAft>
                <a:spcPts val="600"/>
              </a:spcAft>
            </a:pPr>
            <a:r>
              <a:rPr lang="en-US" dirty="0" smtClean="0"/>
              <a:t>Our current participation infrastructure occupies a great deal of time, money, and political capital, BUT it is inefficient, ineffective, and outdated. </a:t>
            </a:r>
          </a:p>
          <a:p>
            <a:pPr lvl="1"/>
            <a:r>
              <a:rPr lang="en-US" dirty="0" smtClean="0"/>
              <a:t>It  does not support “good” participation, does not meet the needs of citizens or officials, and does not reflect the way people live today. </a:t>
            </a:r>
            <a:endParaRPr lang="en-US" i="1" dirty="0" smtClean="0"/>
          </a:p>
          <a:p>
            <a:endParaRPr lang="en-US" dirty="0"/>
          </a:p>
        </p:txBody>
      </p:sp>
      <p:sp>
        <p:nvSpPr>
          <p:cNvPr id="4" name="Slide Number Placeholder 3"/>
          <p:cNvSpPr>
            <a:spLocks noGrp="1"/>
          </p:cNvSpPr>
          <p:nvPr>
            <p:ph type="sldNum" sz="quarter" idx="10"/>
          </p:nvPr>
        </p:nvSpPr>
        <p:spPr/>
        <p:txBody>
          <a:bodyPr/>
          <a:lstStyle/>
          <a:p>
            <a:fld id="{B04C13DE-8C50-487E-A7B0-881C7EFBDBFC}" type="slidenum">
              <a:rPr lang="en-US" smtClean="0"/>
              <a:pPr/>
              <a:t>4</a:t>
            </a:fld>
            <a:endParaRPr lang="en-US" dirty="0"/>
          </a:p>
        </p:txBody>
      </p:sp>
    </p:spTree>
    <p:extLst>
      <p:ext uri="{BB962C8B-B14F-4D97-AF65-F5344CB8AC3E}">
        <p14:creationId xmlns:p14="http://schemas.microsoft.com/office/powerpoint/2010/main" val="1618210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mn-lt"/>
                <a:ea typeface="+mn-ea"/>
                <a:cs typeface="+mn-cs"/>
              </a:rPr>
              <a:t> Do you believe it is important to develop a local participation ordinance? Why or why not?</a:t>
            </a:r>
          </a:p>
          <a:p>
            <a:pPr>
              <a:buFont typeface="Arial" pitchFamily="34" charset="0"/>
              <a:buChar char="•"/>
            </a:pP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Does your community have a citizens’ academy or other training programs? If so, what is the current curriculum for that program? Does it include participation? How might participation be incorporated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into that program? </a:t>
            </a:r>
          </a:p>
          <a:p>
            <a:endParaRPr lang="en-US" dirty="0"/>
          </a:p>
        </p:txBody>
      </p:sp>
      <p:sp>
        <p:nvSpPr>
          <p:cNvPr id="4" name="Slide Number Placeholder 3"/>
          <p:cNvSpPr>
            <a:spLocks noGrp="1"/>
          </p:cNvSpPr>
          <p:nvPr>
            <p:ph type="sldNum" sz="quarter" idx="10"/>
          </p:nvPr>
        </p:nvSpPr>
        <p:spPr/>
        <p:txBody>
          <a:bodyPr/>
          <a:lstStyle/>
          <a:p>
            <a:fld id="{B04C13DE-8C50-487E-A7B0-881C7EFBDBFC}" type="slidenum">
              <a:rPr lang="en-US" smtClean="0"/>
              <a:pPr/>
              <a:t>25</a:t>
            </a:fld>
            <a:endParaRPr lang="en-US" dirty="0"/>
          </a:p>
        </p:txBody>
      </p:sp>
    </p:spTree>
    <p:extLst>
      <p:ext uri="{BB962C8B-B14F-4D97-AF65-F5344CB8AC3E}">
        <p14:creationId xmlns:p14="http://schemas.microsoft.com/office/powerpoint/2010/main" val="1345886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mn-lt"/>
                <a:ea typeface="+mn-ea"/>
                <a:cs typeface="+mn-cs"/>
              </a:rPr>
              <a:t> The authors assert that the language of participation is not clear or compelling, and that it fails to capture both progressive and conservative visions. Do you agree with these claims? Why or why not? What are your suggestions for talking about participation in a way that is exciting and understandable to people, regardless of their political views?</a:t>
            </a:r>
          </a:p>
          <a:p>
            <a:pPr>
              <a:buFont typeface="Arial" pitchFamily="34" charset="0"/>
              <a:buChar char="•"/>
            </a:pPr>
            <a:r>
              <a:rPr lang="en-US" sz="1200" kern="1200" dirty="0" smtClean="0">
                <a:solidFill>
                  <a:schemeClr val="tx1"/>
                </a:solidFill>
                <a:latin typeface="+mn-lt"/>
                <a:ea typeface="+mn-ea"/>
                <a:cs typeface="+mn-cs"/>
              </a:rPr>
              <a:t> How would you go about mapping the participation activities taking place in your community? What information, opportunities, and other ideas are available? Where are there gaps?</a:t>
            </a:r>
          </a:p>
          <a:p>
            <a:pPr>
              <a:buFont typeface="Arial" pitchFamily="34" charset="0"/>
              <a:buChar char="•"/>
            </a:pPr>
            <a:r>
              <a:rPr lang="en-US" sz="1200" kern="1200" dirty="0" smtClean="0">
                <a:solidFill>
                  <a:schemeClr val="tx1"/>
                </a:solidFill>
                <a:latin typeface="+mn-lt"/>
                <a:ea typeface="+mn-ea"/>
                <a:cs typeface="+mn-cs"/>
              </a:rPr>
              <a:t> Channel your inner creative genius and develop an artistic expression of a participation infrastructure. Why did you make the choices you made?</a:t>
            </a:r>
          </a:p>
          <a:p>
            <a:pPr>
              <a:buFont typeface="Arial" pitchFamily="34" charset="0"/>
              <a:buChar char="•"/>
            </a:pP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Some have suggested using analogies to explain the idea of a participation infrastructure, for example, likening it to a human body or to physical architecture. What analogy or analogies would you use to explain participation infrastructure?</a:t>
            </a:r>
          </a:p>
        </p:txBody>
      </p:sp>
      <p:sp>
        <p:nvSpPr>
          <p:cNvPr id="4" name="Slide Number Placeholder 3"/>
          <p:cNvSpPr>
            <a:spLocks noGrp="1"/>
          </p:cNvSpPr>
          <p:nvPr>
            <p:ph type="sldNum" sz="quarter" idx="10"/>
          </p:nvPr>
        </p:nvSpPr>
        <p:spPr/>
        <p:txBody>
          <a:bodyPr/>
          <a:lstStyle/>
          <a:p>
            <a:fld id="{B04C13DE-8C50-487E-A7B0-881C7EFBDBFC}" type="slidenum">
              <a:rPr lang="en-US" smtClean="0"/>
              <a:pPr/>
              <a:t>26</a:t>
            </a:fld>
            <a:endParaRPr lang="en-US" dirty="0"/>
          </a:p>
        </p:txBody>
      </p:sp>
    </p:spTree>
    <p:extLst>
      <p:ext uri="{BB962C8B-B14F-4D97-AF65-F5344CB8AC3E}">
        <p14:creationId xmlns:p14="http://schemas.microsoft.com/office/powerpoint/2010/main" val="2066606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C7DEBA-1779-4E23-993A-7F373A410E69}" type="slidenum">
              <a:rPr lang="en-US" smtClean="0"/>
              <a:pPr/>
              <a:t>6</a:t>
            </a:fld>
            <a:endParaRPr lang="en-US" dirty="0"/>
          </a:p>
        </p:txBody>
      </p:sp>
    </p:spTree>
    <p:extLst>
      <p:ext uri="{BB962C8B-B14F-4D97-AF65-F5344CB8AC3E}">
        <p14:creationId xmlns:p14="http://schemas.microsoft.com/office/powerpoint/2010/main" val="3774108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C7DEBA-1779-4E23-993A-7F373A410E69}" type="slidenum">
              <a:rPr lang="en-US" smtClean="0"/>
              <a:pPr/>
              <a:t>7</a:t>
            </a:fld>
            <a:endParaRPr lang="en-US" dirty="0"/>
          </a:p>
        </p:txBody>
      </p:sp>
    </p:spTree>
    <p:extLst>
      <p:ext uri="{BB962C8B-B14F-4D97-AF65-F5344CB8AC3E}">
        <p14:creationId xmlns:p14="http://schemas.microsoft.com/office/powerpoint/2010/main" val="3774108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b="0" kern="1200" baseline="0" dirty="0" smtClean="0">
                <a:solidFill>
                  <a:schemeClr val="tx1"/>
                </a:solidFill>
                <a:latin typeface="+mn-lt"/>
                <a:ea typeface="+mn-ea"/>
                <a:cs typeface="+mn-cs"/>
              </a:rPr>
              <a:t> Do you agree </a:t>
            </a:r>
            <a:r>
              <a:rPr lang="en-US" sz="1200" kern="1200" baseline="0" dirty="0" smtClean="0">
                <a:solidFill>
                  <a:schemeClr val="tx1"/>
                </a:solidFill>
                <a:latin typeface="+mn-lt"/>
                <a:ea typeface="+mn-ea"/>
                <a:cs typeface="+mn-cs"/>
              </a:rPr>
              <a:t>with the claims about what makes for “good” participation? Why or why not?</a:t>
            </a:r>
          </a:p>
          <a:p>
            <a:pPr>
              <a:buFont typeface="Arial" pitchFamily="34" charset="0"/>
              <a:buChar char="•"/>
            </a:pPr>
            <a:r>
              <a:rPr lang="en-US" sz="1200" kern="1200" baseline="0" dirty="0" smtClean="0">
                <a:solidFill>
                  <a:schemeClr val="tx1"/>
                </a:solidFill>
                <a:latin typeface="+mn-lt"/>
                <a:ea typeface="+mn-ea"/>
                <a:cs typeface="+mn-cs"/>
              </a:rPr>
              <a:t> Discuss the characteristics of an adult-adult relationship. Do you believe it is important to incorporate these characteristics into public participation? Why or why not? </a:t>
            </a:r>
          </a:p>
          <a:p>
            <a:pPr>
              <a:buFont typeface="Arial" pitchFamily="34" charset="0"/>
              <a:buChar char="•"/>
            </a:pPr>
            <a:r>
              <a:rPr lang="en-US" sz="1200" kern="1200" baseline="0" dirty="0" smtClean="0">
                <a:solidFill>
                  <a:schemeClr val="tx1"/>
                </a:solidFill>
                <a:latin typeface="+mn-lt"/>
                <a:ea typeface="+mn-ea"/>
                <a:cs typeface="+mn-cs"/>
              </a:rPr>
              <a:t> What would you do to integrate these characteristics into public participation?</a:t>
            </a:r>
          </a:p>
          <a:p>
            <a:endParaRPr lang="en-US" dirty="0"/>
          </a:p>
        </p:txBody>
      </p:sp>
      <p:sp>
        <p:nvSpPr>
          <p:cNvPr id="4" name="Slide Number Placeholder 3"/>
          <p:cNvSpPr>
            <a:spLocks noGrp="1"/>
          </p:cNvSpPr>
          <p:nvPr>
            <p:ph type="sldNum" sz="quarter" idx="10"/>
          </p:nvPr>
        </p:nvSpPr>
        <p:spPr/>
        <p:txBody>
          <a:bodyPr/>
          <a:lstStyle/>
          <a:p>
            <a:fld id="{26C7DEBA-1779-4E23-993A-7F373A410E69}" type="slidenum">
              <a:rPr lang="en-US" smtClean="0"/>
              <a:pPr/>
              <a:t>9</a:t>
            </a:fld>
            <a:endParaRPr lang="en-US" dirty="0"/>
          </a:p>
        </p:txBody>
      </p:sp>
    </p:spTree>
    <p:extLst>
      <p:ext uri="{BB962C8B-B14F-4D97-AF65-F5344CB8AC3E}">
        <p14:creationId xmlns:p14="http://schemas.microsoft.com/office/powerpoint/2010/main" val="4074668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C7DEBA-1779-4E23-993A-7F373A410E69}" type="slidenum">
              <a:rPr lang="en-US" smtClean="0"/>
              <a:pPr/>
              <a:t>10</a:t>
            </a:fld>
            <a:endParaRPr lang="en-US" dirty="0"/>
          </a:p>
        </p:txBody>
      </p:sp>
    </p:spTree>
    <p:extLst>
      <p:ext uri="{BB962C8B-B14F-4D97-AF65-F5344CB8AC3E}">
        <p14:creationId xmlns:p14="http://schemas.microsoft.com/office/powerpoint/2010/main" val="3774108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C7DEBA-1779-4E23-993A-7F373A410E69}" type="slidenum">
              <a:rPr lang="en-US" smtClean="0"/>
              <a:pPr/>
              <a:t>11</a:t>
            </a:fld>
            <a:endParaRPr lang="en-US" dirty="0"/>
          </a:p>
        </p:txBody>
      </p:sp>
    </p:spTree>
    <p:extLst>
      <p:ext uri="{BB962C8B-B14F-4D97-AF65-F5344CB8AC3E}">
        <p14:creationId xmlns:p14="http://schemas.microsoft.com/office/powerpoint/2010/main" val="3774108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C7DEBA-1779-4E23-993A-7F373A410E69}" type="slidenum">
              <a:rPr lang="en-US" smtClean="0"/>
              <a:pPr/>
              <a:t>12</a:t>
            </a:fld>
            <a:endParaRPr lang="en-US" dirty="0"/>
          </a:p>
        </p:txBody>
      </p:sp>
    </p:spTree>
    <p:extLst>
      <p:ext uri="{BB962C8B-B14F-4D97-AF65-F5344CB8AC3E}">
        <p14:creationId xmlns:p14="http://schemas.microsoft.com/office/powerpoint/2010/main" val="3774108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C7DEBA-1779-4E23-993A-7F373A410E69}" type="slidenum">
              <a:rPr lang="en-US" smtClean="0"/>
              <a:pPr/>
              <a:t>13</a:t>
            </a:fld>
            <a:endParaRPr lang="en-US" dirty="0"/>
          </a:p>
        </p:txBody>
      </p:sp>
    </p:spTree>
    <p:extLst>
      <p:ext uri="{BB962C8B-B14F-4D97-AF65-F5344CB8AC3E}">
        <p14:creationId xmlns:p14="http://schemas.microsoft.com/office/powerpoint/2010/main" val="3774108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95400" y="2895600"/>
            <a:ext cx="6858000" cy="990600"/>
          </a:xfrm>
        </p:spPr>
        <p:txBody>
          <a:bodyPr anchor="t" anchorCtr="0"/>
          <a:lstStyle>
            <a:lvl1pPr algn="r">
              <a:defRPr sz="3200">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0E9C51A2-C8B2-4A24-ACBD-C1AF831B8B62}" type="datetimeFigureOut">
              <a:rPr lang="en-US" smtClean="0"/>
              <a:pPr/>
              <a:t>8/24/2015</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C98DEF4D-645D-499A-A22D-EB0DB8EE0E56}" type="slidenum">
              <a:rPr lang="en-US" smtClean="0"/>
              <a:pPr/>
              <a:t>‹#›</a:t>
            </a:fld>
            <a:endParaRPr lang="en-US" dirty="0"/>
          </a:p>
        </p:txBody>
      </p:sp>
      <p:sp>
        <p:nvSpPr>
          <p:cNvPr id="21" name="Rectangle 20"/>
          <p:cNvSpPr/>
          <p:nvPr/>
        </p:nvSpPr>
        <p:spPr>
          <a:xfrm>
            <a:off x="914400" y="609600"/>
            <a:ext cx="7315200" cy="401383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4876800"/>
            <a:ext cx="7315200" cy="1447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14400" y="609600"/>
            <a:ext cx="238125" cy="401383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4876800"/>
            <a:ext cx="304800" cy="1447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9C51A2-C8B2-4A24-ACBD-C1AF831B8B62}" type="datetimeFigureOut">
              <a:rPr lang="en-US" smtClean="0"/>
              <a:pPr/>
              <a:t>8/24/2015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8DEF4D-645D-499A-A22D-EB0DB8EE0E56}"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9C51A2-C8B2-4A24-ACBD-C1AF831B8B62}" type="datetimeFigureOut">
              <a:rPr lang="en-US" smtClean="0"/>
              <a:pPr/>
              <a:t>8/24/2015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8DEF4D-645D-499A-A22D-EB0DB8EE0E5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9C51A2-C8B2-4A24-ACBD-C1AF831B8B62}" type="datetimeFigureOut">
              <a:rPr lang="en-US" smtClean="0"/>
              <a:pPr/>
              <a:t>8/24/2015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8DEF4D-645D-499A-A22D-EB0DB8EE0E56}" type="slidenum">
              <a:rPr lang="en-US" smtClean="0"/>
              <a:pPr/>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9C51A2-C8B2-4A24-ACBD-C1AF831B8B62}" type="datetimeFigureOut">
              <a:rPr lang="en-US" smtClean="0"/>
              <a:pPr/>
              <a:t>8/24/2015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userDrawn="1"/>
        </p:nvSpPr>
        <p:spPr>
          <a:xfrm>
            <a:off x="202842" y="6400801"/>
            <a:ext cx="787758" cy="289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12"/>
          </p:nvPr>
        </p:nvSpPr>
        <p:spPr>
          <a:xfrm>
            <a:off x="990600" y="6400800"/>
            <a:ext cx="914400" cy="914400"/>
          </a:xfrm>
          <a:solidFill>
            <a:schemeClr val="bg1"/>
          </a:solidFill>
          <a:ln>
            <a:solidFill>
              <a:schemeClr val="bg1"/>
            </a:solid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9C51A2-C8B2-4A24-ACBD-C1AF831B8B62}" type="datetimeFigureOut">
              <a:rPr lang="en-US" smtClean="0"/>
              <a:pPr/>
              <a:t>8/24/2015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userDrawn="1"/>
        </p:nvSpPr>
        <p:spPr>
          <a:xfrm>
            <a:off x="202842" y="6400801"/>
            <a:ext cx="787758" cy="289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12"/>
          </p:nvPr>
        </p:nvSpPr>
        <p:spPr>
          <a:xfrm>
            <a:off x="990600" y="6400800"/>
            <a:ext cx="914400" cy="914400"/>
          </a:xfrm>
          <a:solidFill>
            <a:schemeClr val="bg1"/>
          </a:solidFill>
          <a:ln>
            <a:solidFill>
              <a:schemeClr val="bg1"/>
            </a:solid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9C51A2-C8B2-4A24-ACBD-C1AF831B8B62}" type="datetimeFigureOut">
              <a:rPr lang="en-US" smtClean="0"/>
              <a:pPr/>
              <a:t>8/24/2015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userDrawn="1"/>
        </p:nvSpPr>
        <p:spPr>
          <a:xfrm>
            <a:off x="202842" y="6400801"/>
            <a:ext cx="787758" cy="289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12"/>
          </p:nvPr>
        </p:nvSpPr>
        <p:spPr>
          <a:xfrm>
            <a:off x="990600" y="6400800"/>
            <a:ext cx="914400" cy="914400"/>
          </a:xfrm>
          <a:solidFill>
            <a:schemeClr val="bg1"/>
          </a:solidFill>
          <a:ln>
            <a:solidFill>
              <a:schemeClr val="bg1"/>
            </a:solid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9C51A2-C8B2-4A24-ACBD-C1AF831B8B62}" type="datetimeFigureOut">
              <a:rPr lang="en-US" smtClean="0"/>
              <a:pPr/>
              <a:t>8/24/2015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userDrawn="1"/>
        </p:nvSpPr>
        <p:spPr>
          <a:xfrm>
            <a:off x="202842" y="6400801"/>
            <a:ext cx="787758" cy="289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12"/>
          </p:nvPr>
        </p:nvSpPr>
        <p:spPr>
          <a:xfrm>
            <a:off x="990600" y="6400800"/>
            <a:ext cx="914400" cy="914400"/>
          </a:xfrm>
          <a:solidFill>
            <a:schemeClr val="bg1"/>
          </a:solidFill>
          <a:ln>
            <a:solidFill>
              <a:schemeClr val="bg1"/>
            </a:solid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9C51A2-C8B2-4A24-ACBD-C1AF831B8B62}" type="datetimeFigureOut">
              <a:rPr lang="en-US" smtClean="0"/>
              <a:pPr/>
              <a:t>8/24/2015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userDrawn="1"/>
        </p:nvSpPr>
        <p:spPr>
          <a:xfrm>
            <a:off x="202842" y="6400801"/>
            <a:ext cx="787758" cy="289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12"/>
          </p:nvPr>
        </p:nvSpPr>
        <p:spPr>
          <a:xfrm>
            <a:off x="990600" y="6400800"/>
            <a:ext cx="914400" cy="914400"/>
          </a:xfrm>
          <a:solidFill>
            <a:schemeClr val="bg1"/>
          </a:solidFill>
          <a:ln>
            <a:solidFill>
              <a:schemeClr val="bg1"/>
            </a:solid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9C51A2-C8B2-4A24-ACBD-C1AF831B8B62}" type="datetimeFigureOut">
              <a:rPr lang="en-US" smtClean="0"/>
              <a:pPr/>
              <a:t>8/24/2015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userDrawn="1"/>
        </p:nvSpPr>
        <p:spPr>
          <a:xfrm>
            <a:off x="202842" y="6400801"/>
            <a:ext cx="787758" cy="289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12"/>
          </p:nvPr>
        </p:nvSpPr>
        <p:spPr>
          <a:xfrm>
            <a:off x="990600" y="6400800"/>
            <a:ext cx="914400" cy="914400"/>
          </a:xfrm>
          <a:solidFill>
            <a:schemeClr val="bg1"/>
          </a:solidFill>
          <a:ln>
            <a:solidFill>
              <a:schemeClr val="bg1"/>
            </a:solid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9C51A2-C8B2-4A24-ACBD-C1AF831B8B62}" type="datetimeFigureOut">
              <a:rPr lang="en-US" smtClean="0"/>
              <a:pPr/>
              <a:t>8/24/2015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userDrawn="1"/>
        </p:nvSpPr>
        <p:spPr>
          <a:xfrm>
            <a:off x="202842" y="6400801"/>
            <a:ext cx="787758" cy="289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12"/>
          </p:nvPr>
        </p:nvSpPr>
        <p:spPr>
          <a:xfrm>
            <a:off x="990600" y="6400800"/>
            <a:ext cx="914400" cy="914400"/>
          </a:xfrm>
          <a:solidFill>
            <a:schemeClr val="bg1"/>
          </a:solidFill>
          <a:ln>
            <a:solidFill>
              <a:schemeClr val="bg1"/>
            </a:solid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0E9C51A2-C8B2-4A24-ACBD-C1AF831B8B62}" type="datetimeFigureOut">
              <a:rPr lang="en-US" smtClean="0"/>
              <a:pPr/>
              <a:t>8/24/2015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userDrawn="1"/>
        </p:nvSpPr>
        <p:spPr>
          <a:xfrm>
            <a:off x="202842" y="6400801"/>
            <a:ext cx="787758" cy="289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E9C51A2-C8B2-4A24-ACBD-C1AF831B8B62}" type="datetimeFigureOut">
              <a:rPr lang="en-US" smtClean="0"/>
              <a:pPr/>
              <a:t>8/24/2015</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C98DEF4D-645D-499A-A22D-EB0DB8EE0E56}" type="slidenum">
              <a:rPr lang="en-US" smtClean="0"/>
              <a:pPr/>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E9C51A2-C8B2-4A24-ACBD-C1AF831B8B62}" type="datetimeFigureOut">
              <a:rPr lang="en-US" smtClean="0"/>
              <a:pPr/>
              <a:t>8/24/2015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8DEF4D-645D-499A-A22D-EB0DB8EE0E56}" type="slidenum">
              <a:rPr lang="en-US" smtClean="0"/>
              <a:pPr/>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228600" y="6400800"/>
            <a:ext cx="685800" cy="369332"/>
          </a:xfrm>
          <a:prstGeom prst="rect">
            <a:avLst/>
          </a:prstGeom>
          <a:solidFill>
            <a:schemeClr val="bg1"/>
          </a:solidFill>
          <a:ln>
            <a:solidFill>
              <a:schemeClr val="bg1"/>
            </a:solidFill>
          </a:ln>
        </p:spPr>
        <p:txBody>
          <a:bodyPr wrap="square" rtlCol="0">
            <a:spAutoFit/>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9C51A2-C8B2-4A24-ACBD-C1AF831B8B62}" type="datetimeFigureOut">
              <a:rPr lang="en-US" smtClean="0"/>
              <a:pPr/>
              <a:t>8/24/2015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8DEF4D-645D-499A-A22D-EB0DB8EE0E56}" type="slidenum">
              <a:rPr lang="en-US" smtClean="0"/>
              <a:pPr/>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C51A2-C8B2-4A24-ACBD-C1AF831B8B62}" type="datetimeFigureOut">
              <a:rPr lang="en-US" smtClean="0"/>
              <a:pPr/>
              <a:t>8/24/2015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8DEF4D-645D-499A-A22D-EB0DB8EE0E56}" type="slidenum">
              <a:rPr lang="en-US" smtClean="0"/>
              <a:pPr/>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userDrawn="1"/>
        </p:nvSpPr>
        <p:spPr>
          <a:xfrm>
            <a:off x="202842" y="6400801"/>
            <a:ext cx="787758" cy="289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9C51A2-C8B2-4A24-ACBD-C1AF831B8B62}" type="datetimeFigureOut">
              <a:rPr lang="en-US" smtClean="0"/>
              <a:pPr/>
              <a:t>8/24/2015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8DEF4D-645D-499A-A22D-EB0DB8EE0E56}"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E9C51A2-C8B2-4A24-ACBD-C1AF831B8B62}" type="datetimeFigureOut">
              <a:rPr lang="en-US" smtClean="0"/>
              <a:pPr/>
              <a:t>8/24/2015</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98DEF4D-645D-499A-A22D-EB0DB8EE0E56}"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32" r:id="rId5"/>
    <p:sldLayoutId id="2147483725" r:id="rId6"/>
    <p:sldLayoutId id="2147483726" r:id="rId7"/>
    <p:sldLayoutId id="2147483727" r:id="rId8"/>
    <p:sldLayoutId id="2147483728" r:id="rId9"/>
    <p:sldLayoutId id="2147483729" r:id="rId10"/>
    <p:sldLayoutId id="2147483730" r:id="rId11"/>
    <p:sldLayoutId id="2147483731" r:id="rId12"/>
    <p:sldLayoutId id="2147483734" r:id="rId13"/>
    <p:sldLayoutId id="2147483739" r:id="rId14"/>
    <p:sldLayoutId id="2147483744" r:id="rId15"/>
    <p:sldLayoutId id="2147483745" r:id="rId16"/>
    <p:sldLayoutId id="2147483746" r:id="rId17"/>
    <p:sldLayoutId id="2147483747" r:id="rId18"/>
    <p:sldLayoutId id="2147483748" r:id="rId19"/>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ved=0CAcQjRw&amp;url=http://www.press-one.com/surveys.shtml&amp;ei=_su_VKC8BYWyggTlgYLwAQ&amp;bvm=bv.84116906,d.eXY&amp;psig=AFQjCNEtXNnuXmFx-TixIl4HQuLIRIANyw&amp;ust=1421942115627499" TargetMode="External"/><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9.jpeg"/><Relationship Id="rId11" Type="http://schemas.openxmlformats.org/officeDocument/2006/relationships/image" Target="../media/image22.jpeg"/><Relationship Id="rId5" Type="http://schemas.openxmlformats.org/officeDocument/2006/relationships/image" Target="../media/image18.jpeg"/><Relationship Id="rId10" Type="http://schemas.openxmlformats.org/officeDocument/2006/relationships/hyperlink" Target="http://www.google.com/url?sa=i&amp;rct=j&amp;q=&amp;esrc=s&amp;source=images&amp;cd=&amp;cad=rja&amp;uact=8&amp;ved=0CAcQjRw&amp;url=http://www.epa.gov/dockets/regulations.htm&amp;ei=x8y_VOm9M4O-ggSdl4PAAg&amp;bvm=bv.84116906,d.eXY&amp;psig=AFQjCNG2mroU20pRA01xxBF5RNgMGCaMxA&amp;ust=1421942242184851" TargetMode="External"/><Relationship Id="rId4" Type="http://schemas.openxmlformats.org/officeDocument/2006/relationships/image" Target="../media/image17.jpe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ved=0CAcQjRw&amp;url=http://www.press-one.com/surveys.shtml&amp;ei=_su_VKC8BYWyggTlgYLwAQ&amp;bvm=bv.84116906,d.eXY&amp;psig=AFQjCNEtXNnuXmFx-TixIl4HQuLIRIANyw&amp;ust=1421942115627499" TargetMode="External"/><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9.jpeg"/><Relationship Id="rId11" Type="http://schemas.openxmlformats.org/officeDocument/2006/relationships/image" Target="../media/image22.jpeg"/><Relationship Id="rId5" Type="http://schemas.openxmlformats.org/officeDocument/2006/relationships/image" Target="../media/image18.jpeg"/><Relationship Id="rId10" Type="http://schemas.openxmlformats.org/officeDocument/2006/relationships/hyperlink" Target="http://www.google.com/url?sa=i&amp;rct=j&amp;q=&amp;esrc=s&amp;source=images&amp;cd=&amp;cad=rja&amp;uact=8&amp;ved=0CAcQjRw&amp;url=http://www.epa.gov/dockets/regulations.htm&amp;ei=x8y_VOm9M4O-ggSdl4PAAg&amp;bvm=bv.84116906,d.eXY&amp;psig=AFQjCNG2mroU20pRA01xxBF5RNgMGCaMxA&amp;ust=1421942242184851" TargetMode="External"/><Relationship Id="rId4" Type="http://schemas.openxmlformats.org/officeDocument/2006/relationships/image" Target="../media/image17.jpeg"/><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95800" y="228600"/>
            <a:ext cx="4724400" cy="6096000"/>
          </a:xfrm>
          <a:prstGeom prst="rect">
            <a:avLst/>
          </a:prstGeom>
        </p:spPr>
        <p:txBody>
          <a:bodyPr anchor="t" anchorCtr="0">
            <a:normAutofit fontScale="92500"/>
          </a:bodyPr>
          <a:lstStyle/>
          <a:p>
            <a:pPr marL="0" marR="0" lvl="0" indent="0" algn="ctr" defTabSz="914400" rtl="0" eaLnBrk="1" fontAlgn="auto" latinLnBrk="0" hangingPunct="1">
              <a:spcBef>
                <a:spcPts val="1200"/>
              </a:spcBef>
              <a:buClrTx/>
              <a:buSzTx/>
              <a:buFontTx/>
              <a:buNone/>
              <a:tabLst/>
              <a:defRPr/>
            </a:pPr>
            <a:endParaRPr kumimoji="0" lang="en-US" sz="2500" b="1" i="0" u="none" strike="noStrike" kern="1200" cap="none" spc="0" normalizeH="0" baseline="0" noProof="0" dirty="0" smtClean="0">
              <a:ln>
                <a:noFill/>
              </a:ln>
              <a:solidFill>
                <a:schemeClr val="accent1">
                  <a:lumMod val="75000"/>
                </a:schemeClr>
              </a:solidFill>
              <a:effectLst/>
              <a:uLnTx/>
              <a:uFillTx/>
              <a:latin typeface="+mj-lt"/>
              <a:ea typeface="+mj-ea"/>
              <a:cs typeface="+mj-cs"/>
            </a:endParaRPr>
          </a:p>
          <a:p>
            <a:pPr marL="0" marR="0" lvl="0" indent="0" algn="ctr" defTabSz="914400" rtl="0" eaLnBrk="1" fontAlgn="auto" latinLnBrk="0" hangingPunct="1">
              <a:spcBef>
                <a:spcPts val="1200"/>
              </a:spcBef>
              <a:buClrTx/>
              <a:buSzTx/>
              <a:buFontTx/>
              <a:buNone/>
              <a:tabLst/>
              <a:defRPr/>
            </a:pPr>
            <a:r>
              <a:rPr kumimoji="0" lang="en-US" sz="5000" b="1" i="0" u="none" strike="noStrike" kern="1200" cap="none" spc="0" normalizeH="0" baseline="0" noProof="0" dirty="0" smtClean="0">
                <a:ln>
                  <a:noFill/>
                </a:ln>
                <a:solidFill>
                  <a:schemeClr val="accent1">
                    <a:lumMod val="75000"/>
                  </a:schemeClr>
                </a:solidFill>
                <a:effectLst/>
                <a:uLnTx/>
                <a:uFillTx/>
                <a:latin typeface="+mj-lt"/>
                <a:ea typeface="+mj-ea"/>
                <a:cs typeface="+mj-cs"/>
              </a:rPr>
              <a:t>Building Better Participation Infrastructure</a:t>
            </a:r>
          </a:p>
          <a:p>
            <a:pPr algn="ctr"/>
            <a:endParaRPr lang="en-US" sz="2500" dirty="0" smtClean="0">
              <a:latin typeface="+mj-lt"/>
            </a:endParaRPr>
          </a:p>
          <a:p>
            <a:pPr algn="ctr"/>
            <a:endParaRPr lang="en-US" sz="2500" dirty="0" smtClean="0">
              <a:latin typeface="+mj-lt"/>
            </a:endParaRPr>
          </a:p>
          <a:p>
            <a:pPr algn="ctr"/>
            <a:r>
              <a:rPr lang="en-US" sz="2500" dirty="0" smtClean="0">
                <a:latin typeface="+mj-lt"/>
              </a:rPr>
              <a:t>Matt Leighninger </a:t>
            </a:r>
            <a:r>
              <a:rPr lang="en-US" sz="2500" u="sng" dirty="0" smtClean="0">
                <a:solidFill>
                  <a:schemeClr val="accent1"/>
                </a:solidFill>
                <a:latin typeface="+mj-lt"/>
              </a:rPr>
              <a:t>mattleighninger@earthlink.net</a:t>
            </a:r>
            <a:endParaRPr lang="en-US" sz="2500" u="sng" dirty="0" smtClean="0">
              <a:latin typeface="+mj-lt"/>
            </a:endParaRPr>
          </a:p>
          <a:p>
            <a:pPr algn="ctr"/>
            <a:r>
              <a:rPr lang="en-US" sz="2500" dirty="0" smtClean="0">
                <a:latin typeface="+mj-lt"/>
              </a:rPr>
              <a:t>&amp;</a:t>
            </a:r>
          </a:p>
          <a:p>
            <a:pPr algn="ctr"/>
            <a:r>
              <a:rPr lang="en-US" sz="2500" dirty="0" smtClean="0">
                <a:latin typeface="+mj-lt"/>
              </a:rPr>
              <a:t>Tina Nabatchi </a:t>
            </a:r>
            <a:r>
              <a:rPr lang="en-US" sz="2500" u="sng" dirty="0" smtClean="0">
                <a:solidFill>
                  <a:schemeClr val="accent1"/>
                </a:solidFill>
                <a:latin typeface="+mj-lt"/>
              </a:rPr>
              <a:t>tnabatch@syr.edu</a:t>
            </a:r>
            <a:endParaRPr lang="en-US" sz="2500" dirty="0" smtClean="0">
              <a:latin typeface="+mj-lt"/>
            </a:endParaRPr>
          </a:p>
          <a:p>
            <a:pPr algn="ctr"/>
            <a:endParaRPr lang="en-US" sz="2500" dirty="0" smtClean="0">
              <a:latin typeface="+mj-lt"/>
            </a:endParaRPr>
          </a:p>
          <a:p>
            <a:pPr marL="0" marR="0" lvl="0" indent="0" algn="ctr" defTabSz="914400" rtl="0" eaLnBrk="1" fontAlgn="auto" latinLnBrk="0" hangingPunct="1">
              <a:buClrTx/>
              <a:buSzTx/>
              <a:buFontTx/>
              <a:buNone/>
              <a:tabLst/>
              <a:defRPr/>
            </a:pPr>
            <a:endParaRPr kumimoji="0" lang="en-US" sz="25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pic>
        <p:nvPicPr>
          <p:cNvPr id="3" name="Picture 2"/>
          <p:cNvPicPr>
            <a:picLocks noChangeAspect="1" noChangeArrowheads="1"/>
          </p:cNvPicPr>
          <p:nvPr/>
        </p:nvPicPr>
        <p:blipFill>
          <a:blip r:embed="rId2" cstate="print"/>
          <a:srcRect/>
          <a:stretch>
            <a:fillRect/>
          </a:stretch>
        </p:blipFill>
        <p:spPr bwMode="auto">
          <a:xfrm>
            <a:off x="152399" y="228600"/>
            <a:ext cx="4245651"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28600" y="6172200"/>
            <a:ext cx="87630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609600" y="304800"/>
            <a:ext cx="5181600" cy="685800"/>
          </a:xfrm>
        </p:spPr>
        <p:txBody>
          <a:bodyPr anchor="ctr">
            <a:normAutofit/>
          </a:bodyPr>
          <a:lstStyle/>
          <a:p>
            <a:r>
              <a:rPr lang="en-US" b="1" dirty="0" smtClean="0"/>
              <a:t>Thick Participation</a:t>
            </a:r>
            <a:endParaRPr lang="en-US" b="1" dirty="0"/>
          </a:p>
        </p:txBody>
      </p:sp>
      <p:pic>
        <p:nvPicPr>
          <p:cNvPr id="19" name="Picture 18" descr="direct engagement 1.jpg"/>
          <p:cNvPicPr>
            <a:picLocks noChangeAspect="1"/>
          </p:cNvPicPr>
          <p:nvPr/>
        </p:nvPicPr>
        <p:blipFill>
          <a:blip r:embed="rId3" cstate="print"/>
          <a:stretch>
            <a:fillRect/>
          </a:stretch>
        </p:blipFill>
        <p:spPr>
          <a:xfrm>
            <a:off x="457200" y="3886200"/>
            <a:ext cx="4267200" cy="2825107"/>
          </a:xfrm>
          <a:prstGeom prst="rect">
            <a:avLst/>
          </a:prstGeom>
        </p:spPr>
      </p:pic>
      <p:pic>
        <p:nvPicPr>
          <p:cNvPr id="20" name="Picture 19" descr="direct engagement 2.jpg"/>
          <p:cNvPicPr>
            <a:picLocks noChangeAspect="1"/>
          </p:cNvPicPr>
          <p:nvPr/>
        </p:nvPicPr>
        <p:blipFill>
          <a:blip r:embed="rId4" cstate="print"/>
          <a:stretch>
            <a:fillRect/>
          </a:stretch>
        </p:blipFill>
        <p:spPr>
          <a:xfrm>
            <a:off x="5791200" y="304800"/>
            <a:ext cx="2821355" cy="3505200"/>
          </a:xfrm>
          <a:prstGeom prst="rect">
            <a:avLst/>
          </a:prstGeom>
        </p:spPr>
      </p:pic>
      <p:sp>
        <p:nvSpPr>
          <p:cNvPr id="41986" name="AutoShape 2" descr="data:image/jpeg;base64,/9j/4AAQSkZJRgABAQAAAQABAAD/2wCEAAkGBhQSERQUExQWFBUVGBgYGBgYGBgdGhsaGBgcFhwaGhodGyYfFxwlGhgYHy8gIycpLCwsHB4xNTAqNScrLCkBCQoKDgwOGg8PGi4lHyQsNCosLCkqLC8sLCwpLCwsLCwqLCwsLCwsLCwsLywsLCksLCwsLCwsLCwpLCwsLCwsKf/AABEIALgBEgMBIgACEQEDEQH/xAAcAAACAgMBAQAAAAAAAAAAAAAFBgAEAgMHAQj/xABFEAACAQMCBAQEAwYCBwcFAAABAhEAAyEEEgUGMUETIlFhMnGBkQcUoSNCUrHB0WJyFSQzgpLh8BZEU1Si4vFDg7LC0v/EABoBAAIDAQEAAAAAAAAAAAAAAAIDAAEEBQb/xAA2EQACAgEDAgMFBwIHAQAAAAABAgARAxIhMQRBEyJRMmFxkcEFFIGhsdHwYvEjM1KSouHiBv/aAAwDAQACEQMRAD8A4hUqVKZBkqVK8qS57UqVIqSpKK6XhVplBe8UJmQLe7pj+IVT0tpJlngiCABMmek4C+s1YuMfDwCOv1k/3n7UJlibbek0sea5dn2VIn6v/Wtuk4NYf/vDKZ6NaiR67t8fShKoBlvsP6+lZfmvVVI+uPsaoiXDGu5XFpVdro2MNwJGSu7aSoDHdkHqRQFuuOlMvDrv7LxLaKhHlIJlXbp8J+cRnrml/WIouOF+EMY+U1Sn1lmaa8NSpRwZKlSpVySV6vWvKlVJCl0iKqBZIFWDWkfEPnTjErPFjtP3rYE9z9zWqyOtXNJY3uqk7dxjcZge59qUWjQs0C1Pr9zUNv5/eimp4FdSfKTtndHQROZ7ggbpHattzl26uNpZgzKQomCu0dehksBAodfvhaIHWxNZro5opb4Fe8pFp/NkYwcA/wAmH3ohY5cY3bFssFN9dwkHymWG0+8oRVa5YSLVzSR71nZ0E0Zu8CusJW23QQcDDZWc4kZHevDy7qegtPMZgD1ZfXrKMI9jVa/fJogpeFE9qyt8Ik5xRnQcAu3GdG/Z+EjXLkwTtHYAHJJIFWF5buNBtAupjzQFhjtBWCcwXUEjGRQnIfWGEEXm4R7/AKVqtcPBMU5f9mNQsDwgZIWd65LboGG9UYfMRWv/ALH6iC2wDbJy69l3mO58ufoaHxDCCCLKcJWJJ/lWp9IFVvkP7/0p01nJl1NwVgzK7ozSAgChDPrMuB07j3oRxTlu7YstcubQABInzCXZBiP4kYdfSoHN8y9CgXAI0gqVstC5tHkHQfvVKZZg6R6QNUqVKZESVIqKJqwdCwAYxB9GUn7TNVcujK81t0ule6wS2pdmMBQJJ+lb79q35SpbKgkHADdxMksPfFepcA6Ez2jFVckv8N0l2zcI2gMSFU708rBsRkg5HT9av8ZtOyLuO3wxs8zqWJYs8gA/CWJOPWhN8BVO5gHEeULMgjrv6A+0d+tGxqm0+pW5aW24e3bYi8i3PiUHAYeXHSI6UluQYwKRYMUHQgwetG9HbsRaVrRZriyXNwgDzFfhA7R60X5l/EK9qGZWs6QquB/q6EgDGGaWH0Na+F8FbfY8ZdrbLn7JlIYgh3UwSAqEkDdM5EA0THYXKAO9QTp+MrsC7FVQSSoBhgY6keaZA6t9qz0HELdy6qflrIDmJ/aE5+b9a6EnLh0nDLanQKb14srs5DZ6o23IaJIgdIBgEmlrUcg3tJesXnU+C2w7wAVFxulokdPMCJ9IodSm4QU2IjGvKu8Z0iWr7pbc3FU4YrtJwCfKSYgyPpNUqcDFyVKlSrlSVKlSrkhRE8o+VVj8Q+dXrNvyA+wqlcGfrTTxEKd5jb6n51as3ipDdY7Zqtb+JvnW8AUkzQIa0XHr2wJ4YeVNtTndBDLGOsb/AOVEG5jvoZaxHn3nDfFuRvpDWwfvWrgmmC2wxGZMT2HTFGNffKhby43CDH8Q6yO4P9aDTZqMuDbHOBwDbUxtiZ6quwHr7TWtuZ2Oos3PDANndAzB3MzZ+Rc0Xa14sAqrMRJECekxnoRVMcPsZLCD26rmiOFl3qXqua7XN7bNgRfh2DJOOwM9QMEeh6elb9Tzk7KylEAYzguIbc7zIYfxsI6Z9qqPwi123f8AFXtvgiEfvff/AJUrTCBExPMt3x2vbV86eG4gkMsAHcepOAd3WQK3abnV7S7URFWSQIOJKlhMyZ2LJ+0V63LSqu/xCo7gifoKF6jhTQGAOTAEf9RQkDvCowu3PF4nAVMdVB7XTeHU9d5P0xWWm5zu7m8qAMzO0L3ZChOTiQxoDZtgYYQRW4oB0x/OqIEICEtTztqGJjaAzFm8o8xIVTPr8C/UVhf4lf1Ni4bjL4SgFyQskBzcxAlvMzExVJeHEqBBgdT7Tn54msvDutp7ttV2opFwtt8xVxsBiRtX4RMTmcCpt2gttMr3DbBYldbYCkkjyXxgnGPDxXlKraNp+H9RUo9I9YvxDK4X5V4BUmvJp0TNgaP/AIqNdJrXUqSVPSasaGzvdVkLu/ePr2/tVea9U1JI2Pw20XvpccbilprVw4BIEuoIwA0wCfQChV7xNiv4qsQIVCDu2LOekEDPfoKp2uIneXeWJEdYz2JxmPSmy/ohbZkuWtzISEKvuBYgXDtcZYbSMRjI70g2vMZzvEu5cJJb1JPtNG11kWrAZGJ2P51MnaxIUR6hlJzQ/i5l9wTw0YAqs4gDb/MGsuC8e1GmY+BfexvAVijEYmcx70yrAgXD2t5z1aKo3uXksXMFXBggbNuCIySSZx2o9qON8QvWrULcuaNFt3bzPZRU3od77WgSFOBB7UjajjOokl7rs3TcW3YM4BJOO+PWtf8Apm4LXhhjtM7hLZzPrH6etAcfoIQYQtxzj9p9P4KA7gRuYqvYkmG69YpZNQmvKYqhRQgk3JUqV7RSp5FSpUqSRi0CTbHyoZrFhqP8JsfsVPqtBuJ24atDezMqHzGVQfM3zqzZiQDVaPO1XdKfMOn1rOZsSNK4AHYCKvaOzvtvb7/En+Zc/WR2qlpnBMmjFtCm1lPvQE1CA7wPwzUEeT964fbAnHXAz0M4yDRPU2VdYBlE+PqsnJg9QrRIHYxQ7jNsWrxZcC6PL16N8Q/pB9a98UE7AYVRuuELu9JkqfOm6IPUbq6OFg6VKOxmrIm4ZXcSFVQIOInGAQQJECZpi0F4G2pZYLDB7H5Glo6yZdgAT5UUk4AwCSRkDoGnBGaP8ta15ewQt4ZdrZ6z+9tboT3kGDWDqrUal7TZ0yqxKt3nmru7RAqjqdSPDuEyYQnHbIA/WP1pmucIs3MC8EP8F0FSPbd3rxuSkuKV/M2BPo9Y/HDDiaT0ZG9/kf2ilb4aGtYEtAj09TP9IrRw/T73VQoJ65yBHena7ybes2/2Do4VY8rgmDgx6Ggeks+H+7tPeetEpDmJbHo7g/CaeIaJypO6XCnaAABjoPbNIVi3d1F8Ixh8gbuxAJ257mIE9SRXUhfAHmGMTAJMdJgZNJvN+qe9qrrW7u9AYQsIbauB2ntim7LsIh0viKz6VQSJGPU1K3twpySSQScknd1NSiv3xeg/6Zru6ZbbEEkyOpUg/Yj9aosKvatm8W5uLAhm7+/T7VQNWsWeJAKy2+9Z6ewXIUAkkgADuTimh+X9Jt8JXvPewDdAHgq3cRG5lmBIPqajOF5kVGbiKm0ev6V6te3be0kHqCR9sYovyjpVualUcuoIMFACwMdRNWzaRcpELsFEG22WVlRAIJAJkgdRJ6UU1vM73SCQE2btpTBAMQJ9iBV/nTgyaa75ASlxQVZyC/lwTg9Gx19aWNuOlApXIAwlupxsVMP6yNRbaB508+OnmALAex+KPWaXZHofv/ypu5a0kaPVXCzrEBdmzLAYDEyYE9B6nOKVr1iGIPWojCyo7Qnxsqhj3mNpQzAdJIEk4z601848kLorVu4rO63NoDMAAZXc2AZXPQHqKX+FaO491fBRrjgghQpbv3A7e9dF5i1Go1Oke1b0zsUZRc8slQMEJ3bI6j39aVlyFXUDjvG4cQdGb0nLNw9B+v8Aevd/sP1/vVhrABIKkEGCDMg+hHaiHC+E3bh327JZUklgMAgdyTB+VaCaFzMBZqCrltliUiciVIn5TWst/wBRTdx+499LZM3H25gliYHWIwAKV49hQ431C4eXH4ZqaBWaWcwcYJ+wq/wjSC7ftoQYZv3QJgCT1+X2mnH8Qr9kWbVtFtAzI22wrEQcyO2R86FsulwlcwkxakL3xN3LWhV9HbO6DtP7vox/xUq8d0oVzk/b/nThyMJ0af7/APM0D5k0vnNdNl/wwZyg1ZDFtki4wPoP5VnuggjFXuJ6XbfI9Utn7oKqm3FYSZ0U4jTob4KKe9EbN+c0v8I1yAbGG05h8mT6NPT5ij1hR1Jn5UpjNAHcS5qtN49qAQGtNuWZ6HHbIg0GHL17aE2OZaWKgMR2lSM9OoODAo7w9CryR5YIb5HBrZptLdtXCtu7BBMK3z7TVDO2E8WIzHgGXYmj74Au6O6rMxtuuwRbGy4onpuUEEKf3ipwZNV9HqPDdIww8zNIBjuFJiMfunuK6Xa1Ovj4UYfT+9Vb/wCb/f01tx9D/MmrfrFflTNKdG6G1dSR/UJt0TO4G25Y1A7eJG770VscPud9Hp2+TChmksE9dAJ9oFGLHDzEnRED2uZ/nXOAv+f+TN2RtPp8x9HH6SvruGWdp8TTXbB/itkkD7UrLplFwhbniDtPxfIinywyjCXXst/Bdyp+9A+I6bbeDXLIBJjenwmadh8rj0/np+wmdyXWjd/H99/kTBl3hzFPJuDYKwY8wMrOJInt3rnGu0bpdcXAQ25t0+sya6vxniKaSzvfzPcVvBSJAzG9pxAzAzNcuKbmJ9TPp1z9K05iA+0xqLE0CzUqz+WHpXtK1Q9MCcU4beuatrbjdeUhdnQkACIj/DHvWHFuXmtIW8O4pRgLm4YAfKN0x3Bn0EU88/cqnU7dZpPM20F1X4iB0ZY6sO4Gaz5C1uo1dxrWqSbQs3LLFlIL+YEq5PVlk+hE0wMaBE5057y7w9r18BbnhbPPvySNsdAMkyeldJ4Lwe0ilGJaR8YUq0mcgbiq5/lSXotKul11+zJIUsik9YDY7dYFN+m1IkZ+eP1msnVO10OJ1uixApcWeZuQBYKm1qFuBzEXAEYE5/iIeO5ERXum4bbtgG0SHH/1J3EkdSOwHsPvTemrFrUJqVBJCm2xCztBMhxPTvn061s5h5Wc7b2ntFrZnxNks24ncGZAPKvUSJFD4zuAJp6XBixZfOBvsL7QZxS3bc7HC3dqgMzLHmOfLmVgR0PWlbh/Ldq9rxY3MlogsYy0ATtE+p7noPWix1ED1M/8sntWvg2qW3xFC4VtydyYAAkztBIwKvC7Jdek0/aPTY/CWquwL77whxNNNYsstlDaBGxvPO4zgsWBLNntFJ2nQXbq2SsliFDRDLmJ9xB704fif4b21u2lEblVglsqiHaSNx7MQRB7gE0jWNZJDbmVseYe3rWnDuuv1nCzbVj9PrH/AJZ8bT7bOj07PdU7tS7wiT127/TaMds9DNP3K/MFvUqzpukBS6n90lQSOnYzSpyxrnvrL2iSwC3GO3JXEN/4aldvmOMUZ5ev6XxbyLeBuXHJYZVCQIMHowxXOzDUSSN/5zOhj0haLdtoA/FLlk372luWUm5fbwWgRuMBlJ99u6T7e1NGq4C9myBtQW0AUbchREDHp7/rQ7Vc0bremusm029U1oqvnPwXLW9SMMPMp+vfuW5m48oFuwjKz3JEKACITq2P2YnEsOtORm0BSJhzIA5YGJPANAd+99gNvdabbI8ytOB6Hyn61S5h4PZuayxKx4u5DGNzYhmjsM9MmmDVXBbYFN+1kXxCSp/ajykqBkBlC9uq+9DuIeJcuWLlo+ay++ADLHsMdMEijLhDzGYcGXqW2W659JnZ5EGm4jo2t3kKlz1UrlUkqJJBJUkjI6GgP4scFGmv21RCqFNxbaQpdmJIDd4AGJxTtqOYZNgssqkzaJBJxjewELBnyrk9/ShHN3OgOju2tqkPgIchMwInM95xV4c5JF7niP6j7OyJjL1S/l/Pwg/8PtQPywHWC/8AOao8xjzt0rDkC7Fpv85/kKnHH3XD79K9EDeITybf5hlfilsG8D62LJ/Qj+lD7tqDRHiP+0te+nt/ozCqV2uW3tTp4z5BKzJFFdFzLcQjxAtxPQgAj/KwEg/OaEvJrS5qVcZqqdF0PMumYCLoT1W5II+oEH6Vk3EtNfO0XAzID8O4EwYlTENiJj0mudMuBNa7d0qZUkEdDQvjDCo3FnKMGnXuGWww8mrKj0JP9xRI8OeMayf97/3VzqxzfaVU/ZFmjz5iPdf4u5zTLpLi3FUqwIbpWM4GHb8zOwOrR+GP+1TGK3obg/73/wCr/wB1FNLw8f8AnCW/zD/+qQOLcd0+lw58a7MG3bYDb/naCAZxAzVHQfiFZGXsMCCCAH3Bs5BkDb5fnUGF+dP5mA/U4ztr/wCCzrd7xFWLqDUW/wCIfEKC6tLZINq8wWRutt1iZMT7VyriPPOruM23UXVQsSqqdgAnAhfQR3q1oebb1+6ram4XTCnAAUeoA7+/emvibn+/z/eZcWdSdJ2+HHy+oqY8xcZOo1N24TALEKJJhQYAEnAiqtqzuMz9a3cxaO2jzakq2ZnofTpj1qlZmJH1ogLFxZOk0YR/LH1H3qVSF9vWpU0mX4ggXg/OWq0y7LdzyfwtkD5dx9KIXfxD1Vx92/wj1JtSoJHdhnc0ACaU4r0VoONT2nODlTcZOHXbL3Ll3UMWYrKHu1wmSWJPQZ/Sml3dtOblvbJSWFwbhAzKEEbcfOkPR6tBbFsgkm6rTiNoER6zJ+VP1950uoVSFK+X0ADwR06DJrB1IIYVOt0ZDY2udN5c5WsnhtuxetgvtU3SRLFmyST1I7fKmDgOmtaW2bSv8EE72AMR1PoAIH0qvxDiS6ZdN4gIF0+CSJJXyFgTHUAp19DNLXOFtLurtowW6DZB2+Ky7mk9QPL09a15GXGuqtx9ZysaPnYrex3+UrfiE1izqrN1LaE6lSd+CJUgbgOhYhhmii8n6ezb8G0NrahSL7tDNc3+U7mOVAJJAEAEdDXNOaOGPYt2HiLCa4pZBctsVltsRmZWVbH966D+JmvNi1p2PlVrio5krKFgSoI7FRn2JoVC0cgHMY5fUuMtdbS9y9whbNh7RBdbjxc3gPuVRt2tMg9/tiK5P+JHKlrQcR2adStq7a8QJMhTuKkAnMSJE+tdIGpSzq9GyC3Yt3LngPZQ4c7dysR0lX/eHUNSX+Ot3br7DyNos7D6zuLH/wDIVMDK2LyyZ9Qy23eJugYs8bQzN5QDJMnoQBJJ6xg1nrdO9m6bbqUZQCQylTn2NXOR+MWrWst3X3KiTNwYCFhtBJggDtn1pm/E7WJqWsva3XnVX3OpDLtBG4LA8wBjImM0BanC1zCCjw9Vyjo9SbvltJKszbFtqcTmAo9xR3mHxGVGcEOihXBkEEYYN/vR96ReV+OPaUw7WXlgrg7TnBAPY5iug67ien1Ontm0jIxBm6xUkkEDaylpYMSIb16dDXRfqFxBLF/ScPH9n5OoOXS1EGyOxG5EReIWBc1GmVBd8R7u1ju8hXGxQOxndJOMinLhnFtRw69cG0ByoUhsjPmBwc/fvS8t25orge8sXLZ3m3GYUhu/XHemfidhdd/relfxg+0Ok+ZGiIjBjHSuX14Iy6lnrv8A5zPjOH7vmrSdjfqOPw+sCajUl3d2+JiWMepM4pM5qJNyB0CgN7k5j36V0heWN+ja8zlCt+3aZYiJuIrbj1XDdQD1pP8AxC5W/Kut1GUWrjEC2CSVMSZMZEiB3wKT0q6XBbvxOl9sdar4jhxcA7/h2H7zHlW/bt2Hd9yruXtuJkDoMYJx1rdxu1DNEN0PvnIkdjHannlOwjcEsWTb097et25DnayqrsC3QkkMRBxXP7Qxc3PvYGJ/wj4Z9z/KurjzsX0dp5PN0wGM5Jr4gZOnPrY/lcP96o3Wove0niJYZXtgojowZwDJeRj5Cqd7hj9jbP8A9xap1OqBjcBYNmqznNELnDLg/h/41/vVd+GXJ+Ef8S/3qgIRces1Dp1rUV9q3nQXf4P1X+9QaG7/AAH9P70VSahK0ijfLPF7dsst13tg5VlXdB91kGO8ihZ0V3vbb7VgNBc/8NvsahFiWHo3JcMk9Tk/X3+tawI7Vv8AyTj91x/umsWtN3VvsalS9QMxY1Z017b7VX2eoP2NFeEcDfUC4bZQC2BO9gpJMwFESST9KFyAN4aAlvLL6cwAWLtp03lwoR8DbBkzjzYwKDjVSYE/evNTp7tv/a22twdp3CJMTH2g1p06kuAIliAPmTFAAKuMZmJ3l7fUp4H4RXf/ADdj/wBde0HiL6wtDzjoFZBff+dO3D+EaIwj2rrYg3VYggjqdslfvRTmNBZS2t4WzpnM2jaCWgSo6uEtlluCcncZoR1KltPeA/Tsotpz3TWPN5jt2soOPU/P2pp4lxM29Q9sLvW6tklQeu1pPTrIkVuOt4cw/aLnvta4QxHSYAjqZg0U4Dyto3Quz3C7Esn5cZVD0Q+IwGMdt1VkZbBeHiZ1Uqn85Eu/in+IQ1F61Z0rutq2ktErLv2if3Vx9TWHLPJl1rKah9S9pbys5RMEi35gS5mCV800mcY4Bcta0WJ3tcKbDGSLmFkdj2Nd45xufk+EsMQi2rcRMpvVIIkTK7pEiZimlRkWxM6ucR/Kco4Zxm3c1wvP4xsWGLWgLgJQHoQHDKxJyRAkk5FbvxD4w15W2i89rcGS5cLEdIIwAo6xQ2bur1Go1GnsoEZyVRV2CAvZA0AwJ6nJMTT9wrk8LpknUG1cdZNu5BWG9Qeojr1rM+QK1dhNSLtq7mJmu19ltFolsi6dSjlrm7eYgQvhkk+U/FAx1mjWqtWuIXFfVBi9oMWIMK4iZPocZA9BVZ/xB1Gl/wBXtugSxcZUbw8jax6MRkHPXsaBaPmLyal3wcT0M72j5dO1a0RVFiDmOpD6wrqLoNnwtqhPKwVJ2gBvTt2z3qpd1Je4WY7nYn6BcKoHRV7wKI8J0l+6iJct3hbuENa8hTxW2kYJGRt/T715zNYNpC35Y2XWBtO7zfI9J7++aQcgD6TzMgwOUscTLgvKSai89y826yGE2VaDceAZY9liOmTRzh/JdpLr3DcuDw3VrWmObW+IW5gjcimW24IiO81U/DRLjKrXFAXxbm8MOpIG0ewH9qauP6hfHXwojb5oUkbpgdMiRNIfMdRF8bTRjxFFsSvxfh9q9Z8K6oY7CgeBuUMADtbqMgYyK5Ddu3dDecWXNm4pCHYYmAMkHEH4s+tdZ4pxJnZIsrbwZNsED1ls+2MfSuTc+XQdYSO6IT16xHfriKPCbbTyIJ8u4h86y+bJsvqLt0P5nJclC2CPL0YAgCT1jtTHreBpf8JWc7VCsywWJeMGWOAB0XIE0h8oX3u3LenVS7OwUHsB6kzgAetOvE7Tt+aS28XAsqVYjoTERkSBil5lYOJoxvaEesnMJt6WyLVq61th5tm2dyPIaGC+XIkqImvdLy0uqsq4/YsR1OVcAAKxHxKT6jtGKWOZ9SzXtPaYlrjaewC3+Jgc5zOZp74vrxpbKAASxW2ufaOnoAPuRRamx0V5Mt6yJoPESOL8uXLDbbiwTkHBUj1Vu4oTa4K1xgFiTgU28c4gxJtsThEYL2DGST8yJ+grVynrFtXzKBywhZiAZmc9PpXQXOxwnJW4nMGADMMZOxgHiXJd60gcwVJ2mMFT6EEAj50KHCW711niIa9ZK7gGYHyKSyudpICzkNifpSF09qrpMxzKS3IjOswfd3AHBgMcJb0rK3wZ/l9aOiiXDNA13pAHqTgH+9ayVUWZiXUxoRWTgl0nv9zV+1y7d2nJ/d9f8Xv7UzHSFCJgiTkZEjtPriiFi4NrTHVP/wBqsaWFgyHUpoxHXgd8fvMP941k/Bb46s33NP1nhb3LbXEACgwCxxP0BJignD+YLd1mtExcXcCvaFIX9ZoA+MvoB3+EYcWQJ4hG0Tb+ivgdW+809cm8p6/T2rt+8q20cJsFxgrsxMKAIwDuOGjMelWuXuF+PrbKESA29v8AKnmOPoB9a6HzZqQb2jtTG+9vOYxbgyT7E0nqlGgrG9K7BwRETmT8LNbqNKrh18e3uJs9Q4MQA/TxAAR6HpPeuSaTW3LF5WbDWmBKsADKGdpESDIivra7d8hKQ2PKOxJ9/T/nXyfz5rDc4jq2JB/auJHfb5Z+sUtVCjQOI3xDkbW3M64/EluEvNxN/m2/w7s7fpMVKd+X7Fn8pp5S0T4NqSVHXYPapWL7p75t+/f0zinL3ClS4SXCiOgBZgR3AkAz7+tEeYeBPqUuJDq25Gtq+1GOCDuDGEJEEQcih/InA9Pe1F1NRdcm2NyhepKnofKSfQhabuZXu3Lr3QXuW1RAwFsDYcmGAzgQJIFZHtTqvedTApyZvBbjv6fPvOXavlbwG23kuo2MGBMnEGII9xXVOUdfptOltRpntW2CK91twh/hBd+gVjE9M9a5lzZxu41+0SZCAFVnAzP6xXUrf4g6XU8MuDclpvCACNJhhnbLDzAsMD3rSdTKGJmfqwiZWxoAK2NfrN2r5TsLxS3qXvgPEvaZ5dSVIRrcRET0JPtml/8AELma3q3Okt6rfbQguqIpUwBEXMkENgiSP1FJvNHNf57V3Ly+XeRtVuqqoCqAe5gVYscYtW9C+6yoveON2CCw2SpJ6x3gQK0MrKKUzH07YjkDZhsDvMuG80f6PYLaAZC6s6nrgEYPQEg/pXSk5vW5ZW7bIkgbVKgsQT29R29jXA7rkyaaOCceOlB2rPlUgx1EevbM0nLgoAjn9YZ6hcuQmgB2A7D0jlxHjKWw96/obN1mB3nClpMlsqwLeveue8Z4j4yO9sC1bW4ipbXAXDASe7Qi596ZNRqb161dvXElPDPmDSBMDZ1657dIqry+ng2Lzo6Lv2wCC0AHv5CCSZwM4osWy2eYvNxUPfh9xXVtqPG1wuXUKbUu3Dm3GTA6rKnJwehzTNzpqUNvYss8yoLFoVATvgkiTMTSjrbrG5cfx4KCWHhsVMeGMhgJPmjB+tYaDTJb1KMlxbaMbT7AjnrmCzHsC2AYz3ioy6jcWuWl01C3+lhY0drcrSWuKVAIyv7QEntKmJ6+Ues0v8C4hd1bOHe5bUtCFbkQWMAyytgAxIjHrTBwri67CTcW5/tFi4jSFZXFzZtLA+Up0M+X2pevWWe5sRiu1dxKwDuzt+0E/ah0Lue8MZm0hewl/i3MCcPsiyLx1OrBm60kop/h+UfWesVzzU3bmpul2O52KgnpGQowOgGKw1VrbdZNwaCQWnHvJj1rPS31Qgq0s2JIgAHuDP06VpTGEFjmJJDPTbCHOXb9zSXMXCpuQrbceWQfnnHpXROHam1o7p1d9yQFjAwA2N0DOCYn3rkVrzgls59T2pn5fsDU2bu5rpNpCpBbykuTtUZmAYP0rPkTfWT8ZubTpAUUO0ys8RGt41adAdoaV3CG2oC4LCfXHyim/wDFbjulfS2Vs2iLniI6uI+ETImZzOPpRbn3SWtFw0DSopvObdhXCg3JKsrtvjccAj61z3m1CHtWx1U2kX0xtX+1NPlYDtUye1ZhHjWnY32eIDBGMwTiUM+uDH0oHqdaqGJ8w6AdR3oxzHxHa95fhZCVn2LSD9j+lJp0TNtvXfLZuXCu6RubbG+FmTAPWInFH0zEY6ic6W4Pujtwm5f8j2EvXNSVV0CJ5LaMD5lEQzwVgnpunrQPX8SCXNl23cS5Od+D16kEZ+dPnI/ObatW0zbVt6cLsdN6v4e4jJkxC7R0AzSfzhctXr95wGfw7cCWLFiDO4n0Gfp0pSvoyUJsOI58ett/jNXj5pj4LwMX9Oz72kEqqKBtnqZHxTAmfTNJFzQ3nsrdG7zZUL029JJn50xfhpqNRdF2zaI3GCHuRtUQR3GSTOOsBs07O4yIQvaZulwnFkDN3Ex0etuW38G4esmZlG2iceh9xRXTamVf08v82ph0XBdJp1/1gfmLjAi5cG9VXMxanynr1ABx1pY4roza1PhWgblq6NyEEEjadxDehjMHsZ7Gp02VFGm9+ZOtxF31INuPfGTh+vtrpiz3DtUtA3kDdIJkA5xFIentA3zeVYEvLbYBLxtHygE5q9wnmDSARqNPcNs3ABdA37SB8O3AmDuwSY20K5l5yDavdaTbZtmFsuDDQctcEjzH07DFCqEZi44jmyj7t4RG/HyjpyVzZZ0t27dvb5ZQiBFLdWkzHyFNPC+P2tbxKzBVfCRz4bkBu4JjPqBEyIM0lcD40l5NVfWLIYIptqgKhVWNqmQQWMn6ZpH0urazrUuWyZBkbhJJIIgzjIMUL5Tkc323+UFMAxoGHJ2+cfOeeJ8SsF741yBJMWbMQEmFkdzEEk1z7lHhI12vRLisyuWa5tIUnBY+YghZOJOKcuZuYUNg2t1u453Aug6qxmJjEdMelIPC+M3dHfa5Yc2mgrIAMqYMQQQQYFTCxINw8+JVAqPvEPxMNu7cS09vw0dlTzP8Kkheix0A6V5XMb2oLMWJyxJMADJMnAwKlN0TLtOycj/hot62TduG3dDlwUO4FCcQYEH3Bo1wXgn5HXaopdHhXWGwFiXkQGBnrmaT+VuajY1CuA+JD24aYYdVHcTB9DV/TWtVsbUvZYIh8Ri6spYzJAxM956VznLFKre95tptZ1N5SOPj/aLn4v6BbWrQooAupv8ArJBEdBnP1pT4Vw9rzAL1Qgk+i9yfYHr86cvxS4h+Yt6e5tgKXWZz5gDn06GkMgwSMDJx37EVt6c3iEz5yfE8382mpWzj/rvTfqrP5iwWUZjbgd1zHv1I+1UuLci39No7WquG3svYADqWG4bl6GDiZAyMTU5c4o9u0wBiSSD3yAD/ACFOccMO0WhG4PeadLy/d2guvhj/ABmP06n7VbOnAUIASo69iczifhHatjsWMkk/Ot9i1NAbPMg24nQuEctLr9CbGmHh7RbPxAqGByH7kxJkDqKucR/DNNHpF8JWv3FHn7GSCoZV7KCZ60g6W4yGVZlPsSKP8D571OnZypF5tkRdLbcdPN17mB70tcdChDdyx1GVdLoL96ze8PSyShA/ZNkzb6Sx9J6Vd4hwrV2dRIsQqIgEKhBi0058PJn5UT4H+K13UEG7eTTgXLf7NEUFln9oCWLER2iJHoaZ+M3Rq2U2NY1tAHELcO15Bj4TOJHX0q2ULzFqC3E5BprrrdXxbIXZ5jJKLtPXcOjSobpHWrVrg965qwqICLpCjYV2AoIMne0DaJyRNaeM6m1bvMGupeIUrckeZWE5UxB8xzOf0oTc521Nm5u0t5rasssqxG4yCrY8xhRkz61YUngSCu8G87cEbS627aYgk7WkEEQ4DCT9aDjSnxFTEsVE9R5oj+dEeKcUualzevMLrtA826YAgQT1H1rHV65HuWnFsoVCBhODshRtkSJVe808XVQdrma2PDLJuD7SQSu6JBg/EAe1OnIujjRO8/7W4T3/AHSB/Q5pA1Oq/aXCMBmYx6SZ+tPN7VnTcLsWxIuXrY2CMkXSWLD1wYx3IrLnUkAepmtcgYAegghb7/mXubGHi/tEJUxDOAGHYiCc0xapFfiWnX3DD/cQsP5Ct3Gteg0q2XukNZt2rHhooI8QZ2M5OdsEnaAJxnrVfh/Drv5y3qLiulpLTsbjL5R+zMRJEzgDPelHff3GEATtAvN17e9wqQfOqz8huInvVfl3ga3HB1SXzae25tG0AdzggCCxCjO4H3olqeXLjWWvl0VN5glTLHoCqn5Hv2NV+Cq9y4CzsLVgeGrsSwtKo3s8E/uoGIHTcVFNVgqUsrwCzkttUz4ry8uhW2qs51F1vOm9li112gqBMnBJ+g6wwcr8FtWnslgjnd5wCXkNhpEiVAPXA9eoFULNz82z3EDrLQzPB2qASgEkknaCzE9WOfSr+rK2tNcvqVS5tYIpX4TENBJMkYAkfETFLckmo9FAUkcH0gzm/iC6ey1jTH9kxzldwAnapAJYgAnJxVTkLidy3qPDi2pdQJYEFQoJ9RkyCe59oiq/BOHKuk1OsvDe0izYU5DXCN7tE5CLtJnuatfh1Y3XWvMfhnrGZPmJnr1H1NE6hMbXEjMXZf0nQub966UFr6kWiFCeEfM0A7g04Enr7GkTgGjuXVuK7MGuAhm3QRIwZ9we9OOo5dua63uXcNjecYjw2GCCMlgBGZwR6UJ1IXTagqQNrwojOAImI7Y+3vWLXt5RufpNflAoniKN6/q9FY0pbYbXiXbtlGEgsGK+I698gFZ/hFKV+6WYsxLMxJJOSSckk9yTRbmmxdt6hlvSGwwEkgK2V25MCO3bpRj8L+VDrNS9wrNvTI11vQuAfDQ/NhJ9lNdhPZ1Tk5DvXpHf8P8AlSxbtC/euL+XCFbouxFy6VBZUXrtQwAckkHEGjnDPwcsORd1F241xjv2oQqAEyB0mYj0jpS1yDwU6nUJ4s+HZ/bXZGJMbU9NzHJHotdf4vxDwrV250IUkT6hcfqRQIoNsYD5XWlUznOh4Rw/U37tjTaND+Vi3bLFtpO9xcuOSTvUMsDqSQfUQR4t+D+jv6fZm3eExeHUn0ZehXHwjIHQ1l+G9q1Y0pvCJvOVY4nckwpnrJLt9RWnV8zNe1F5EMrZdUx3mCP+JifoBTV0hbPeJc5GbSDsJyzU/hlrUdl8JG2sRImDBiRjvUp11ialLjqr+VWYDJ6AwO/pUrKcwG1GbgjEcj5QTwrj/E7LkLfDDYFBa2G2qOkAwB9Zq/8A6Z1t1Ct3UC4Cc+IIj2AQRHasCsZBB7CP+u2ftSnxnV3dNeZFJZGAYT1npkjNYBkfL5LjEVUawBfwmfOtrZYRXupcul8qs+Vdvv1PvSVuHv70X4m73QrEBVkjAjMbj1MnFBSK6XTrpSorMSW3nVuVOZ7SaNbDslyE3Kt22m0CSCOnWf4pJpb1XC1a8zWr1lUYyE8wAnqBiImlWxqSBtnHpVm3folxaSTcF8uoAVGpeD3Ooa23ycT+sVrZyphhBHrQO1ryvQxV2/xTxUGQGXvHai0wNUuXtaFEkg1V0/F5bP29/ShN6+T+9PuAP7VpF0T1+ZiKYoEWxMbl2O29tisR1Cj9Y6471c4dqGtyRdAQyGAJkj5R0mlKzcIQsCGBO3rmTPb3ANZXOIt0gferK3tKDVvOh8B5E0/EUvN4wt+FE7bY3AEE7pLAdj1olY5a4ZpABa2XrgGGuujk/JJCd/T60gWeJflrTB3n8wmAk4AJB35EyCYqcocd0ulLm4S5ZQoi3iJkzP8ASk5VYrsf+4/GyqbIl7mNbb3DuW2CMEFQp+WGM4qlZ4faaDtUn29veaZjpLV8F7bEDuGERInt7Gtun0e3DMGI6GDj+9ZdekVGHzG4o6rQ2p+H7Gf6U+a82m0el3qD4Nm3sJBlYUZEEHr2kVQ1GiRgROfXNDuYOKC3bVN+3agAgHcYxK+k+tLZi9AQ0AG5mvlA231rtdQlUBuKu0AB1aASB0hWb1966jq+D71lQXSAQPQRIx3xSLyHw7TpZNzUAMbwJFtj0txInpuLQT8o9abxznpSwDW1BWVHXb0iInuvSnnGDyYo5aO0XOYdO960bNkqbjugVTk9YJA6wAST7Ux8H5B0pnTXABaUK77WAN5u4ePNtwrbRj4asfmrUf6nasWXbG7acgwTlfN0yPlXrcsa3c7HW203RgWZgD3NwR8hQrhyA+XcDeN8dCvmNEyvxvk20zEWdunt71Y7QNx2wPKseWQoyT3Nc4/ETmBLl7wLLSowQ4XytuwBcIBAJMmTRfnbhd1FAGsuXLjkKAu1AxJgjaTiJXq2Zqcncr29Le1H5qwlxRb8S21wC5kAblMAebuO3XJoUGl7c/hGsbxjRv74r8R5j3qultKSURdNYAP8Zi/dxhmut5f8tEL3AG0tzwbgKmx1HTdIJme4MzWngg0vD+INfvE3FtXN2ntKU3EGdrXMnZtBUhfUUW5g5n0Gvvm62ou2iQBse2xAj0a28n6itRrtOdkRmG3Ig/l7il+y1y4LtweIZ2bjBAEZWY9AKFcxcYa5qR5yWVSTB6dTtx1zE1f5ks2LFnxNPqjqN52gbGXaYnqxnsaq/hhy5b12pvJdZwVtbwFjzQ4BkkGOs1QCe36QAuX2Wgni2juXwbih7jIAHjzQPh6dY3R966T+H4uW+GW9LbtG3e1ly4zXTgC0sLuY/u48oHuYyaSuN6b8lqbgV22+GZmersVglY9N30qcT59a8Vl3ARAgVDtBUT8UZMzMSOgobZgNHE1eGE2yHedj0PM2nsX04dpolZa5dMBQyjcxacEkCOsjA6CaWedOMowS3a1lq49zUCfMpi2qEsDLEAEkACRJjFca1Wt3RtUKFz36/WtWivKHlwCI6Hp/I00jyxSqC07pw/VNa4dtCqdpZg07VB34B3eUtgfCTQLkDTXN+puMrsPIQYPxDdBM9hJM0p8J53Wybaui3rat8L7jtB7pnywc0ycV/E6w9m5aQOC2MFiuBjaTAA64jvVKbFnsIWRNLFRvZ5l1+D3pPnJ9/Dun9YzUrnrcw5P7Mf8AEf7VKz6G9Pzjb9/5Qryzxl71y4znLEnriWMYHaiHG+LWrepO9QTtGDEdT6mk61de0T4ZKk9Sv3r27cNx9107mPUtml/dx4mrtKL2Ib/0lba7duqo2JtYKFEf7NkOOnvNKmtuKzAoIG1AR7hQD9yCaZdJtVTt2gHBAAE/Md+tWrOknMCPkKetKYsmKejUFbgPoNvzDDA+k1ut2KJcwXm2Is4DHA+VVrDYp6m94BlV7VYJINXmrEJ7UcqVPF2n3FWNRogZc3bSk527iT0/wgj9aw4go8oA6ST6kk1pQqARBqq7yXC9vg91dOwU23DsjDawJ8s+oGM1OHcq6m/lbZRQYLudqj+rfQGhOl1JSRmP0po5R4ozM6FxJA2oTljOdpOMen9qhLLZk2O0xbk66+ot22a2UjaXDCBAJ6N0k4E+tX+P8gppVtebfuClyFBUMSfKrA5gA59az1WqExKA+7VqPDbzYAMfWP7UIyiqIlFDYIM1aDiptuSOjYP9PtRVdc7GJA+lD/8As+/Q4q7Y4NtIl2B9ay5ADuJoxmtjLt3VEDP/AF8qUeJqtzUkGdzMASScL8jgQvanPhnELZJCqWcf+JKnBjGII+VJ3F7q29VeZ2hmbAgkeaDM/KAPrQYR5jGO220uavi2PKJyQqj5wFH0xQ/jfC2QqPzG+4pHlgjbtA7zkjp8xWixqtjrdDArbbfII9cCD3ntVZLxZmc9XJPyBJP/ADrSAQdpnAFbw/wS9eNxFuasW7WAzftCdueixk9Y+ddY4l+IFhBba05u7SoKwdxH1Aya4tp7lHdIkZOTUJMHSJ1riPMPBrkNeFpiDM+BcLSO8rbntXM/xF5u0rC7Y0dl3FyN1654oAzMWlMHJGS3p0rwaqh/MPFSllgD5n8o+X7x+2PrVbMRYjAxUEAmIJuegFeWdQymVMGsJrytEWNocTmhwoj4wAJMFSB2IIxRzh/4q6i0MKkxG4KAY+fU0j1sspJz07/KlNhQ8iPGd/WFeZuNNqbpdurQT9sY+5+tDNPo3uTsVmjrtBMCtmtfcQ0k9s9o6D5Cj/IGjF29cU9rc/8AqH96vZE27QXJZrMWXkeU4g5HvWE0w88aBbWoAX95AxJJMkk5zVDg/CBe3EllCxJCz1nrnHSr1jTqi63gyrnD9OWYwYIB7e2fl6fWrv8AoVIuHexCMRMCIAkHrWp7BsoCZBYR17dYI+1AWvYQ1AveUJ9qlWhr29B+teVe8vSvrDt4W+5J+UVo3J2/lNe1KWIEyNwRMHH0/pVUcZuDodtSpRCSVNbrHuAbmLEGa1pqfXFeVKYsEzaL/vWxNWB1IqVKKVNDXQ7HMdc1ktlR5rjEDsoA3t9DhR7n7GpUq5KmdtjfuLbtrt3EDLEn5k+w9AKPcwcGt2dOGtqCysoZ5JMZ7TGTUqUDsRUJVBMWDeG2IzTvyvxArpVkkwWiT+7P/wA1KlVk2Eg3E33eLsZmPkDFV7nFmBgr9cH9alSky5pfXehIPyodq9FbMlhk9SDB/WpUohtJMbGqt27DW1SWJkOYkZnpHpiqdmyWOBUqUVVZkhfRaCDJyaJrXlSgMkk0rca13iXesqvlH06n6n+lSpRpzJBvELQW4wUQOwqtUqUxeBI/tGSremuG2u6J3Y6Yge9e1KIyhN+jVLr7XZlDZnymNo9yO01f5Ze3Yvlrvw7DBYN3I2t5cj5j71KlAR2hDebeZVu6u5dvKxu29OFt72KzAnp3YTOTJiM1Y4Fw99PbLXVIW7BBUEwFn4oBI61KlIc7aZB6yvqbC3L8KQwcBmM5GwkEYyJ8tDeMljeKmfLgA5Ocz9a8qVae1Uhm63w2QCd8kDtXtSpTbgX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1988" name="AutoShape 4" descr="data:image/jpeg;base64,/9j/4AAQSkZJRgABAQAAAQABAAD/2wCEAAkGBhQSERQUExQWFBUVGBgYGBgYGBgdGhsaGBgcFhwaGhodGyYfFxwlGhgYHy8gIycpLCwsHB4xNTAqNScrLCkBCQoKDgwOGg8PGi4lHyQsNCosLCkqLC8sLCwpLCwsLCwqLCwsLCwsLCwsLywsLCksLCwsLCwsLCwpLCwsLCwsKf/AABEIALgBEgMBIgACEQEDEQH/xAAcAAACAgMBAQAAAAAAAAAAAAAFBgAEAgMHAQj/xABFEAACAQMCBAQEAwYCBwcFAAABAhEAAyEEEgUGMUETIlFhMnGBkQcUoSNCUrHB0WJyFSQzgpLh8BZEU1Si4vFDg7LC0v/EABoBAAIDAQEAAAAAAAAAAAAAAAIDAAEEBQb/xAA2EQACAgEDAgMFBwIHAQAAAAABAgARAxIhMQRBEyJRMmFxkcEFFIGhsdHwYvEjM1KSouHiBv/aAAwDAQACEQMRAD8A4hUqVKZBkqVK8qS57UqVIqSpKK6XhVplBe8UJmQLe7pj+IVT0tpJlngiCABMmek4C+s1YuMfDwCOv1k/3n7UJlibbek0sea5dn2VIn6v/Wtuk4NYf/vDKZ6NaiR67t8fShKoBlvsP6+lZfmvVVI+uPsaoiXDGu5XFpVdro2MNwJGSu7aSoDHdkHqRQFuuOlMvDrv7LxLaKhHlIJlXbp8J+cRnrml/WIouOF+EMY+U1Sn1lmaa8NSpRwZKlSpVySV6vWvKlVJCl0iKqBZIFWDWkfEPnTjErPFjtP3rYE9z9zWqyOtXNJY3uqk7dxjcZge59qUWjQs0C1Pr9zUNv5/eimp4FdSfKTtndHQROZ7ggbpHattzl26uNpZgzKQomCu0dehksBAodfvhaIHWxNZro5opb4Fe8pFp/NkYwcA/wAmH3ohY5cY3bFssFN9dwkHymWG0+8oRVa5YSLVzSR71nZ0E0Zu8CusJW23QQcDDZWc4kZHevDy7qegtPMZgD1ZfXrKMI9jVa/fJogpeFE9qyt8Ik5xRnQcAu3GdG/Z+EjXLkwTtHYAHJJIFWF5buNBtAupjzQFhjtBWCcwXUEjGRQnIfWGEEXm4R7/AKVqtcPBMU5f9mNQsDwgZIWd65LboGG9UYfMRWv/ALH6iC2wDbJy69l3mO58ufoaHxDCCCLKcJWJJ/lWp9IFVvkP7/0p01nJl1NwVgzK7ozSAgChDPrMuB07j3oRxTlu7YstcubQABInzCXZBiP4kYdfSoHN8y9CgXAI0gqVstC5tHkHQfvVKZZg6R6QNUqVKZESVIqKJqwdCwAYxB9GUn7TNVcujK81t0ule6wS2pdmMBQJJ+lb79q35SpbKgkHADdxMksPfFepcA6Ez2jFVckv8N0l2zcI2gMSFU708rBsRkg5HT9av8ZtOyLuO3wxs8zqWJYs8gA/CWJOPWhN8BVO5gHEeULMgjrv6A+0d+tGxqm0+pW5aW24e3bYi8i3PiUHAYeXHSI6UluQYwKRYMUHQgwetG9HbsRaVrRZriyXNwgDzFfhA7R60X5l/EK9qGZWs6QquB/q6EgDGGaWH0Na+F8FbfY8ZdrbLn7JlIYgh3UwSAqEkDdM5EA0THYXKAO9QTp+MrsC7FVQSSoBhgY6keaZA6t9qz0HELdy6qflrIDmJ/aE5+b9a6EnLh0nDLanQKb14srs5DZ6o23IaJIgdIBgEmlrUcg3tJesXnU+C2w7wAVFxulokdPMCJ9IodSm4QU2IjGvKu8Z0iWr7pbc3FU4YrtJwCfKSYgyPpNUqcDFyVKlSrlSVKlSrkhRE8o+VVj8Q+dXrNvyA+wqlcGfrTTxEKd5jb6n51as3ipDdY7Zqtb+JvnW8AUkzQIa0XHr2wJ4YeVNtTndBDLGOsb/AOVEG5jvoZaxHn3nDfFuRvpDWwfvWrgmmC2wxGZMT2HTFGNffKhby43CDH8Q6yO4P9aDTZqMuDbHOBwDbUxtiZ6quwHr7TWtuZ2Oos3PDANndAzB3MzZ+Rc0Xa14sAqrMRJECekxnoRVMcPsZLCD26rmiOFl3qXqua7XN7bNgRfh2DJOOwM9QMEeh6elb9Tzk7KylEAYzguIbc7zIYfxsI6Z9qqPwi123f8AFXtvgiEfvff/AJUrTCBExPMt3x2vbV86eG4gkMsAHcepOAd3WQK3abnV7S7URFWSQIOJKlhMyZ2LJ+0V63LSqu/xCo7gifoKF6jhTQGAOTAEf9RQkDvCowu3PF4nAVMdVB7XTeHU9d5P0xWWm5zu7m8qAMzO0L3ZChOTiQxoDZtgYYQRW4oB0x/OqIEICEtTztqGJjaAzFm8o8xIVTPr8C/UVhf4lf1Ni4bjL4SgFyQskBzcxAlvMzExVJeHEqBBgdT7Tn54msvDutp7ttV2opFwtt8xVxsBiRtX4RMTmcCpt2gttMr3DbBYldbYCkkjyXxgnGPDxXlKraNp+H9RUo9I9YvxDK4X5V4BUmvJp0TNgaP/AIqNdJrXUqSVPSasaGzvdVkLu/ePr2/tVea9U1JI2Pw20XvpccbilprVw4BIEuoIwA0wCfQChV7xNiv4qsQIVCDu2LOekEDPfoKp2uIneXeWJEdYz2JxmPSmy/ohbZkuWtzISEKvuBYgXDtcZYbSMRjI70g2vMZzvEu5cJJb1JPtNG11kWrAZGJ2P51MnaxIUR6hlJzQ/i5l9wTw0YAqs4gDb/MGsuC8e1GmY+BfexvAVijEYmcx70yrAgXD2t5z1aKo3uXksXMFXBggbNuCIySSZx2o9qON8QvWrULcuaNFt3bzPZRU3od77WgSFOBB7UjajjOokl7rs3TcW3YM4BJOO+PWtf8Apm4LXhhjtM7hLZzPrH6etAcfoIQYQtxzj9p9P4KA7gRuYqvYkmG69YpZNQmvKYqhRQgk3JUqV7RSp5FSpUqSRi0CTbHyoZrFhqP8JsfsVPqtBuJ24atDezMqHzGVQfM3zqzZiQDVaPO1XdKfMOn1rOZsSNK4AHYCKvaOzvtvb7/En+Zc/WR2qlpnBMmjFtCm1lPvQE1CA7wPwzUEeT964fbAnHXAz0M4yDRPU2VdYBlE+PqsnJg9QrRIHYxQ7jNsWrxZcC6PL16N8Q/pB9a98UE7AYVRuuELu9JkqfOm6IPUbq6OFg6VKOxmrIm4ZXcSFVQIOInGAQQJECZpi0F4G2pZYLDB7H5Glo6yZdgAT5UUk4AwCSRkDoGnBGaP8ta15ewQt4ZdrZ6z+9tboT3kGDWDqrUal7TZ0yqxKt3nmru7RAqjqdSPDuEyYQnHbIA/WP1pmucIs3MC8EP8F0FSPbd3rxuSkuKV/M2BPo9Y/HDDiaT0ZG9/kf2ilb4aGtYEtAj09TP9IrRw/T73VQoJ65yBHena7ybes2/2Do4VY8rgmDgx6Ggeks+H+7tPeetEpDmJbHo7g/CaeIaJypO6XCnaAABjoPbNIVi3d1F8Ixh8gbuxAJ257mIE9SRXUhfAHmGMTAJMdJgZNJvN+qe9qrrW7u9AYQsIbauB2ntim7LsIh0viKz6VQSJGPU1K3twpySSQScknd1NSiv3xeg/6Zru6ZbbEEkyOpUg/Yj9aosKvatm8W5uLAhm7+/T7VQNWsWeJAKy2+9Z6ewXIUAkkgADuTimh+X9Jt8JXvPewDdAHgq3cRG5lmBIPqajOF5kVGbiKm0ev6V6te3be0kHqCR9sYovyjpVualUcuoIMFACwMdRNWzaRcpELsFEG22WVlRAIJAJkgdRJ6UU1vM73SCQE2btpTBAMQJ9iBV/nTgyaa75ASlxQVZyC/lwTg9Gx19aWNuOlApXIAwlupxsVMP6yNRbaB508+OnmALAex+KPWaXZHofv/ypu5a0kaPVXCzrEBdmzLAYDEyYE9B6nOKVr1iGIPWojCyo7Qnxsqhj3mNpQzAdJIEk4z601848kLorVu4rO63NoDMAAZXc2AZXPQHqKX+FaO491fBRrjgghQpbv3A7e9dF5i1Go1Oke1b0zsUZRc8slQMEJ3bI6j39aVlyFXUDjvG4cQdGb0nLNw9B+v8Aevd/sP1/vVhrABIKkEGCDMg+hHaiHC+E3bh327JZUklgMAgdyTB+VaCaFzMBZqCrltliUiciVIn5TWst/wBRTdx+499LZM3H25gliYHWIwAKV49hQ431C4eXH4ZqaBWaWcwcYJ+wq/wjSC7ftoQYZv3QJgCT1+X2mnH8Qr9kWbVtFtAzI22wrEQcyO2R86FsulwlcwkxakL3xN3LWhV9HbO6DtP7vox/xUq8d0oVzk/b/nThyMJ0af7/APM0D5k0vnNdNl/wwZyg1ZDFtki4wPoP5VnuggjFXuJ6XbfI9Utn7oKqm3FYSZ0U4jTob4KKe9EbN+c0v8I1yAbGG05h8mT6NPT5ij1hR1Jn5UpjNAHcS5qtN49qAQGtNuWZ6HHbIg0GHL17aE2OZaWKgMR2lSM9OoODAo7w9CryR5YIb5HBrZptLdtXCtu7BBMK3z7TVDO2E8WIzHgGXYmj74Au6O6rMxtuuwRbGy4onpuUEEKf3ipwZNV9HqPDdIww8zNIBjuFJiMfunuK6Xa1Ovj4UYfT+9Vb/wCb/f01tx9D/MmrfrFflTNKdG6G1dSR/UJt0TO4G25Y1A7eJG770VscPud9Hp2+TChmksE9dAJ9oFGLHDzEnRED2uZ/nXOAv+f+TN2RtPp8x9HH6SvruGWdp8TTXbB/itkkD7UrLplFwhbniDtPxfIinywyjCXXst/Bdyp+9A+I6bbeDXLIBJjenwmadh8rj0/np+wmdyXWjd/H99/kTBl3hzFPJuDYKwY8wMrOJInt3rnGu0bpdcXAQ25t0+sya6vxniKaSzvfzPcVvBSJAzG9pxAzAzNcuKbmJ9TPp1z9K05iA+0xqLE0CzUqz+WHpXtK1Q9MCcU4beuatrbjdeUhdnQkACIj/DHvWHFuXmtIW8O4pRgLm4YAfKN0x3Bn0EU88/cqnU7dZpPM20F1X4iB0ZY6sO4Gaz5C1uo1dxrWqSbQs3LLFlIL+YEq5PVlk+hE0wMaBE5057y7w9r18BbnhbPPvySNsdAMkyeldJ4Lwe0ilGJaR8YUq0mcgbiq5/lSXotKul11+zJIUsik9YDY7dYFN+m1IkZ+eP1msnVO10OJ1uixApcWeZuQBYKm1qFuBzEXAEYE5/iIeO5ERXum4bbtgG0SHH/1J3EkdSOwHsPvTemrFrUJqVBJCm2xCztBMhxPTvn061s5h5Wc7b2ntFrZnxNks24ncGZAPKvUSJFD4zuAJp6XBixZfOBvsL7QZxS3bc7HC3dqgMzLHmOfLmVgR0PWlbh/Ldq9rxY3MlogsYy0ATtE+p7noPWix1ED1M/8sntWvg2qW3xFC4VtydyYAAkztBIwKvC7Jdek0/aPTY/CWquwL77whxNNNYsstlDaBGxvPO4zgsWBLNntFJ2nQXbq2SsliFDRDLmJ9xB704fif4b21u2lEblVglsqiHaSNx7MQRB7gE0jWNZJDbmVseYe3rWnDuuv1nCzbVj9PrH/AJZ8bT7bOj07PdU7tS7wiT127/TaMds9DNP3K/MFvUqzpukBS6n90lQSOnYzSpyxrnvrL2iSwC3GO3JXEN/4aldvmOMUZ5ev6XxbyLeBuXHJYZVCQIMHowxXOzDUSSN/5zOhj0haLdtoA/FLlk372luWUm5fbwWgRuMBlJ99u6T7e1NGq4C9myBtQW0AUbchREDHp7/rQ7Vc0bremusm029U1oqvnPwXLW9SMMPMp+vfuW5m48oFuwjKz3JEKACITq2P2YnEsOtORm0BSJhzIA5YGJPANAd+99gNvdabbI8ytOB6Hyn61S5h4PZuayxKx4u5DGNzYhmjsM9MmmDVXBbYFN+1kXxCSp/ajykqBkBlC9uq+9DuIeJcuWLlo+ay++ADLHsMdMEijLhDzGYcGXqW2W659JnZ5EGm4jo2t3kKlz1UrlUkqJJBJUkjI6GgP4scFGmv21RCqFNxbaQpdmJIDd4AGJxTtqOYZNgssqkzaJBJxjewELBnyrk9/ShHN3OgOju2tqkPgIchMwInM95xV4c5JF7niP6j7OyJjL1S/l/Pwg/8PtQPywHWC/8AOao8xjzt0rDkC7Fpv85/kKnHH3XD79K9EDeITybf5hlfilsG8D62LJ/Qj+lD7tqDRHiP+0te+nt/ozCqV2uW3tTp4z5BKzJFFdFzLcQjxAtxPQgAj/KwEg/OaEvJrS5qVcZqqdF0PMumYCLoT1W5II+oEH6Vk3EtNfO0XAzID8O4EwYlTENiJj0mudMuBNa7d0qZUkEdDQvjDCo3FnKMGnXuGWww8mrKj0JP9xRI8OeMayf97/3VzqxzfaVU/ZFmjz5iPdf4u5zTLpLi3FUqwIbpWM4GHb8zOwOrR+GP+1TGK3obg/73/wCr/wB1FNLw8f8AnCW/zD/+qQOLcd0+lw58a7MG3bYDb/naCAZxAzVHQfiFZGXsMCCCAH3Bs5BkDb5fnUGF+dP5mA/U4ztr/wCCzrd7xFWLqDUW/wCIfEKC6tLZINq8wWRutt1iZMT7VyriPPOruM23UXVQsSqqdgAnAhfQR3q1oebb1+6ram4XTCnAAUeoA7+/emvibn+/z/eZcWdSdJ2+HHy+oqY8xcZOo1N24TALEKJJhQYAEnAiqtqzuMz9a3cxaO2jzakq2ZnofTpj1qlZmJH1ogLFxZOk0YR/LH1H3qVSF9vWpU0mX4ggXg/OWq0y7LdzyfwtkD5dx9KIXfxD1Vx92/wj1JtSoJHdhnc0ACaU4r0VoONT2nODlTcZOHXbL3Ll3UMWYrKHu1wmSWJPQZ/Sml3dtOblvbJSWFwbhAzKEEbcfOkPR6tBbFsgkm6rTiNoER6zJ+VP1950uoVSFK+X0ADwR06DJrB1IIYVOt0ZDY2udN5c5WsnhtuxetgvtU3SRLFmyST1I7fKmDgOmtaW2bSv8EE72AMR1PoAIH0qvxDiS6ZdN4gIF0+CSJJXyFgTHUAp19DNLXOFtLurtowW6DZB2+Ky7mk9QPL09a15GXGuqtx9ZysaPnYrex3+UrfiE1izqrN1LaE6lSd+CJUgbgOhYhhmii8n6ezb8G0NrahSL7tDNc3+U7mOVAJJAEAEdDXNOaOGPYt2HiLCa4pZBctsVltsRmZWVbH966D+JmvNi1p2PlVrio5krKFgSoI7FRn2JoVC0cgHMY5fUuMtdbS9y9whbNh7RBdbjxc3gPuVRt2tMg9/tiK5P+JHKlrQcR2adStq7a8QJMhTuKkAnMSJE+tdIGpSzq9GyC3Yt3LngPZQ4c7dysR0lX/eHUNSX+Ot3br7DyNos7D6zuLH/wDIVMDK2LyyZ9Qy23eJugYs8bQzN5QDJMnoQBJJ6xg1nrdO9m6bbqUZQCQylTn2NXOR+MWrWst3X3KiTNwYCFhtBJggDtn1pm/E7WJqWsva3XnVX3OpDLtBG4LA8wBjImM0BanC1zCCjw9Vyjo9SbvltJKszbFtqcTmAo9xR3mHxGVGcEOihXBkEEYYN/vR96ReV+OPaUw7WXlgrg7TnBAPY5iug67ien1Ontm0jIxBm6xUkkEDaylpYMSIb16dDXRfqFxBLF/ScPH9n5OoOXS1EGyOxG5EReIWBc1GmVBd8R7u1ju8hXGxQOxndJOMinLhnFtRw69cG0ByoUhsjPmBwc/fvS8t25orge8sXLZ3m3GYUhu/XHemfidhdd/relfxg+0Ok+ZGiIjBjHSuX14Iy6lnrv8A5zPjOH7vmrSdjfqOPw+sCajUl3d2+JiWMepM4pM5qJNyB0CgN7k5j36V0heWN+ja8zlCt+3aZYiJuIrbj1XDdQD1pP8AxC5W/Kut1GUWrjEC2CSVMSZMZEiB3wKT0q6XBbvxOl9sdar4jhxcA7/h2H7zHlW/bt2Hd9yruXtuJkDoMYJx1rdxu1DNEN0PvnIkdjHannlOwjcEsWTb097et25DnayqrsC3QkkMRBxXP7Qxc3PvYGJ/wj4Z9z/KurjzsX0dp5PN0wGM5Jr4gZOnPrY/lcP96o3Wove0niJYZXtgojowZwDJeRj5Cqd7hj9jbP8A9xap1OqBjcBYNmqznNELnDLg/h/41/vVd+GXJ+Ef8S/3qgIRces1Dp1rUV9q3nQXf4P1X+9QaG7/AAH9P70VSahK0ijfLPF7dsst13tg5VlXdB91kGO8ihZ0V3vbb7VgNBc/8NvsahFiWHo3JcMk9Tk/X3+tawI7Vv8AyTj91x/umsWtN3VvsalS9QMxY1Z017b7VX2eoP2NFeEcDfUC4bZQC2BO9gpJMwFESST9KFyAN4aAlvLL6cwAWLtp03lwoR8DbBkzjzYwKDjVSYE/evNTp7tv/a22twdp3CJMTH2g1p06kuAIliAPmTFAAKuMZmJ3l7fUp4H4RXf/ADdj/wBde0HiL6wtDzjoFZBff+dO3D+EaIwj2rrYg3VYggjqdslfvRTmNBZS2t4WzpnM2jaCWgSo6uEtlluCcncZoR1KltPeA/Tsotpz3TWPN5jt2soOPU/P2pp4lxM29Q9sLvW6tklQeu1pPTrIkVuOt4cw/aLnvta4QxHSYAjqZg0U4Dyto3Quz3C7Esn5cZVD0Q+IwGMdt1VkZbBeHiZ1Uqn85Eu/in+IQ1F61Z0rutq2ktErLv2if3Vx9TWHLPJl1rKah9S9pbys5RMEi35gS5mCV800mcY4Bcta0WJ3tcKbDGSLmFkdj2Nd45xufk+EsMQi2rcRMpvVIIkTK7pEiZimlRkWxM6ucR/Kco4Zxm3c1wvP4xsWGLWgLgJQHoQHDKxJyRAkk5FbvxD4w15W2i89rcGS5cLEdIIwAo6xQ2bur1Go1GnsoEZyVRV2CAvZA0AwJ6nJMTT9wrk8LpknUG1cdZNu5BWG9Qeojr1rM+QK1dhNSLtq7mJmu19ltFolsi6dSjlrm7eYgQvhkk+U/FAx1mjWqtWuIXFfVBi9oMWIMK4iZPocZA9BVZ/xB1Gl/wBXtugSxcZUbw8jax6MRkHPXsaBaPmLyal3wcT0M72j5dO1a0RVFiDmOpD6wrqLoNnwtqhPKwVJ2gBvTt2z3qpd1Je4WY7nYn6BcKoHRV7wKI8J0l+6iJct3hbuENa8hTxW2kYJGRt/T715zNYNpC35Y2XWBtO7zfI9J7++aQcgD6TzMgwOUscTLgvKSai89y826yGE2VaDceAZY9liOmTRzh/JdpLr3DcuDw3VrWmObW+IW5gjcimW24IiO81U/DRLjKrXFAXxbm8MOpIG0ewH9qauP6hfHXwojb5oUkbpgdMiRNIfMdRF8bTRjxFFsSvxfh9q9Z8K6oY7CgeBuUMADtbqMgYyK5Ddu3dDecWXNm4pCHYYmAMkHEH4s+tdZ4pxJnZIsrbwZNsED1ls+2MfSuTc+XQdYSO6IT16xHfriKPCbbTyIJ8u4h86y+bJsvqLt0P5nJclC2CPL0YAgCT1jtTHreBpf8JWc7VCsywWJeMGWOAB0XIE0h8oX3u3LenVS7OwUHsB6kzgAetOvE7Tt+aS28XAsqVYjoTERkSBil5lYOJoxvaEesnMJt6WyLVq61th5tm2dyPIaGC+XIkqImvdLy0uqsq4/YsR1OVcAAKxHxKT6jtGKWOZ9SzXtPaYlrjaewC3+Jgc5zOZp74vrxpbKAASxW2ufaOnoAPuRRamx0V5Mt6yJoPESOL8uXLDbbiwTkHBUj1Vu4oTa4K1xgFiTgU28c4gxJtsThEYL2DGST8yJ+grVynrFtXzKBywhZiAZmc9PpXQXOxwnJW4nMGADMMZOxgHiXJd60gcwVJ2mMFT6EEAj50KHCW711niIa9ZK7gGYHyKSyudpICzkNifpSF09qrpMxzKS3IjOswfd3AHBgMcJb0rK3wZ/l9aOiiXDNA13pAHqTgH+9ayVUWZiXUxoRWTgl0nv9zV+1y7d2nJ/d9f8Xv7UzHSFCJgiTkZEjtPriiFi4NrTHVP/wBqsaWFgyHUpoxHXgd8fvMP941k/Bb46s33NP1nhb3LbXEACgwCxxP0BJignD+YLd1mtExcXcCvaFIX9ZoA+MvoB3+EYcWQJ4hG0Tb+ivgdW+809cm8p6/T2rt+8q20cJsFxgrsxMKAIwDuOGjMelWuXuF+PrbKESA29v8AKnmOPoB9a6HzZqQb2jtTG+9vOYxbgyT7E0nqlGgrG9K7BwRETmT8LNbqNKrh18e3uJs9Q4MQA/TxAAR6HpPeuSaTW3LF5WbDWmBKsADKGdpESDIivra7d8hKQ2PKOxJ9/T/nXyfz5rDc4jq2JB/auJHfb5Z+sUtVCjQOI3xDkbW3M64/EluEvNxN/m2/w7s7fpMVKd+X7Fn8pp5S0T4NqSVHXYPapWL7p75t+/f0zinL3ClS4SXCiOgBZgR3AkAz7+tEeYeBPqUuJDq25Gtq+1GOCDuDGEJEEQcih/InA9Pe1F1NRdcm2NyhepKnofKSfQhabuZXu3Lr3QXuW1RAwFsDYcmGAzgQJIFZHtTqvedTApyZvBbjv6fPvOXavlbwG23kuo2MGBMnEGII9xXVOUdfptOltRpntW2CK91twh/hBd+gVjE9M9a5lzZxu41+0SZCAFVnAzP6xXUrf4g6XU8MuDclpvCACNJhhnbLDzAsMD3rSdTKGJmfqwiZWxoAK2NfrN2r5TsLxS3qXvgPEvaZ5dSVIRrcRET0JPtml/8AELma3q3Okt6rfbQguqIpUwBEXMkENgiSP1FJvNHNf57V3Ly+XeRtVuqqoCqAe5gVYscYtW9C+6yoveON2CCw2SpJ6x3gQK0MrKKUzH07YjkDZhsDvMuG80f6PYLaAZC6s6nrgEYPQEg/pXSk5vW5ZW7bIkgbVKgsQT29R29jXA7rkyaaOCceOlB2rPlUgx1EevbM0nLgoAjn9YZ6hcuQmgB2A7D0jlxHjKWw96/obN1mB3nClpMlsqwLeveue8Z4j4yO9sC1bW4ipbXAXDASe7Qi596ZNRqb161dvXElPDPmDSBMDZ1657dIqry+ng2Lzo6Lv2wCC0AHv5CCSZwM4osWy2eYvNxUPfh9xXVtqPG1wuXUKbUu3Dm3GTA6rKnJwehzTNzpqUNvYss8yoLFoVATvgkiTMTSjrbrG5cfx4KCWHhsVMeGMhgJPmjB+tYaDTJb1KMlxbaMbT7AjnrmCzHsC2AYz3ioy6jcWuWl01C3+lhY0drcrSWuKVAIyv7QEntKmJ6+Ues0v8C4hd1bOHe5bUtCFbkQWMAyytgAxIjHrTBwri67CTcW5/tFi4jSFZXFzZtLA+Up0M+X2pevWWe5sRiu1dxKwDuzt+0E/ah0Lue8MZm0hewl/i3MCcPsiyLx1OrBm60kop/h+UfWesVzzU3bmpul2O52KgnpGQowOgGKw1VrbdZNwaCQWnHvJj1rPS31Qgq0s2JIgAHuDP06VpTGEFjmJJDPTbCHOXb9zSXMXCpuQrbceWQfnnHpXROHam1o7p1d9yQFjAwA2N0DOCYn3rkVrzgls59T2pn5fsDU2bu5rpNpCpBbykuTtUZmAYP0rPkTfWT8ZubTpAUUO0ys8RGt41adAdoaV3CG2oC4LCfXHyim/wDFbjulfS2Vs2iLniI6uI+ETImZzOPpRbn3SWtFw0DSopvObdhXCg3JKsrtvjccAj61z3m1CHtWx1U2kX0xtX+1NPlYDtUye1ZhHjWnY32eIDBGMwTiUM+uDH0oHqdaqGJ8w6AdR3oxzHxHa95fhZCVn2LSD9j+lJp0TNtvXfLZuXCu6RubbG+FmTAPWInFH0zEY6ic6W4Pujtwm5f8j2EvXNSVV0CJ5LaMD5lEQzwVgnpunrQPX8SCXNl23cS5Od+D16kEZ+dPnI/ObatW0zbVt6cLsdN6v4e4jJkxC7R0AzSfzhctXr95wGfw7cCWLFiDO4n0Gfp0pSvoyUJsOI58ett/jNXj5pj4LwMX9Oz72kEqqKBtnqZHxTAmfTNJFzQ3nsrdG7zZUL029JJn50xfhpqNRdF2zaI3GCHuRtUQR3GSTOOsBs07O4yIQvaZulwnFkDN3Ex0etuW38G4esmZlG2iceh9xRXTamVf08v82ph0XBdJp1/1gfmLjAi5cG9VXMxanynr1ABx1pY4roza1PhWgblq6NyEEEjadxDehjMHsZ7Gp02VFGm9+ZOtxF31INuPfGTh+vtrpiz3DtUtA3kDdIJkA5xFIentA3zeVYEvLbYBLxtHygE5q9wnmDSARqNPcNs3ABdA37SB8O3AmDuwSY20K5l5yDavdaTbZtmFsuDDQctcEjzH07DFCqEZi44jmyj7t4RG/HyjpyVzZZ0t27dvb5ZQiBFLdWkzHyFNPC+P2tbxKzBVfCRz4bkBu4JjPqBEyIM0lcD40l5NVfWLIYIptqgKhVWNqmQQWMn6ZpH0urazrUuWyZBkbhJJIIgzjIMUL5Tkc323+UFMAxoGHJ2+cfOeeJ8SsF741yBJMWbMQEmFkdzEEk1z7lHhI12vRLisyuWa5tIUnBY+YghZOJOKcuZuYUNg2t1u453Aug6qxmJjEdMelIPC+M3dHfa5Yc2mgrIAMqYMQQQQYFTCxINw8+JVAqPvEPxMNu7cS09vw0dlTzP8Kkheix0A6V5XMb2oLMWJyxJMADJMnAwKlN0TLtOycj/hot62TduG3dDlwUO4FCcQYEH3Bo1wXgn5HXaopdHhXWGwFiXkQGBnrmaT+VuajY1CuA+JD24aYYdVHcTB9DV/TWtVsbUvZYIh8Ri6spYzJAxM956VznLFKre95tptZ1N5SOPj/aLn4v6BbWrQooAupv8ArJBEdBnP1pT4Vw9rzAL1Qgk+i9yfYHr86cvxS4h+Yt6e5tgKXWZz5gDn06GkMgwSMDJx37EVt6c3iEz5yfE8382mpWzj/rvTfqrP5iwWUZjbgd1zHv1I+1UuLci39No7WquG3svYADqWG4bl6GDiZAyMTU5c4o9u0wBiSSD3yAD/ACFOccMO0WhG4PeadLy/d2guvhj/ABmP06n7VbOnAUIASo69iczifhHatjsWMkk/Ot9i1NAbPMg24nQuEctLr9CbGmHh7RbPxAqGByH7kxJkDqKucR/DNNHpF8JWv3FHn7GSCoZV7KCZ60g6W4yGVZlPsSKP8D571OnZypF5tkRdLbcdPN17mB70tcdChDdyx1GVdLoL96ze8PSyShA/ZNkzb6Sx9J6Vd4hwrV2dRIsQqIgEKhBi0058PJn5UT4H+K13UEG7eTTgXLf7NEUFln9oCWLER2iJHoaZ+M3Rq2U2NY1tAHELcO15Bj4TOJHX0q2ULzFqC3E5BprrrdXxbIXZ5jJKLtPXcOjSobpHWrVrg965qwqICLpCjYV2AoIMne0DaJyRNaeM6m1bvMGupeIUrckeZWE5UxB8xzOf0oTc521Nm5u0t5rasssqxG4yCrY8xhRkz61YUngSCu8G87cEbS627aYgk7WkEEQ4DCT9aDjSnxFTEsVE9R5oj+dEeKcUualzevMLrtA826YAgQT1H1rHV65HuWnFsoVCBhODshRtkSJVe808XVQdrma2PDLJuD7SQSu6JBg/EAe1OnIujjRO8/7W4T3/AHSB/Q5pA1Oq/aXCMBmYx6SZ+tPN7VnTcLsWxIuXrY2CMkXSWLD1wYx3IrLnUkAepmtcgYAegghb7/mXubGHi/tEJUxDOAGHYiCc0xapFfiWnX3DD/cQsP5Ct3Gteg0q2XukNZt2rHhooI8QZ2M5OdsEnaAJxnrVfh/Drv5y3qLiulpLTsbjL5R+zMRJEzgDPelHff3GEATtAvN17e9wqQfOqz8huInvVfl3ga3HB1SXzae25tG0AdzggCCxCjO4H3olqeXLjWWvl0VN5glTLHoCqn5Hv2NV+Cq9y4CzsLVgeGrsSwtKo3s8E/uoGIHTcVFNVgqUsrwCzkttUz4ry8uhW2qs51F1vOm9li112gqBMnBJ+g6wwcr8FtWnslgjnd5wCXkNhpEiVAPXA9eoFULNz82z3EDrLQzPB2qASgEkknaCzE9WOfSr+rK2tNcvqVS5tYIpX4TENBJMkYAkfETFLckmo9FAUkcH0gzm/iC6ey1jTH9kxzldwAnapAJYgAnJxVTkLidy3qPDi2pdQJYEFQoJ9RkyCe59oiq/BOHKuk1OsvDe0izYU5DXCN7tE5CLtJnuatfh1Y3XWvMfhnrGZPmJnr1H1NE6hMbXEjMXZf0nQub966UFr6kWiFCeEfM0A7g04Enr7GkTgGjuXVuK7MGuAhm3QRIwZ9we9OOo5dua63uXcNjecYjw2GCCMlgBGZwR6UJ1IXTagqQNrwojOAImI7Y+3vWLXt5RufpNflAoniKN6/q9FY0pbYbXiXbtlGEgsGK+I698gFZ/hFKV+6WYsxLMxJJOSSckk9yTRbmmxdt6hlvSGwwEkgK2V25MCO3bpRj8L+VDrNS9wrNvTI11vQuAfDQ/NhJ9lNdhPZ1Tk5DvXpHf8P8AlSxbtC/euL+XCFbouxFy6VBZUXrtQwAckkHEGjnDPwcsORd1F241xjv2oQqAEyB0mYj0jpS1yDwU6nUJ4s+HZ/bXZGJMbU9NzHJHotdf4vxDwrV250IUkT6hcfqRQIoNsYD5XWlUznOh4Rw/U37tjTaND+Vi3bLFtpO9xcuOSTvUMsDqSQfUQR4t+D+jv6fZm3eExeHUn0ZehXHwjIHQ1l+G9q1Y0pvCJvOVY4nckwpnrJLt9RWnV8zNe1F5EMrZdUx3mCP+JifoBTV0hbPeJc5GbSDsJyzU/hlrUdl8JG2sRImDBiRjvUp11ialLjqr+VWYDJ6AwO/pUrKcwG1GbgjEcj5QTwrj/E7LkLfDDYFBa2G2qOkAwB9Zq/8A6Z1t1Ct3UC4Cc+IIj2AQRHasCsZBB7CP+u2ftSnxnV3dNeZFJZGAYT1npkjNYBkfL5LjEVUawBfwmfOtrZYRXupcul8qs+Vdvv1PvSVuHv70X4m73QrEBVkjAjMbj1MnFBSK6XTrpSorMSW3nVuVOZ7SaNbDslyE3Kt22m0CSCOnWf4pJpb1XC1a8zWr1lUYyE8wAnqBiImlWxqSBtnHpVm3folxaSTcF8uoAVGpeD3Ooa23ycT+sVrZyphhBHrQO1ryvQxV2/xTxUGQGXvHai0wNUuXtaFEkg1V0/F5bP29/ShN6+T+9PuAP7VpF0T1+ZiKYoEWxMbl2O29tisR1Cj9Y6471c4dqGtyRdAQyGAJkj5R0mlKzcIQsCGBO3rmTPb3ANZXOIt0gferK3tKDVvOh8B5E0/EUvN4wt+FE7bY3AEE7pLAdj1olY5a4ZpABa2XrgGGuujk/JJCd/T60gWeJflrTB3n8wmAk4AJB35EyCYqcocd0ulLm4S5ZQoi3iJkzP8ASk5VYrsf+4/GyqbIl7mNbb3DuW2CMEFQp+WGM4qlZ4faaDtUn29veaZjpLV8F7bEDuGERInt7Gtun0e3DMGI6GDj+9ZdekVGHzG4o6rQ2p+H7Gf6U+a82m0el3qD4Nm3sJBlYUZEEHr2kVQ1GiRgROfXNDuYOKC3bVN+3agAgHcYxK+k+tLZi9AQ0AG5mvlA231rtdQlUBuKu0AB1aASB0hWb1966jq+D71lQXSAQPQRIx3xSLyHw7TpZNzUAMbwJFtj0txInpuLQT8o9abxznpSwDW1BWVHXb0iInuvSnnGDyYo5aO0XOYdO960bNkqbjugVTk9YJA6wAST7Ux8H5B0pnTXABaUK77WAN5u4ePNtwrbRj4asfmrUf6nasWXbG7acgwTlfN0yPlXrcsa3c7HW203RgWZgD3NwR8hQrhyA+XcDeN8dCvmNEyvxvk20zEWdunt71Y7QNx2wPKseWQoyT3Nc4/ETmBLl7wLLSowQ4XytuwBcIBAJMmTRfnbhd1FAGsuXLjkKAu1AxJgjaTiJXq2Zqcncr29Le1H5qwlxRb8S21wC5kAblMAebuO3XJoUGl7c/hGsbxjRv74r8R5j3qultKSURdNYAP8Zi/dxhmut5f8tEL3AG0tzwbgKmx1HTdIJme4MzWngg0vD+INfvE3FtXN2ntKU3EGdrXMnZtBUhfUUW5g5n0Gvvm62ou2iQBse2xAj0a28n6itRrtOdkRmG3Ig/l7il+y1y4LtweIZ2bjBAEZWY9AKFcxcYa5qR5yWVSTB6dTtx1zE1f5ks2LFnxNPqjqN52gbGXaYnqxnsaq/hhy5b12pvJdZwVtbwFjzQ4BkkGOs1QCe36QAuX2Wgni2juXwbih7jIAHjzQPh6dY3R966T+H4uW+GW9LbtG3e1ly4zXTgC0sLuY/u48oHuYyaSuN6b8lqbgV22+GZmersVglY9N30qcT59a8Vl3ARAgVDtBUT8UZMzMSOgobZgNHE1eGE2yHedj0PM2nsX04dpolZa5dMBQyjcxacEkCOsjA6CaWedOMowS3a1lq49zUCfMpi2qEsDLEAEkACRJjFca1Wt3RtUKFz36/WtWivKHlwCI6Hp/I00jyxSqC07pw/VNa4dtCqdpZg07VB34B3eUtgfCTQLkDTXN+puMrsPIQYPxDdBM9hJM0p8J53Wybaui3rat8L7jtB7pnywc0ycV/E6w9m5aQOC2MFiuBjaTAA64jvVKbFnsIWRNLFRvZ5l1+D3pPnJ9/Dun9YzUrnrcw5P7Mf8AEf7VKz6G9Pzjb9/5Qryzxl71y4znLEnriWMYHaiHG+LWrepO9QTtGDEdT6mk61de0T4ZKk9Sv3r27cNx9107mPUtml/dx4mrtKL2Ib/0lba7duqo2JtYKFEf7NkOOnvNKmtuKzAoIG1AR7hQD9yCaZdJtVTt2gHBAAE/Md+tWrOknMCPkKetKYsmKejUFbgPoNvzDDA+k1ut2KJcwXm2Is4DHA+VVrDYp6m94BlV7VYJINXmrEJ7UcqVPF2n3FWNRogZc3bSk527iT0/wgj9aw4go8oA6ST6kk1pQqARBqq7yXC9vg91dOwU23DsjDawJ8s+oGM1OHcq6m/lbZRQYLudqj+rfQGhOl1JSRmP0po5R4ozM6FxJA2oTljOdpOMen9qhLLZk2O0xbk66+ot22a2UjaXDCBAJ6N0k4E+tX+P8gppVtebfuClyFBUMSfKrA5gA59az1WqExKA+7VqPDbzYAMfWP7UIyiqIlFDYIM1aDiptuSOjYP9PtRVdc7GJA+lD/8As+/Q4q7Y4NtIl2B9ay5ADuJoxmtjLt3VEDP/AF8qUeJqtzUkGdzMASScL8jgQvanPhnELZJCqWcf+JKnBjGII+VJ3F7q29VeZ2hmbAgkeaDM/KAPrQYR5jGO220uavi2PKJyQqj5wFH0xQ/jfC2QqPzG+4pHlgjbtA7zkjp8xWixqtjrdDArbbfII9cCD3ntVZLxZmc9XJPyBJP/ADrSAQdpnAFbw/wS9eNxFuasW7WAzftCdueixk9Y+ddY4l+IFhBba05u7SoKwdxH1Aya4tp7lHdIkZOTUJMHSJ1riPMPBrkNeFpiDM+BcLSO8rbntXM/xF5u0rC7Y0dl3FyN1654oAzMWlMHJGS3p0rwaqh/MPFSllgD5n8o+X7x+2PrVbMRYjAxUEAmIJuegFeWdQymVMGsJrytEWNocTmhwoj4wAJMFSB2IIxRzh/4q6i0MKkxG4KAY+fU0j1sspJz07/KlNhQ8iPGd/WFeZuNNqbpdurQT9sY+5+tDNPo3uTsVmjrtBMCtmtfcQ0k9s9o6D5Cj/IGjF29cU9rc/8AqH96vZE27QXJZrMWXkeU4g5HvWE0w88aBbWoAX95AxJJMkk5zVDg/CBe3EllCxJCz1nrnHSr1jTqi63gyrnD9OWYwYIB7e2fl6fWrv8AoVIuHexCMRMCIAkHrWp7BsoCZBYR17dYI+1AWvYQ1AveUJ9qlWhr29B+teVe8vSvrDt4W+5J+UVo3J2/lNe1KWIEyNwRMHH0/pVUcZuDodtSpRCSVNbrHuAbmLEGa1pqfXFeVKYsEzaL/vWxNWB1IqVKKVNDXQ7HMdc1ktlR5rjEDsoA3t9DhR7n7GpUq5KmdtjfuLbtrt3EDLEn5k+w9AKPcwcGt2dOGtqCysoZ5JMZ7TGTUqUDsRUJVBMWDeG2IzTvyvxArpVkkwWiT+7P/wA1KlVk2Eg3E33eLsZmPkDFV7nFmBgr9cH9alSky5pfXehIPyodq9FbMlhk9SDB/WpUohtJMbGqt27DW1SWJkOYkZnpHpiqdmyWOBUqUVVZkhfRaCDJyaJrXlSgMkk0rca13iXesqvlH06n6n+lSpRpzJBvELQW4wUQOwqtUqUxeBI/tGSremuG2u6J3Y6Yge9e1KIyhN+jVLr7XZlDZnymNo9yO01f5Ze3Yvlrvw7DBYN3I2t5cj5j71KlAR2hDebeZVu6u5dvKxu29OFt72KzAnp3YTOTJiM1Y4Fw99PbLXVIW7BBUEwFn4oBI61KlIc7aZB6yvqbC3L8KQwcBmM5GwkEYyJ8tDeMljeKmfLgA5Ocz9a8qVae1Uhm63w2QCd8kDtXtSpTbgX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1990" name="AutoShape 6" descr="data:image/jpeg;base64,/9j/4AAQSkZJRgABAQAAAQABAAD/2wCEAAkGBhQSERQUExQWFBUVGBgYGBgYGBgdGhsaGBgcFhwaGhodGyYfFxwlGhgYHy8gIycpLCwsHB4xNTAqNScrLCkBCQoKDgwOGg8PGi4lHyQsNCosLCkqLC8sLCwpLCwsLCwqLCwsLCwsLCwsLywsLCksLCwsLCwsLCwpLCwsLCwsKf/AABEIALgBEgMBIgACEQEDEQH/xAAcAAACAgMBAQAAAAAAAAAAAAAFBgAEAgMHAQj/xABFEAACAQMCBAQEAwYCBwcFAAABAhEAAyEEEgUGMUETIlFhMnGBkQcUoSNCUrHB0WJyFSQzgpLh8BZEU1Si4vFDg7LC0v/EABoBAAIDAQEAAAAAAAAAAAAAAAIDAAEEBQb/xAA2EQACAgEDAgMFBwIHAQAAAAABAgARAxIhMQRBEyJRMmFxkcEFFIGhsdHwYvEjM1KSouHiBv/aAAwDAQACEQMRAD8A4hUqVKZBkqVK8qS57UqVIqSpKK6XhVplBe8UJmQLe7pj+IVT0tpJlngiCABMmek4C+s1YuMfDwCOv1k/3n7UJlibbek0sea5dn2VIn6v/Wtuk4NYf/vDKZ6NaiR67t8fShKoBlvsP6+lZfmvVVI+uPsaoiXDGu5XFpVdro2MNwJGSu7aSoDHdkHqRQFuuOlMvDrv7LxLaKhHlIJlXbp8J+cRnrml/WIouOF+EMY+U1Sn1lmaa8NSpRwZKlSpVySV6vWvKlVJCl0iKqBZIFWDWkfEPnTjErPFjtP3rYE9z9zWqyOtXNJY3uqk7dxjcZge59qUWjQs0C1Pr9zUNv5/eimp4FdSfKTtndHQROZ7ggbpHattzl26uNpZgzKQomCu0dehksBAodfvhaIHWxNZro5opb4Fe8pFp/NkYwcA/wAmH3ohY5cY3bFssFN9dwkHymWG0+8oRVa5YSLVzSR71nZ0E0Zu8CusJW23QQcDDZWc4kZHevDy7qegtPMZgD1ZfXrKMI9jVa/fJogpeFE9qyt8Ik5xRnQcAu3GdG/Z+EjXLkwTtHYAHJJIFWF5buNBtAupjzQFhjtBWCcwXUEjGRQnIfWGEEXm4R7/AKVqtcPBMU5f9mNQsDwgZIWd65LboGG9UYfMRWv/ALH6iC2wDbJy69l3mO58ufoaHxDCCCLKcJWJJ/lWp9IFVvkP7/0p01nJl1NwVgzK7ozSAgChDPrMuB07j3oRxTlu7YstcubQABInzCXZBiP4kYdfSoHN8y9CgXAI0gqVstC5tHkHQfvVKZZg6R6QNUqVKZESVIqKJqwdCwAYxB9GUn7TNVcujK81t0ule6wS2pdmMBQJJ+lb79q35SpbKgkHADdxMksPfFepcA6Ez2jFVckv8N0l2zcI2gMSFU708rBsRkg5HT9av8ZtOyLuO3wxs8zqWJYs8gA/CWJOPWhN8BVO5gHEeULMgjrv6A+0d+tGxqm0+pW5aW24e3bYi8i3PiUHAYeXHSI6UluQYwKRYMUHQgwetG9HbsRaVrRZriyXNwgDzFfhA7R60X5l/EK9qGZWs6QquB/q6EgDGGaWH0Na+F8FbfY8ZdrbLn7JlIYgh3UwSAqEkDdM5EA0THYXKAO9QTp+MrsC7FVQSSoBhgY6keaZA6t9qz0HELdy6qflrIDmJ/aE5+b9a6EnLh0nDLanQKb14srs5DZ6o23IaJIgdIBgEmlrUcg3tJesXnU+C2w7wAVFxulokdPMCJ9IodSm4QU2IjGvKu8Z0iWr7pbc3FU4YrtJwCfKSYgyPpNUqcDFyVKlSrlSVKlSrkhRE8o+VVj8Q+dXrNvyA+wqlcGfrTTxEKd5jb6n51as3ipDdY7Zqtb+JvnW8AUkzQIa0XHr2wJ4YeVNtTndBDLGOsb/AOVEG5jvoZaxHn3nDfFuRvpDWwfvWrgmmC2wxGZMT2HTFGNffKhby43CDH8Q6yO4P9aDTZqMuDbHOBwDbUxtiZ6quwHr7TWtuZ2Oos3PDANndAzB3MzZ+Rc0Xa14sAqrMRJECekxnoRVMcPsZLCD26rmiOFl3qXqua7XN7bNgRfh2DJOOwM9QMEeh6elb9Tzk7KylEAYzguIbc7zIYfxsI6Z9qqPwi123f8AFXtvgiEfvff/AJUrTCBExPMt3x2vbV86eG4gkMsAHcepOAd3WQK3abnV7S7URFWSQIOJKlhMyZ2LJ+0V63LSqu/xCo7gifoKF6jhTQGAOTAEf9RQkDvCowu3PF4nAVMdVB7XTeHU9d5P0xWWm5zu7m8qAMzO0L3ZChOTiQxoDZtgYYQRW4oB0x/OqIEICEtTztqGJjaAzFm8o8xIVTPr8C/UVhf4lf1Ni4bjL4SgFyQskBzcxAlvMzExVJeHEqBBgdT7Tn54msvDutp7ttV2opFwtt8xVxsBiRtX4RMTmcCpt2gttMr3DbBYldbYCkkjyXxgnGPDxXlKraNp+H9RUo9I9YvxDK4X5V4BUmvJp0TNgaP/AIqNdJrXUqSVPSasaGzvdVkLu/ePr2/tVea9U1JI2Pw20XvpccbilprVw4BIEuoIwA0wCfQChV7xNiv4qsQIVCDu2LOekEDPfoKp2uIneXeWJEdYz2JxmPSmy/ohbZkuWtzISEKvuBYgXDtcZYbSMRjI70g2vMZzvEu5cJJb1JPtNG11kWrAZGJ2P51MnaxIUR6hlJzQ/i5l9wTw0YAqs4gDb/MGsuC8e1GmY+BfexvAVijEYmcx70yrAgXD2t5z1aKo3uXksXMFXBggbNuCIySSZx2o9qON8QvWrULcuaNFt3bzPZRU3od77WgSFOBB7UjajjOokl7rs3TcW3YM4BJOO+PWtf8Apm4LXhhjtM7hLZzPrH6etAcfoIQYQtxzj9p9P4KA7gRuYqvYkmG69YpZNQmvKYqhRQgk3JUqV7RSp5FSpUqSRi0CTbHyoZrFhqP8JsfsVPqtBuJ24atDezMqHzGVQfM3zqzZiQDVaPO1XdKfMOn1rOZsSNK4AHYCKvaOzvtvb7/En+Zc/WR2qlpnBMmjFtCm1lPvQE1CA7wPwzUEeT964fbAnHXAz0M4yDRPU2VdYBlE+PqsnJg9QrRIHYxQ7jNsWrxZcC6PL16N8Q/pB9a98UE7AYVRuuELu9JkqfOm6IPUbq6OFg6VKOxmrIm4ZXcSFVQIOInGAQQJECZpi0F4G2pZYLDB7H5Glo6yZdgAT5UUk4AwCSRkDoGnBGaP8ta15ewQt4ZdrZ6z+9tboT3kGDWDqrUal7TZ0yqxKt3nmru7RAqjqdSPDuEyYQnHbIA/WP1pmucIs3MC8EP8F0FSPbd3rxuSkuKV/M2BPo9Y/HDDiaT0ZG9/kf2ilb4aGtYEtAj09TP9IrRw/T73VQoJ65yBHena7ybes2/2Do4VY8rgmDgx6Ggeks+H+7tPeetEpDmJbHo7g/CaeIaJypO6XCnaAABjoPbNIVi3d1F8Ixh8gbuxAJ257mIE9SRXUhfAHmGMTAJMdJgZNJvN+qe9qrrW7u9AYQsIbauB2ntim7LsIh0viKz6VQSJGPU1K3twpySSQScknd1NSiv3xeg/6Zru6ZbbEEkyOpUg/Yj9aosKvatm8W5uLAhm7+/T7VQNWsWeJAKy2+9Z6ewXIUAkkgADuTimh+X9Jt8JXvPewDdAHgq3cRG5lmBIPqajOF5kVGbiKm0ev6V6te3be0kHqCR9sYovyjpVualUcuoIMFACwMdRNWzaRcpELsFEG22WVlRAIJAJkgdRJ6UU1vM73SCQE2btpTBAMQJ9iBV/nTgyaa75ASlxQVZyC/lwTg9Gx19aWNuOlApXIAwlupxsVMP6yNRbaB508+OnmALAex+KPWaXZHofv/ypu5a0kaPVXCzrEBdmzLAYDEyYE9B6nOKVr1iGIPWojCyo7Qnxsqhj3mNpQzAdJIEk4z601848kLorVu4rO63NoDMAAZXc2AZXPQHqKX+FaO491fBRrjgghQpbv3A7e9dF5i1Go1Oke1b0zsUZRc8slQMEJ3bI6j39aVlyFXUDjvG4cQdGb0nLNw9B+v8Aevd/sP1/vVhrABIKkEGCDMg+hHaiHC+E3bh327JZUklgMAgdyTB+VaCaFzMBZqCrltliUiciVIn5TWst/wBRTdx+499LZM3H25gliYHWIwAKV49hQ431C4eXH4ZqaBWaWcwcYJ+wq/wjSC7ftoQYZv3QJgCT1+X2mnH8Qr9kWbVtFtAzI22wrEQcyO2R86FsulwlcwkxakL3xN3LWhV9HbO6DtP7vox/xUq8d0oVzk/b/nThyMJ0af7/APM0D5k0vnNdNl/wwZyg1ZDFtki4wPoP5VnuggjFXuJ6XbfI9Utn7oKqm3FYSZ0U4jTob4KKe9EbN+c0v8I1yAbGG05h8mT6NPT5ij1hR1Jn5UpjNAHcS5qtN49qAQGtNuWZ6HHbIg0GHL17aE2OZaWKgMR2lSM9OoODAo7w9CryR5YIb5HBrZptLdtXCtu7BBMK3z7TVDO2E8WIzHgGXYmj74Au6O6rMxtuuwRbGy4onpuUEEKf3ipwZNV9HqPDdIww8zNIBjuFJiMfunuK6Xa1Ovj4UYfT+9Vb/wCb/f01tx9D/MmrfrFflTNKdG6G1dSR/UJt0TO4G25Y1A7eJG770VscPud9Hp2+TChmksE9dAJ9oFGLHDzEnRED2uZ/nXOAv+f+TN2RtPp8x9HH6SvruGWdp8TTXbB/itkkD7UrLplFwhbniDtPxfIinywyjCXXst/Bdyp+9A+I6bbeDXLIBJjenwmadh8rj0/np+wmdyXWjd/H99/kTBl3hzFPJuDYKwY8wMrOJInt3rnGu0bpdcXAQ25t0+sya6vxniKaSzvfzPcVvBSJAzG9pxAzAzNcuKbmJ9TPp1z9K05iA+0xqLE0CzUqz+WHpXtK1Q9MCcU4beuatrbjdeUhdnQkACIj/DHvWHFuXmtIW8O4pRgLm4YAfKN0x3Bn0EU88/cqnU7dZpPM20F1X4iB0ZY6sO4Gaz5C1uo1dxrWqSbQs3LLFlIL+YEq5PVlk+hE0wMaBE5057y7w9r18BbnhbPPvySNsdAMkyeldJ4Lwe0ilGJaR8YUq0mcgbiq5/lSXotKul11+zJIUsik9YDY7dYFN+m1IkZ+eP1msnVO10OJ1uixApcWeZuQBYKm1qFuBzEXAEYE5/iIeO5ERXum4bbtgG0SHH/1J3EkdSOwHsPvTemrFrUJqVBJCm2xCztBMhxPTvn061s5h5Wc7b2ntFrZnxNks24ncGZAPKvUSJFD4zuAJp6XBixZfOBvsL7QZxS3bc7HC3dqgMzLHmOfLmVgR0PWlbh/Ldq9rxY3MlogsYy0ATtE+p7noPWix1ED1M/8sntWvg2qW3xFC4VtydyYAAkztBIwKvC7Jdek0/aPTY/CWquwL77whxNNNYsstlDaBGxvPO4zgsWBLNntFJ2nQXbq2SsliFDRDLmJ9xB704fif4b21u2lEblVglsqiHaSNx7MQRB7gE0jWNZJDbmVseYe3rWnDuuv1nCzbVj9PrH/AJZ8bT7bOj07PdU7tS7wiT127/TaMds9DNP3K/MFvUqzpukBS6n90lQSOnYzSpyxrnvrL2iSwC3GO3JXEN/4aldvmOMUZ5ev6XxbyLeBuXHJYZVCQIMHowxXOzDUSSN/5zOhj0haLdtoA/FLlk372luWUm5fbwWgRuMBlJ99u6T7e1NGq4C9myBtQW0AUbchREDHp7/rQ7Vc0bremusm029U1oqvnPwXLW9SMMPMp+vfuW5m48oFuwjKz3JEKACITq2P2YnEsOtORm0BSJhzIA5YGJPANAd+99gNvdabbI8ytOB6Hyn61S5h4PZuayxKx4u5DGNzYhmjsM9MmmDVXBbYFN+1kXxCSp/ajykqBkBlC9uq+9DuIeJcuWLlo+ay++ADLHsMdMEijLhDzGYcGXqW2W659JnZ5EGm4jo2t3kKlz1UrlUkqJJBJUkjI6GgP4scFGmv21RCqFNxbaQpdmJIDd4AGJxTtqOYZNgssqkzaJBJxjewELBnyrk9/ShHN3OgOju2tqkPgIchMwInM95xV4c5JF7niP6j7OyJjL1S/l/Pwg/8PtQPywHWC/8AOao8xjzt0rDkC7Fpv85/kKnHH3XD79K9EDeITybf5hlfilsG8D62LJ/Qj+lD7tqDRHiP+0te+nt/ozCqV2uW3tTp4z5BKzJFFdFzLcQjxAtxPQgAj/KwEg/OaEvJrS5qVcZqqdF0PMumYCLoT1W5II+oEH6Vk3EtNfO0XAzID8O4EwYlTENiJj0mudMuBNa7d0qZUkEdDQvjDCo3FnKMGnXuGWww8mrKj0JP9xRI8OeMayf97/3VzqxzfaVU/ZFmjz5iPdf4u5zTLpLi3FUqwIbpWM4GHb8zOwOrR+GP+1TGK3obg/73/wCr/wB1FNLw8f8AnCW/zD/+qQOLcd0+lw58a7MG3bYDb/naCAZxAzVHQfiFZGXsMCCCAH3Bs5BkDb5fnUGF+dP5mA/U4ztr/wCCzrd7xFWLqDUW/wCIfEKC6tLZINq8wWRutt1iZMT7VyriPPOruM23UXVQsSqqdgAnAhfQR3q1oebb1+6ram4XTCnAAUeoA7+/emvibn+/z/eZcWdSdJ2+HHy+oqY8xcZOo1N24TALEKJJhQYAEnAiqtqzuMz9a3cxaO2jzakq2ZnofTpj1qlZmJH1ogLFxZOk0YR/LH1H3qVSF9vWpU0mX4ggXg/OWq0y7LdzyfwtkD5dx9KIXfxD1Vx92/wj1JtSoJHdhnc0ACaU4r0VoONT2nODlTcZOHXbL3Ll3UMWYrKHu1wmSWJPQZ/Sml3dtOblvbJSWFwbhAzKEEbcfOkPR6tBbFsgkm6rTiNoER6zJ+VP1950uoVSFK+X0ADwR06DJrB1IIYVOt0ZDY2udN5c5WsnhtuxetgvtU3SRLFmyST1I7fKmDgOmtaW2bSv8EE72AMR1PoAIH0qvxDiS6ZdN4gIF0+CSJJXyFgTHUAp19DNLXOFtLurtowW6DZB2+Ky7mk9QPL09a15GXGuqtx9ZysaPnYrex3+UrfiE1izqrN1LaE6lSd+CJUgbgOhYhhmii8n6ezb8G0NrahSL7tDNc3+U7mOVAJJAEAEdDXNOaOGPYt2HiLCa4pZBctsVltsRmZWVbH966D+JmvNi1p2PlVrio5krKFgSoI7FRn2JoVC0cgHMY5fUuMtdbS9y9whbNh7RBdbjxc3gPuVRt2tMg9/tiK5P+JHKlrQcR2adStq7a8QJMhTuKkAnMSJE+tdIGpSzq9GyC3Yt3LngPZQ4c7dysR0lX/eHUNSX+Ot3br7DyNos7D6zuLH/wDIVMDK2LyyZ9Qy23eJugYs8bQzN5QDJMnoQBJJ6xg1nrdO9m6bbqUZQCQylTn2NXOR+MWrWst3X3KiTNwYCFhtBJggDtn1pm/E7WJqWsva3XnVX3OpDLtBG4LA8wBjImM0BanC1zCCjw9Vyjo9SbvltJKszbFtqcTmAo9xR3mHxGVGcEOihXBkEEYYN/vR96ReV+OPaUw7WXlgrg7TnBAPY5iug67ien1Ontm0jIxBm6xUkkEDaylpYMSIb16dDXRfqFxBLF/ScPH9n5OoOXS1EGyOxG5EReIWBc1GmVBd8R7u1ju8hXGxQOxndJOMinLhnFtRw69cG0ByoUhsjPmBwc/fvS8t25orge8sXLZ3m3GYUhu/XHemfidhdd/relfxg+0Ok+ZGiIjBjHSuX14Iy6lnrv8A5zPjOH7vmrSdjfqOPw+sCajUl3d2+JiWMepM4pM5qJNyB0CgN7k5j36V0heWN+ja8zlCt+3aZYiJuIrbj1XDdQD1pP8AxC5W/Kut1GUWrjEC2CSVMSZMZEiB3wKT0q6XBbvxOl9sdar4jhxcA7/h2H7zHlW/bt2Hd9yruXtuJkDoMYJx1rdxu1DNEN0PvnIkdjHannlOwjcEsWTb097et25DnayqrsC3QkkMRBxXP7Qxc3PvYGJ/wj4Z9z/KurjzsX0dp5PN0wGM5Jr4gZOnPrY/lcP96o3Wove0niJYZXtgojowZwDJeRj5Cqd7hj9jbP8A9xap1OqBjcBYNmqznNELnDLg/h/41/vVd+GXJ+Ef8S/3qgIRces1Dp1rUV9q3nQXf4P1X+9QaG7/AAH9P70VSahK0ijfLPF7dsst13tg5VlXdB91kGO8ihZ0V3vbb7VgNBc/8NvsahFiWHo3JcMk9Tk/X3+tawI7Vv8AyTj91x/umsWtN3VvsalS9QMxY1Z017b7VX2eoP2NFeEcDfUC4bZQC2BO9gpJMwFESST9KFyAN4aAlvLL6cwAWLtp03lwoR8DbBkzjzYwKDjVSYE/evNTp7tv/a22twdp3CJMTH2g1p06kuAIliAPmTFAAKuMZmJ3l7fUp4H4RXf/ADdj/wBde0HiL6wtDzjoFZBff+dO3D+EaIwj2rrYg3VYggjqdslfvRTmNBZS2t4WzpnM2jaCWgSo6uEtlluCcncZoR1KltPeA/Tsotpz3TWPN5jt2soOPU/P2pp4lxM29Q9sLvW6tklQeu1pPTrIkVuOt4cw/aLnvta4QxHSYAjqZg0U4Dyto3Quz3C7Esn5cZVD0Q+IwGMdt1VkZbBeHiZ1Uqn85Eu/in+IQ1F61Z0rutq2ktErLv2if3Vx9TWHLPJl1rKah9S9pbys5RMEi35gS5mCV800mcY4Bcta0WJ3tcKbDGSLmFkdj2Nd45xufk+EsMQi2rcRMpvVIIkTK7pEiZimlRkWxM6ucR/Kco4Zxm3c1wvP4xsWGLWgLgJQHoQHDKxJyRAkk5FbvxD4w15W2i89rcGS5cLEdIIwAo6xQ2bur1Go1GnsoEZyVRV2CAvZA0AwJ6nJMTT9wrk8LpknUG1cdZNu5BWG9Qeojr1rM+QK1dhNSLtq7mJmu19ltFolsi6dSjlrm7eYgQvhkk+U/FAx1mjWqtWuIXFfVBi9oMWIMK4iZPocZA9BVZ/xB1Gl/wBXtugSxcZUbw8jax6MRkHPXsaBaPmLyal3wcT0M72j5dO1a0RVFiDmOpD6wrqLoNnwtqhPKwVJ2gBvTt2z3qpd1Je4WY7nYn6BcKoHRV7wKI8J0l+6iJct3hbuENa8hTxW2kYJGRt/T715zNYNpC35Y2XWBtO7zfI9J7++aQcgD6TzMgwOUscTLgvKSai89y826yGE2VaDceAZY9liOmTRzh/JdpLr3DcuDw3VrWmObW+IW5gjcimW24IiO81U/DRLjKrXFAXxbm8MOpIG0ewH9qauP6hfHXwojb5oUkbpgdMiRNIfMdRF8bTRjxFFsSvxfh9q9Z8K6oY7CgeBuUMADtbqMgYyK5Ddu3dDecWXNm4pCHYYmAMkHEH4s+tdZ4pxJnZIsrbwZNsED1ls+2MfSuTc+XQdYSO6IT16xHfriKPCbbTyIJ8u4h86y+bJsvqLt0P5nJclC2CPL0YAgCT1jtTHreBpf8JWc7VCsywWJeMGWOAB0XIE0h8oX3u3LenVS7OwUHsB6kzgAetOvE7Tt+aS28XAsqVYjoTERkSBil5lYOJoxvaEesnMJt6WyLVq61th5tm2dyPIaGC+XIkqImvdLy0uqsq4/YsR1OVcAAKxHxKT6jtGKWOZ9SzXtPaYlrjaewC3+Jgc5zOZp74vrxpbKAASxW2ufaOnoAPuRRamx0V5Mt6yJoPESOL8uXLDbbiwTkHBUj1Vu4oTa4K1xgFiTgU28c4gxJtsThEYL2DGST8yJ+grVynrFtXzKBywhZiAZmc9PpXQXOxwnJW4nMGADMMZOxgHiXJd60gcwVJ2mMFT6EEAj50KHCW711niIa9ZK7gGYHyKSyudpICzkNifpSF09qrpMxzKS3IjOswfd3AHBgMcJb0rK3wZ/l9aOiiXDNA13pAHqTgH+9ayVUWZiXUxoRWTgl0nv9zV+1y7d2nJ/d9f8Xv7UzHSFCJgiTkZEjtPriiFi4NrTHVP/wBqsaWFgyHUpoxHXgd8fvMP941k/Bb46s33NP1nhb3LbXEACgwCxxP0BJignD+YLd1mtExcXcCvaFIX9ZoA+MvoB3+EYcWQJ4hG0Tb+ivgdW+809cm8p6/T2rt+8q20cJsFxgrsxMKAIwDuOGjMelWuXuF+PrbKESA29v8AKnmOPoB9a6HzZqQb2jtTG+9vOYxbgyT7E0nqlGgrG9K7BwRETmT8LNbqNKrh18e3uJs9Q4MQA/TxAAR6HpPeuSaTW3LF5WbDWmBKsADKGdpESDIivra7d8hKQ2PKOxJ9/T/nXyfz5rDc4jq2JB/auJHfb5Z+sUtVCjQOI3xDkbW3M64/EluEvNxN/m2/w7s7fpMVKd+X7Fn8pp5S0T4NqSVHXYPapWL7p75t+/f0zinL3ClS4SXCiOgBZgR3AkAz7+tEeYeBPqUuJDq25Gtq+1GOCDuDGEJEEQcih/InA9Pe1F1NRdcm2NyhepKnofKSfQhabuZXu3Lr3QXuW1RAwFsDYcmGAzgQJIFZHtTqvedTApyZvBbjv6fPvOXavlbwG23kuo2MGBMnEGII9xXVOUdfptOltRpntW2CK91twh/hBd+gVjE9M9a5lzZxu41+0SZCAFVnAzP6xXUrf4g6XU8MuDclpvCACNJhhnbLDzAsMD3rSdTKGJmfqwiZWxoAK2NfrN2r5TsLxS3qXvgPEvaZ5dSVIRrcRET0JPtml/8AELma3q3Okt6rfbQguqIpUwBEXMkENgiSP1FJvNHNf57V3Ly+XeRtVuqqoCqAe5gVYscYtW9C+6yoveON2CCw2SpJ6x3gQK0MrKKUzH07YjkDZhsDvMuG80f6PYLaAZC6s6nrgEYPQEg/pXSk5vW5ZW7bIkgbVKgsQT29R29jXA7rkyaaOCceOlB2rPlUgx1EevbM0nLgoAjn9YZ6hcuQmgB2A7D0jlxHjKWw96/obN1mB3nClpMlsqwLeveue8Z4j4yO9sC1bW4ipbXAXDASe7Qi596ZNRqb161dvXElPDPmDSBMDZ1657dIqry+ng2Lzo6Lv2wCC0AHv5CCSZwM4osWy2eYvNxUPfh9xXVtqPG1wuXUKbUu3Dm3GTA6rKnJwehzTNzpqUNvYss8yoLFoVATvgkiTMTSjrbrG5cfx4KCWHhsVMeGMhgJPmjB+tYaDTJb1KMlxbaMbT7AjnrmCzHsC2AYz3ioy6jcWuWl01C3+lhY0drcrSWuKVAIyv7QEntKmJ6+Ues0v8C4hd1bOHe5bUtCFbkQWMAyytgAxIjHrTBwri67CTcW5/tFi4jSFZXFzZtLA+Up0M+X2pevWWe5sRiu1dxKwDuzt+0E/ah0Lue8MZm0hewl/i3MCcPsiyLx1OrBm60kop/h+UfWesVzzU3bmpul2O52KgnpGQowOgGKw1VrbdZNwaCQWnHvJj1rPS31Qgq0s2JIgAHuDP06VpTGEFjmJJDPTbCHOXb9zSXMXCpuQrbceWQfnnHpXROHam1o7p1d9yQFjAwA2N0DOCYn3rkVrzgls59T2pn5fsDU2bu5rpNpCpBbykuTtUZmAYP0rPkTfWT8ZubTpAUUO0ys8RGt41adAdoaV3CG2oC4LCfXHyim/wDFbjulfS2Vs2iLniI6uI+ETImZzOPpRbn3SWtFw0DSopvObdhXCg3JKsrtvjccAj61z3m1CHtWx1U2kX0xtX+1NPlYDtUye1ZhHjWnY32eIDBGMwTiUM+uDH0oHqdaqGJ8w6AdR3oxzHxHa95fhZCVn2LSD9j+lJp0TNtvXfLZuXCu6RubbG+FmTAPWInFH0zEY6ic6W4Pujtwm5f8j2EvXNSVV0CJ5LaMD5lEQzwVgnpunrQPX8SCXNl23cS5Od+D16kEZ+dPnI/ObatW0zbVt6cLsdN6v4e4jJkxC7R0AzSfzhctXr95wGfw7cCWLFiDO4n0Gfp0pSvoyUJsOI58ett/jNXj5pj4LwMX9Oz72kEqqKBtnqZHxTAmfTNJFzQ3nsrdG7zZUL029JJn50xfhpqNRdF2zaI3GCHuRtUQR3GSTOOsBs07O4yIQvaZulwnFkDN3Ex0etuW38G4esmZlG2iceh9xRXTamVf08v82ph0XBdJp1/1gfmLjAi5cG9VXMxanynr1ABx1pY4roza1PhWgblq6NyEEEjadxDehjMHsZ7Gp02VFGm9+ZOtxF31INuPfGTh+vtrpiz3DtUtA3kDdIJkA5xFIentA3zeVYEvLbYBLxtHygE5q9wnmDSARqNPcNs3ABdA37SB8O3AmDuwSY20K5l5yDavdaTbZtmFsuDDQctcEjzH07DFCqEZi44jmyj7t4RG/HyjpyVzZZ0t27dvb5ZQiBFLdWkzHyFNPC+P2tbxKzBVfCRz4bkBu4JjPqBEyIM0lcD40l5NVfWLIYIptqgKhVWNqmQQWMn6ZpH0urazrUuWyZBkbhJJIIgzjIMUL5Tkc323+UFMAxoGHJ2+cfOeeJ8SsF741yBJMWbMQEmFkdzEEk1z7lHhI12vRLisyuWa5tIUnBY+YghZOJOKcuZuYUNg2t1u453Aug6qxmJjEdMelIPC+M3dHfa5Yc2mgrIAMqYMQQQQYFTCxINw8+JVAqPvEPxMNu7cS09vw0dlTzP8Kkheix0A6V5XMb2oLMWJyxJMADJMnAwKlN0TLtOycj/hot62TduG3dDlwUO4FCcQYEH3Bo1wXgn5HXaopdHhXWGwFiXkQGBnrmaT+VuajY1CuA+JD24aYYdVHcTB9DV/TWtVsbUvZYIh8Ri6spYzJAxM956VznLFKre95tptZ1N5SOPj/aLn4v6BbWrQooAupv8ArJBEdBnP1pT4Vw9rzAL1Qgk+i9yfYHr86cvxS4h+Yt6e5tgKXWZz5gDn06GkMgwSMDJx37EVt6c3iEz5yfE8382mpWzj/rvTfqrP5iwWUZjbgd1zHv1I+1UuLci39No7WquG3svYADqWG4bl6GDiZAyMTU5c4o9u0wBiSSD3yAD/ACFOccMO0WhG4PeadLy/d2guvhj/ABmP06n7VbOnAUIASo69iczifhHatjsWMkk/Ot9i1NAbPMg24nQuEctLr9CbGmHh7RbPxAqGByH7kxJkDqKucR/DNNHpF8JWv3FHn7GSCoZV7KCZ60g6W4yGVZlPsSKP8D571OnZypF5tkRdLbcdPN17mB70tcdChDdyx1GVdLoL96ze8PSyShA/ZNkzb6Sx9J6Vd4hwrV2dRIsQqIgEKhBi0058PJn5UT4H+K13UEG7eTTgXLf7NEUFln9oCWLER2iJHoaZ+M3Rq2U2NY1tAHELcO15Bj4TOJHX0q2ULzFqC3E5BprrrdXxbIXZ5jJKLtPXcOjSobpHWrVrg965qwqICLpCjYV2AoIMne0DaJyRNaeM6m1bvMGupeIUrckeZWE5UxB8xzOf0oTc521Nm5u0t5rasssqxG4yCrY8xhRkz61YUngSCu8G87cEbS627aYgk7WkEEQ4DCT9aDjSnxFTEsVE9R5oj+dEeKcUualzevMLrtA826YAgQT1H1rHV65HuWnFsoVCBhODshRtkSJVe808XVQdrma2PDLJuD7SQSu6JBg/EAe1OnIujjRO8/7W4T3/AHSB/Q5pA1Oq/aXCMBmYx6SZ+tPN7VnTcLsWxIuXrY2CMkXSWLD1wYx3IrLnUkAepmtcgYAegghb7/mXubGHi/tEJUxDOAGHYiCc0xapFfiWnX3DD/cQsP5Ct3Gteg0q2XukNZt2rHhooI8QZ2M5OdsEnaAJxnrVfh/Drv5y3qLiulpLTsbjL5R+zMRJEzgDPelHff3GEATtAvN17e9wqQfOqz8huInvVfl3ga3HB1SXzae25tG0AdzggCCxCjO4H3olqeXLjWWvl0VN5glTLHoCqn5Hv2NV+Cq9y4CzsLVgeGrsSwtKo3s8E/uoGIHTcVFNVgqUsrwCzkttUz4ry8uhW2qs51F1vOm9li112gqBMnBJ+g6wwcr8FtWnslgjnd5wCXkNhpEiVAPXA9eoFULNz82z3EDrLQzPB2qASgEkknaCzE9WOfSr+rK2tNcvqVS5tYIpX4TENBJMkYAkfETFLckmo9FAUkcH0gzm/iC6ey1jTH9kxzldwAnapAJYgAnJxVTkLidy3qPDi2pdQJYEFQoJ9RkyCe59oiq/BOHKuk1OsvDe0izYU5DXCN7tE5CLtJnuatfh1Y3XWvMfhnrGZPmJnr1H1NE6hMbXEjMXZf0nQub966UFr6kWiFCeEfM0A7g04Enr7GkTgGjuXVuK7MGuAhm3QRIwZ9we9OOo5dua63uXcNjecYjw2GCCMlgBGZwR6UJ1IXTagqQNrwojOAImI7Y+3vWLXt5RufpNflAoniKN6/q9FY0pbYbXiXbtlGEgsGK+I698gFZ/hFKV+6WYsxLMxJJOSSckk9yTRbmmxdt6hlvSGwwEkgK2V25MCO3bpRj8L+VDrNS9wrNvTI11vQuAfDQ/NhJ9lNdhPZ1Tk5DvXpHf8P8AlSxbtC/euL+XCFbouxFy6VBZUXrtQwAckkHEGjnDPwcsORd1F241xjv2oQqAEyB0mYj0jpS1yDwU6nUJ4s+HZ/bXZGJMbU9NzHJHotdf4vxDwrV250IUkT6hcfqRQIoNsYD5XWlUznOh4Rw/U37tjTaND+Vi3bLFtpO9xcuOSTvUMsDqSQfUQR4t+D+jv6fZm3eExeHUn0ZehXHwjIHQ1l+G9q1Y0pvCJvOVY4nckwpnrJLt9RWnV8zNe1F5EMrZdUx3mCP+JifoBTV0hbPeJc5GbSDsJyzU/hlrUdl8JG2sRImDBiRjvUp11ialLjqr+VWYDJ6AwO/pUrKcwG1GbgjEcj5QTwrj/E7LkLfDDYFBa2G2qOkAwB9Zq/8A6Z1t1Ct3UC4Cc+IIj2AQRHasCsZBB7CP+u2ftSnxnV3dNeZFJZGAYT1npkjNYBkfL5LjEVUawBfwmfOtrZYRXupcul8qs+Vdvv1PvSVuHv70X4m73QrEBVkjAjMbj1MnFBSK6XTrpSorMSW3nVuVOZ7SaNbDslyE3Kt22m0CSCOnWf4pJpb1XC1a8zWr1lUYyE8wAnqBiImlWxqSBtnHpVm3folxaSTcF8uoAVGpeD3Ooa23ycT+sVrZyphhBHrQO1ryvQxV2/xTxUGQGXvHai0wNUuXtaFEkg1V0/F5bP29/ShN6+T+9PuAP7VpF0T1+ZiKYoEWxMbl2O29tisR1Cj9Y6471c4dqGtyRdAQyGAJkj5R0mlKzcIQsCGBO3rmTPb3ANZXOIt0gferK3tKDVvOh8B5E0/EUvN4wt+FE7bY3AEE7pLAdj1olY5a4ZpABa2XrgGGuujk/JJCd/T60gWeJflrTB3n8wmAk4AJB35EyCYqcocd0ulLm4S5ZQoi3iJkzP8ASk5VYrsf+4/GyqbIl7mNbb3DuW2CMEFQp+WGM4qlZ4faaDtUn29veaZjpLV8F7bEDuGERInt7Gtun0e3DMGI6GDj+9ZdekVGHzG4o6rQ2p+H7Gf6U+a82m0el3qD4Nm3sJBlYUZEEHr2kVQ1GiRgROfXNDuYOKC3bVN+3agAgHcYxK+k+tLZi9AQ0AG5mvlA231rtdQlUBuKu0AB1aASB0hWb1966jq+D71lQXSAQPQRIx3xSLyHw7TpZNzUAMbwJFtj0txInpuLQT8o9abxznpSwDW1BWVHXb0iInuvSnnGDyYo5aO0XOYdO960bNkqbjugVTk9YJA6wAST7Ux8H5B0pnTXABaUK77WAN5u4ePNtwrbRj4asfmrUf6nasWXbG7acgwTlfN0yPlXrcsa3c7HW203RgWZgD3NwR8hQrhyA+XcDeN8dCvmNEyvxvk20zEWdunt71Y7QNx2wPKseWQoyT3Nc4/ETmBLl7wLLSowQ4XytuwBcIBAJMmTRfnbhd1FAGsuXLjkKAu1AxJgjaTiJXq2Zqcncr29Le1H5qwlxRb8S21wC5kAblMAebuO3XJoUGl7c/hGsbxjRv74r8R5j3qultKSURdNYAP8Zi/dxhmut5f8tEL3AG0tzwbgKmx1HTdIJme4MzWngg0vD+INfvE3FtXN2ntKU3EGdrXMnZtBUhfUUW5g5n0Gvvm62ou2iQBse2xAj0a28n6itRrtOdkRmG3Ig/l7il+y1y4LtweIZ2bjBAEZWY9AKFcxcYa5qR5yWVSTB6dTtx1zE1f5ks2LFnxNPqjqN52gbGXaYnqxnsaq/hhy5b12pvJdZwVtbwFjzQ4BkkGOs1QCe36QAuX2Wgni2juXwbih7jIAHjzQPh6dY3R966T+H4uW+GW9LbtG3e1ly4zXTgC0sLuY/u48oHuYyaSuN6b8lqbgV22+GZmersVglY9N30qcT59a8Vl3ARAgVDtBUT8UZMzMSOgobZgNHE1eGE2yHedj0PM2nsX04dpolZa5dMBQyjcxacEkCOsjA6CaWedOMowS3a1lq49zUCfMpi2qEsDLEAEkACRJjFca1Wt3RtUKFz36/WtWivKHlwCI6Hp/I00jyxSqC07pw/VNa4dtCqdpZg07VB34B3eUtgfCTQLkDTXN+puMrsPIQYPxDdBM9hJM0p8J53Wybaui3rat8L7jtB7pnywc0ycV/E6w9m5aQOC2MFiuBjaTAA64jvVKbFnsIWRNLFRvZ5l1+D3pPnJ9/Dun9YzUrnrcw5P7Mf8AEf7VKz6G9Pzjb9/5Qryzxl71y4znLEnriWMYHaiHG+LWrepO9QTtGDEdT6mk61de0T4ZKk9Sv3r27cNx9107mPUtml/dx4mrtKL2Ib/0lba7duqo2JtYKFEf7NkOOnvNKmtuKzAoIG1AR7hQD9yCaZdJtVTt2gHBAAE/Md+tWrOknMCPkKetKYsmKejUFbgPoNvzDDA+k1ut2KJcwXm2Is4DHA+VVrDYp6m94BlV7VYJINXmrEJ7UcqVPF2n3FWNRogZc3bSk527iT0/wgj9aw4go8oA6ST6kk1pQqARBqq7yXC9vg91dOwU23DsjDawJ8s+oGM1OHcq6m/lbZRQYLudqj+rfQGhOl1JSRmP0po5R4ozM6FxJA2oTljOdpOMen9qhLLZk2O0xbk66+ot22a2UjaXDCBAJ6N0k4E+tX+P8gppVtebfuClyFBUMSfKrA5gA59az1WqExKA+7VqPDbzYAMfWP7UIyiqIlFDYIM1aDiptuSOjYP9PtRVdc7GJA+lD/8As+/Q4q7Y4NtIl2B9ay5ADuJoxmtjLt3VEDP/AF8qUeJqtzUkGdzMASScL8jgQvanPhnELZJCqWcf+JKnBjGII+VJ3F7q29VeZ2hmbAgkeaDM/KAPrQYR5jGO220uavi2PKJyQqj5wFH0xQ/jfC2QqPzG+4pHlgjbtA7zkjp8xWixqtjrdDArbbfII9cCD3ntVZLxZmc9XJPyBJP/ADrSAQdpnAFbw/wS9eNxFuasW7WAzftCdueixk9Y+ddY4l+IFhBba05u7SoKwdxH1Aya4tp7lHdIkZOTUJMHSJ1riPMPBrkNeFpiDM+BcLSO8rbntXM/xF5u0rC7Y0dl3FyN1654oAzMWlMHJGS3p0rwaqh/MPFSllgD5n8o+X7x+2PrVbMRYjAxUEAmIJuegFeWdQymVMGsJrytEWNocTmhwoj4wAJMFSB2IIxRzh/4q6i0MKkxG4KAY+fU0j1sspJz07/KlNhQ8iPGd/WFeZuNNqbpdurQT9sY+5+tDNPo3uTsVmjrtBMCtmtfcQ0k9s9o6D5Cj/IGjF29cU9rc/8AqH96vZE27QXJZrMWXkeU4g5HvWE0w88aBbWoAX95AxJJMkk5zVDg/CBe3EllCxJCz1nrnHSr1jTqi63gyrnD9OWYwYIB7e2fl6fWrv8AoVIuHexCMRMCIAkHrWp7BsoCZBYR17dYI+1AWvYQ1AveUJ9qlWhr29B+teVe8vSvrDt4W+5J+UVo3J2/lNe1KWIEyNwRMHH0/pVUcZuDodtSpRCSVNbrHuAbmLEGa1pqfXFeVKYsEzaL/vWxNWB1IqVKKVNDXQ7HMdc1ktlR5rjEDsoA3t9DhR7n7GpUq5KmdtjfuLbtrt3EDLEn5k+w9AKPcwcGt2dOGtqCysoZ5JMZ7TGTUqUDsRUJVBMWDeG2IzTvyvxArpVkkwWiT+7P/wA1KlVk2Eg3E33eLsZmPkDFV7nFmBgr9cH9alSky5pfXehIPyodq9FbMlhk9SDB/WpUohtJMbGqt27DW1SWJkOYkZnpHpiqdmyWOBUqUVVZkhfRaCDJyaJrXlSgMkk0rca13iXesqvlH06n6n+lSpRpzJBvELQW4wUQOwqtUqUxeBI/tGSremuG2u6J3Y6Yge9e1KIyhN+jVLr7XZlDZnymNo9yO01f5Ze3Yvlrvw7DBYN3I2t5cj5j71KlAR2hDebeZVu6u5dvKxu29OFt72KzAnp3YTOTJiM1Y4Fw99PbLXVIW7BBUEwFn4oBI61KlIc7aZB6yvqbC3L8KQwcBmM5GwkEYyJ8tDeMljeKmfLgA5Ocz9a8qVae1Uhm63w2QCd8kDtXtSpTbgX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42" name="AutoShape 2" descr="data:image/jpeg;base64,/9j/4AAQSkZJRgABAQAAAQABAAD/2wCEAAkGBhQSERUUExQVFRQWGB4YGRYYFhsbHBofGR0bGBccHB4aGyYfGhwkGhoYHy8gJCcpLCwsHB4xNTAqNSYrLCkBCQoKDgwOGg8PGiwkHiUyLDAsLywsLywsLCwqKiwqLCwsLCwsLCwsLCwsLywsLCwsLCosLCksKSwsLCwsLCwsLP/AABEIAKQBNAMBIgACEQEDEQH/xAAcAAACAgMBAQAAAAAAAAAAAAAFBgMEAAIHAQj/xABIEAACAQMDAgQDBQUEBggHAAABAhEDEiEABDEFQQYTIlEyYXEHQoGRoRQjUrHwYsHR4SQzcoLS8QgVFlODkqKyQ0STo7PC0//EABoBAAMBAQEBAAAAAAAAAAAAAAECAwAEBQb/xAAzEQACAgEDAQUHAwUAAwAAAAABAgARAxIhMUEEE1FhkSJxgaGx0fAjMsEFFELh8TNigv/aAAwDAQACEQMRAD8A4jbrYLrZdWKaD2/T/DTTSrbry3VxttjvqvUpaFzTynUI745jsfaRwdeM8mcfgIH5ARrw0zr0UjozQv0Xoz7q8U+KaM7yGIUKJ5VSRPGcToY+3HaQfY/460Vdemkf79Cppq9OPfWk/L9dXKpAwc/Mx+Rg/wBe2oTQHbP4600hnWTrYL+etdGab0gDM+2Ma0OvdbsQYwBjt31ppHOrm2YeW4IEyDOJAAYED5EkfkNVgh/oas0TOLRxEgZ4P9caUiaVWOdZJ1MNqxkwcfLW7bf2u/FY/vOjNNunVFFVDUBKBgWAAJIByIJAMj3I1vvFQ1GNK6y703BQ0dpC+kH6Y1qtMxEdxmM/8tWdtQz/AMtYQ3tIKdE/0NavS/qNdD8K+BX3c29ucaq+KvBjbQww/TQuCIgoyDMAc6jqAD5fnq7Wo5wOO57agamoAJMk/dkg/KcR88HRmldc8CJP4n89eyF+Z9541oxk/wBfpryNaabrWI4ZhPPafyOvCvGR9M4+uNeBNe+XozTw6m2jAE3GARH6j21FAH/PWXfT8NCaWKlRQG4JaAD7QQZ/Qj8dQMkRJH4GT+IHGpjv28uwn0jjAnkmJi4iTMTGB7CKt/0/L/HWmm4jvJ+mNSNVgABAPmSf7zH6agL681pp6fw/r6a8P469C62NPRmmk62vMRGvCutdaabeZrNeTrNG4Kk9KnPGmDofRDVcLaRPciP56o0+p9oIHuzsf/aBq70vrZpuCAoIPYT/ADJ0sMf+t/ZU9LbCqADgSJ4ngnXON300zaO04AJ/kDrpW8+0uvV2/lZgiD6fyAPJHHOdc/6rVdnlb1GIl4z9fT975Y/CdI3O0EFnprdw34If74GvRsAOSeO5Rf5vr3/q+pz8j3zHB955IjvnW1HYFSD6ODzBHcZBEfP9fbTRpNtum0ywBIAJyfMUx+S69Xp6XBf3YJMC53A/FiFUY9zps+z/AKRt6lZVrVFAJgmR7Y7/AK6n+0Ho23obgijUBSBxnn4gSMHHfRsCjFMRaqKsmFhTaSEZhOcSWjIBiPY6hG5TH/8AJf731YbyAWlpBBiQcH7p451WC0fd/wBP+EfPv/loZJT3VOJlrgRC+WgkZkyOOw/HWlTqCzIDAGcAqInt8HbVvp+wpVagVQ2feMn8/p+ujfijwQdi6LXUreLsEnGfYnuI0K6wxZPU/lU/CoB/+ms/6xn/ALzJiPNP/DqEPTBHoMe0kfrOsXcIPuf135P9frrVNct1dzYlNrixcGV80ypUlYZQcTgiY+nvom+JMlMCBN7T3zPJPz+mo13y/wDdyJPMf8Or21Z6oAXb1HH3bZ5EnEJB4ONZiIJWHUzxaw/8R/8AHVqhvRazENPCgVTzAuJF08cGOdEqnTN1YP8AQtwCrFi/lt2GBHlgCIc/PPtq54K6fU3lcUlKlmk5AAMCZmPlpVIPEY+cH7C9/hVz9KrDtq0m6amSrK4mOapJEGcSPz99dF8PhNjuKg3G3YogyQLwsQLibQI+ZgZ0r+MOppUrk06LhWJtWORg4Fs/PHuNHaLdcmMvgTxou2VpEqxgy4JB5xwTj+p0J8e+MV3TzBAAgAW/3g6TanUCAf3bCOSQfp7e51QffEg+kt+E/wBcR+J0AIL8J5ut6ncHP9hDH8tUqxWZgiQ0SgXJ+E4PA51PS3aXAVFhcyQgZh3EAsJzjkYP4aqeehcSoUSJ7x7mJE+/bTVGuQU0BPqaBnME9sY+fGtD+H89FKVBKlSymtwJhTBBIzBiTBOMSY+erXXPD52xAqoVYjKm4MPwI0aggGZ7awqRgiPkcavUaQUqyusyD6gptIMiQ3OYkRGp9t0e4/Gp+hnW2qYwS1P5awDXTOr/AGZeRtaddyIqAEQwkSJE49tJj7BVtNpYET7nMxi4fI/hzonaYQLr3yT2GrD7Ugn0sAZt9M/h+X11M27ZGDgKrMpUqEtAEBZx3Mc+4JPOhNKTUwD/AHH/AC1qUE6LU2Ww1DUW74fKmoX55lqbU47xdx89aJuUY/D/AOlT/wC206xBEEp0dsSdW6nTWiSDH9fLTF4e2tB6ihiApPsf89dQ8Y9O2FLbKtF1LgdmBJHufYzpQbuECcCrU4AwcT/XGq5+mjW/2hnBOfcH+cRoc+2gT6W+QMxHvGmEMqlD7fz1mt3okHgj6g6zWml2nuvZEzjgH/DRnrFB9pbTc/viA5tOEGYHeWMAzPEQMzrpe6+zrb1a01FYziA1o5/sxrntPo9TqPUqqqDaazB27U0VrRJ7QigAckxryk7cmb2hsoFm/l/MocZG3WUuqirRqKjEhmp03+f7ymtT+bHQ1q5OS5+hLZ12L7RfADbtkrba0VFSwoxi5VmyDxcASM8iM4zy3rHhWvt/9cKafI1qRY/RQ5Y/lo9i7fizou41dR1gdCpk+56vRbZrR/Z180OSa9xuIj4SOI/w+ur3Rfs2324ppVp0UscBlYuokH5TI/LS4+ydaaVGEJUJsn71vxMP7IkCe5+h19NfZptlPS9me/lD+/XZnbM1d0Rfn4D3Sc5Zt/sk6gCCBRTEZqkyfcQpxrfefZHvn+KpQ/8AqN/w670aK+wx8tZ5Q9tSOPtB/wA/lNt4fWfIHijoD7PcNQqFS6gElZI9QmM6Dq2c66D9t9KOrVPmiH9Drnja6cJJQFuYDztLuy35QyAJzkz7R79ufr+WrnU+v1a8F3ZiBAJJMRxoKDqQuLeDdPM4iOIjme8/hqlTTys0x+WtQpb5/wBf8teHRvYbukEAsEgQZuySCJkcH+sarjQMaJqTyOUFgXA7hhg/Xtrsn2RdBpVUVqi3egvByJlqRwf7LHiMwdcy6juqRQgIt3AiZEn9YGOM66x9iFeVt9qJ/wDy65P6gmlCFMhrZmQ1W/8ABk/2w9GqGnthtaLkmo5byUYnj0zb7mpUj/ab30q9E8KVtpWRzURgsyFv5KkEBoE2kiYMcjtrrXiaqy3kciixX68MR8wtx0mJ1ustDyVcCn7BROTJzzz+mNQ7EAUoxmys5YDajXyH3lLeIlQkkCWENGAQIiQI9h+Q1HV2ylQsG3MAEgZn7oMHk8judXF3wn4foJwIn9c8/IakobshgRIKwQSQYKtcCffP5/Pt2hJ515rAKn1HX7QbW6CK1N1EAMQMHuzFh7jktz7/AE1Q2XhvygxXIaDkgRwRwf7a8++mzd161RldmVjhh6SPhkDCj+1J+uq9KhULWKqExIWW4XywAD/uqcnOZ1grXQno9nfsygYyx1bxdq9CIlyMHJ9YjI4Oe4b4eciNU/2EQOcfMn29z8v5+506v0fduGQ0shOBUAMYHYkHI4Mc+2gu58PV6almpkKsljI9Oe8HHI/PVER69oTryd0D+mfWAdvtRRYPTkNfeDiVODjGBj9Tpf8AEPi2rvGLVjeTBuIF2BAEgcZ4EDv200VqoUT9f5aSelbekySzG6eIH4d5OimPW9TjOUozXxt/MG+bx8v89WqG4Akjtmf8Rq/v+m0/LLioZAmCkT7fST/R0EDaOXEcZoyuPKMgsQ/vfELuoW9ioEAHt7xn30NbcEyQzACBljk59uBzqqUNt33ZifnE/XjWorkC3tM/3akRKiMHhvc06lUDc1np01RoZFDNOceoiZk5/D6UtxvnDESDByIHb6RobTOdfRf2QdAo1ek0jVpU3JaplkB++3uNQyuVACrZJ93QnwPhGBva5wL9tPemjfUf56jXcL3px9D/AMtfUm9+zvYv/wDKbf5/uwD+YGgG9+yDYsR/o1s90q1B+kxrmftT4/3Y2/8Anf7QbcX8v+zhO036g3C9TzIA55HHz0RTfu9zXXtDD1Ldgg3MbsgiZDdjnQHd0glVwOFdgPoCQP0GjnRevV6YdNvSIarT8smmGBKnkHkEHEk+3IzruRlBDXQmI6QWaLEgBu+PUYzzHtot4o8K19iQlY+tkDYKtgzz+o0P6ztKlJyGRgE+9BK9hhoAI/x1qzvWplyzSMdzMAY/KNBXBF+kNbwW26b+Efkw/kRrNE+ndC3G4S9BKg25PtB9uM691M5sYNFh6w6SZ3cdZovUtSrSZ/4VqIW/IGdIXiPr+66XvSVIfa1WNRaZUAZM1FDASrBicycFZB1ytTpn2PjMvR/Zt7dWoH4X5q0iOGRj8Ufwt2kTGNeWP6auP/2HBB+o85XvdU6J9onjdqe127bVyp3ILioPiVFCkx7NLAE9ob66n6ZtttvtvS3VXb0WquPUxQZZSVaf4hKyLpwRrlnXWZaG3plhUSmavlVVm10co2JyrBr5Q5W4T2OjlP7QP2TbUdtt0V2RfXUebbmJdwoBBMMxFxMYwCM6gP6doxKMX7rO/G2/Pym7zc3JftUUitQP3fLIHtIbI/K3Xavspqz0jaf7BH5Mw1wne+LU31Lydyq0nmadVZsDf2gZKgjBMkd8RoQnife7ZfIG4rU1TARXIAnOI7GZnvOvVwI641Wtx+ecixFkz66uGtWrKOWA/HXyFU8U7pvi3Nc/Wq//ABa86iNyiq1UuFebZqXTHOAxP466Kfy+v2iax4Rq+3CqD1VyCCPLTI/3tc6Y6kdp1owPtpkXQukzcm5rq90zaCq3lhTdDNddAhKbOREe4mZ+Xz1R00fZtulp9Qps8W2VAZIHNNxgnE9s++nJAFx1FkCDOu9CO3FImYqq7Ce1lapR/H/Vz+OhQ0+/aR1SjuqGxq0j+8K1hUSZIIq3T/vEu30PGhm2+zfdsi1HVUpsoYOWVsNBWQpkYPJ40CQOZtJPEG9H8KbjdKXooGUG0kuq5EH7xHuNdX+zLYVNiSdwpUGmV9JDZLhhwfadBfDKts6JpIb2Zw9wUwA1isIPcAE57cZ087iui/GQs8AkCYyYk5xrzO0tkY6CPZPrPEz5e3Ll/TQEA/x7/OH931eg65LgjKmzj/Ee40ldR6IZJo5Un4SYj6T2+RyPnzo1tCtQej1RzBBjU70jkWPgScf1P4aPZ1GH9tzoOPtbHWFH58Yrp0urxaP/ADD/AB1f2vhjcusrTkcA3rzP199FHoPz5b/lpo8Nbz02MrD2JB75j9derjzCVxYcp/8AKKiLW8H7oDNL/wBSSe/v8tB36bVuZQhBRrWEgQYB/i9iONdpqV1gzpKqbUlqj5N9QnA9gEH6JOujWCpZtqjZFcD9MWYifsVccK/4MP7m1oW3ADL+9hhaRJIIMEiM94OnZ6Uco/8A5f8APVE2ksLXGf4fkNcTdoo7SA/u73x/I/eJG86XWZfTSckT90+300inw7uk529cf+E//Drvm3pAdj/5T/hqx5BPAP5H/DXC/a3BsATgyds7ZidtWE17jPmzcFpIaQRyCII+o1Fpy8S+Dd1V3NarTQMj1GKm9R39iQRpTq7J1JVkYEGIg88a71yaxc93HZQMRVgTZ9kRSFTOWt4EcE8zMyDiO3Oqw0/eI+mLT6Hsntg1KnPzC1S8/iQP906QdNKkVJaXOvqH7HFjpG3+ZqH/AO42vlxTp78M/a5vNlRSjT8o00mAyTySTkMDyTqTg2COn2MmDR3n07qKsYE64Zt/+kNuB8e3ot9GZf8Ai1Zb/pDhlKttCCRErVB5+qDSszUfZPy+8YUesR/DHSKe9fc0n9JjzEccqQ1p+oIYSPkOI0XbaP0miaj1zWuYIlESKfuzEGchQYiIJEzxqt4Jq0tnSbcbhwhrAKgMklVMlgoBJBaO3C/PUf2h9SSvS29Sk4endUEj3IQwQcgwDg687Irvn0f4H+B4y4rTfWE/F3iBduiWKHeqJAbgJ7kDmZgCff2yJ8KRUo1HekoBqCAkoML6iBkDkdu2gu/Vt1WpqCFWnQpBnb4UVUUszH/aYiOSYAydTbzxh5arR2ihaSCA7iWb3YjgSZPc/TjV+z4jjUKvPWKx1czsHS9rRFJcNx7g/wB2vNcw6f8AapVRAr0Ucj7wYrj6Qf67azXl5Ow9oZyaHynUuRK5ifuKpaJiFAVYCjAmJtAuPPqMn56v9O8PVKysUKArBtZwpIOJk4xjHPyjTPT8L071OGom1iQwkK88zBFoiTED3jOrz+G9nSzUqM5C1AVwAGRTAkiZBAnAFvqBEifoCwracvdtF+h0B6dNlattmk+uia6RA4cNdhwJgjIGDg2nP+z9BAwavSctKghnIQZ9foX1njHHOB2JbPo1FqTMjKwBiWLAi7CgQmGwScHBEGcaLUOmUjLeQBallhu9bQ/pZQ0kkqM+nPcgRpDtyZhjJEWdx0/ZXgJUbJAKhWg2g3FSwB9Rg5iDIGOKvU9pSsVKZqsUMXMFgDJtUhiSv1iMn05Bb1faUbkfb1aLI6FXYC4gwxeQSQY+GJAkE+wpyavnNTpL5RqyCoglXcrT9JMgTJ7QSSY016ag03t190WtxtaLIsIVdQAbTg9pYsxljySABqtT2IaoDVkJButXOFLAKBA9vkB8tdB2vhqjTcNWCBTDqbri8esqFmBgBge8tOAdW+s7p6LqlNUVrwalQMjSBHm5s9KloX+JQSDMxo95Z2h7ggWxqKNHwyjlKqvRpqaJfyzc5B+6p9HqZlnIJiD3GV3/AKuqEK1phpjHNvPPOAePY+2umjp/7RXeQKdNhfSUsiQLuLVEADniOe8jV2vtaVamWvWmigA0kK3O6teQpKCZtEA9ycD0lVum5j92CpP5+VOV7PZKgbzaLP5i+kzaVkiHXGePpzor0oWsKYogU3EXFQTBiTcwJ5BEiOcaO0umKaVwrKS9VkpUiYY5UAnkAt6RgkQB89Gtiq1ts6LUC1le15m2xWAJF1OALRJAntgY0xY718YFx9T8IjdRoilWWrQprlGUpbesQabGJPIPvm7tp56J4wal+yKzW00WmlQFVk2oQbTI/hB49+capN1Y10C0UY+WpqEMZf0p+8InPbgciOONeU6wq05AYG1f3ltT0NIYWsAUDgkgQczxg6lZcDY/njH0c77TpO18W0aqBxUCAmLXIVhgNxJ+6Qce+lHxp1o1qpSmQUoQT6Wm4m0lT8LKMDtyInOgdekGpkqVQUkpBAqEMRNykk5pnJP1Bz31OduKz2tUtZE9LJLEv5bBqmWwYtmAZtXgjJB6gyWXF3i92esb/BHX7DVfcsb67KwJAloBBMLxyBxpv6x4mo7Wl5tS4iQsKAWOCTALCYAJMdtcxqUmc0fMQU6jO1W8EkinTyhBu9M3tAEtg4BXUW96g1Nw5rColN3Q9gZ9SgrcJYwuD7scxpmbfzgx4RiQCzQ6/OdY2/X6L0lq32qwOGw3pBZhbk3AKxIE4BPGq/V+oq23upVkS+2yoZI9RABHpPMgZHfOuafsz1SpQsFWmzBXlfWyqWKsGuHwEgybcIe2s8S1mk0HFaaguLKrMtyAPaoKqreoZYZEkm4xpdV8y5xCtjOi0fEVAJ669AlVW5jco9XBzxPMe2eNeIwauj0qtGz1eYgm5rWZCfhJwwI7ZB5nXMfD/WBWZ6TVkostzqzAm2oYW3kZxgZm5oBLGT1K9EamHCsqqDUf9opkkC4NYFEEFbjJFwNnGSRqcUYMmNUNK1zojdboBgprUwWc0wC33gJK/IgEc+4HcTXqdeoftA25earrcoCkiFDFvVFoiPfXD6fUlpMaYbzaS1CTkIXtbkhvgLmQCBAgTwIN9EoreDTCUqtrPfUdyoNw9YJlnlqhAGA0NyRBYmoiqDsTU6XvOpUFJBZcNYcTDY9OBzkY+euWvuYqZi01QZgQc9mA4hpgfIxxqfc79qSU3VVdArVXVajCpKQtRyzG4fFTqwCIuI9ta0Ahjy2BUWytR0gKWJ9KlbmEgi0H0jmY1lJF8SHauzDKB7RBEdPD+/o7umKopoCZLKIJVpyCQBnv750l/ajv9utMeQyBwxvNNpIKshWY44aPodD9nUZKg/Z2V1rC6FIuBIIzER8M4A5GIMaI/stBiygUxUVotC0mplyAzAMrxcVR1X3JJOFhUAM6KPBMSvFi16lKkHrF6aQqUyMKbBc2DksVn8frKqNi08a6huOkq5ancinJAZSHhGHmODkRY6MJwQG7gkeps9vVeHRgwpC0eWqyyrwYe0LgyZIAAM99EZKoVGOGzzOaHYH+H+s/4HWtPaECCrT247a6N1XZov3U8tmLK6qoi3LzBLBbIHt3EE6rt0hFCVkXzDUCCkltQlvMjC4hivquMkfjp9d1URsBF+U50yMOQfy1dO3FMr5igkSQnZif4z2AjI5PA9w51fDaEzXAoMtP1Xgi9i8Wr6YBAj5+r7ozral4WU0y9SoWLAqlMfEYAIY3Rj1KZ4OTPEtrHETuWAuc/wB3vWqsXdrmPf6cADsAMADA17SUmVDQsgsTwIkAmO+SBGTOnt/CKea1JYawwzMAAG5KyGKm0Txgxk5yOfpNILDLKsV9ftnMRIEj5fj7gkcCYYyTFnd7+V8tJWmDJnlyMBn+YHC8KOJJJNBjpvr+EkvKoWqAMq3IrRLAk/FBEERkDXm68ChSZrJbaCGk9/kQD/F79vfWsLMMbNwIuDprvmklR07NbHbPBI5+evNOnSOlbilTsp00qqDN16d4MZPsQfx17oazDpHWF+nNRValPyajESpUsGW1Z4xM/Epae5A9URqtdRVdqtApTtPBe31QVY3L6rQGGYgsAcjJHqO9/YSr03NyIYZqZTzLiGIQHEgGmCwxIWQCIKv1JtzuB58PYCZcns0EkQBCyQp59TAamo8ZbIbBK8+EuL1nbq9h2yLwQHVrgRYoUskEzK4iCQDPvbZam+qRQp1FFKVCi4lcC0lGc34Bg8tLHnW/hboVN9uS1RfO5hlE2/EWJY4gWkgngzwyyc2lOlt5LV6jVFJJACx2WCVm+myFSPqpnGgWANf7hOJn9o+Ww+0B0OgvWplXpM7iACVKkRfTBBxKAKexJKjHGrqUqu1Ul6Q8vAZWVbjaREBaimQwIuBPfGr1bq+2eg73VE3IFqVQ5SoTU74ZVaGMN+HyGlreUalSqjMbgYV1JDPMXKB6fUcLJJ5k9xoEahq8I4JUlF68zfb1n3VRsJTZrmIsVfSx8pLh/DbFoE94kDVs7CvSlJpO9TCh2okhJKwWLtGYFoC3GY417tKqTfVos4PppqXKw1PMyseh2DLkMVMD7pBkXr+zopULoajVPUlz8yZAkHFhj1RdjAnmhsihIKUU7ncesG9N8VVC96tfaStigWED4viUh1PaQYAU8gaNVdk26dKgJo03d/3dyU3tpKfUyGFtk8G6SM4wFXpm4oC5jTqcEsqtaLZA4UXBZIaRj8tMO86KyebUpUalUVEAW5XvCNDsRYFuuIIgqIBjHfHSKC8RhZtn36zXrjVd5SWrTqU0FN1QS1rrDFUYFBeA1sgdsxGhq1ahTco1VvMqm6oLg6OQQwBMwGMxP0BnOiv/AFrsam3RvKZqjO0ZVVUm0MEJT1wbYDiYJJYHkBsyF8yoFnF2WJIUuMlTAMEhRwMd+dNbDr8IrFf8RCY6ZU8gFKigTDX2KZEkyCYObcRzj6MO63NX0pU3JelXu8tEqIfhAibR6ln6QBEmSRP0za0K1Jq9c+cioEO3vUqrKcyAPitYNN3w1AJxOoN0drTC0KG2qzLvcyMQFEOwpwMI14GQMfnqZNA/SVUWwN15mCuq9CCrTqiqrEl6VS2opMr8IEcR6yY4NvGNUV2gqOWckkEWggQvqMkwZYFZUf3mBonW2lIiAqK95YEAkkGRLNABbC4ntjESO6NV/wBKqu5NyiEpiCYMsCo5PpF2cSY7rpLCrt0EZ1DZd6Ny6+4NarSRadNqjoKbsCzCkGNik2qIOXAlufYc19709V3NTa14NXFQVkuCgoLaeS0ZBzAJBMTzoh1vo+5tSpQDeSKPmtuPKIYAkwrqGuFlMsYgmWYkycV6uw3YdGKMkIJDof3xQhznKs9QSLVg4EyZOqhbUN1k2bcp0g7o+436PUp03KB5C1GcKEghieQFBEkzjB50f2fR95X24Ztxt2U3FCXcmowJqMQLQGuIuuBgySOBoT1zdLWoLUpKoIAWpZiJIZoHcHgckQfadVeoeLAG2b0iHNFFLA0ywYn01AzOBH7vHpESfcTprsURJi0NjaT7vw7WpMtYhvMrKrqVbJKgsvpX1U2Aj2IM98al6r4h3hsV6dVSGDSCQTEeoiDHw5nk6I7DxBsqrE10oBXUXEEqfRmkq2kMpmOMZM8an3HXaW6YmmlhUSSOGLEkEmAScSSR3xIzqQYqNxHIDdd4t0+stVq1qu5DOAPVa0Zwo+LgALwCM/hqaluh5k7YVU+JSz1SVyuVIYelgQO8R+A1vX2ICVjVRirGYQ8i4kDme4nVLw3vhUdy5pilPxKSIYx6mJxkfenmB305dX3C1F0stWb98nqbepVpvUq1LQGNLyyXBsaPMcR6bSATIyY7hQNWqfhQ0qDitWprKF0Cm5bYN1zgw1yrzkAg8TqXrFDzUHkhWU8VAeY+IAifxH6akfr6utJKtOmCpF6MuG5LmTAUQ8TgD8hpQ1Cl8o5Opiz7nf1Mj6X4zq0qNFKISoGphoP3GY2mEtBEENwSJHcDS/4j69ValSBprSWCAoRVgWGnEKoB9LMLiJGPxv73qNMy22pC8varVGMeWp4EvIl/TEgWgxjIjqV03dOpTq0QtYKRSAqFikEREn1BoK5B5JmTlyaIEUrqVje/51g7wslU1gyDAL5JKrPlzDNPBmI+fz1L1XqNSuyUwuaZtU4GLwWKkJNhJ5zAHMY0W8O102sLXpM4MyFaIMyDIBIn0KQTAwYw2mGrvun11VVp1ytVipCtcy2km4wGkZHsBHPOmB31fD4Sdexo87+MD1/D24pVFZ1o16hYg0viUllEDEE8GASIY4+IAkN4IWn/AKD5bKCGpnzaZS3kUyGCxHygz8jpd65tmoVmFF6tZBbBYhmFq8enGDPBH0GpOn9cZtxVO6LQrM4UNBVsyqXg2KV+XAX66LA6SUO4mRvapxsZU3e83Feuss1QBSLcObLrioVeSTDHPYf2dE6vU0pqq1trUvFq3M9Wm1ovWmApYBVAMfP2GdXNvu6PlpXoLUbc0h6mVliCQGZrYDrCwVBkmZxJ1ZberbewYiGDA+kWGAZYACRJHxGZn7uJu3EtjUG7P57ouHZVE8uqFqeWWFbBPqK5cGTJZvUQ5z2zonT675FGoUoFTWhQLVgSbvWrLBiWw2IC8gZ3VqKu9u4rrXolltPlgFQBm6FLCc2qJJErxIr9e39zHJejVMOjEhsKGSoxJggsSAQV7TFwJVWIoc/nnGbGpBa63/Pd6Sl0tab11NWpWoxKKaaiFKljJBIjAyeRbmI1a3yLSW6lU87HqV6NpyAgkhmBwQYBB41DV8N0KiBnr1ZTzCLkuuZ4JlgQIkMYPc89jb3m2quy1Hq0Tcq0ibQDSKCbrY5LCLgSfUJ01qNj7pM6jv40YN2PWKSgrbYQYIDMMgAEnMknmT8uwGvNSJ0x2LDzZKkKYHe1S3wiOSfwjWamcYJs36mVDPWwHoJPsPDMeSz1WqGqwQKqsagMMCXUyQkAmeI009L8POTV26gkogVr1H+rqk1BTQybkuBYiOSJ4jSxsvFm42tJwgp7gFQpVXdXQgEnjBgluPYZ41R2HiyslVYe0sRLVMLDRf8ADazCDIHvGi66gPPmMKUmjXhtz4flGG+sdQr7aq1C9g4VRUCqtsMk8hfhgckzg+5AG0KNfct6AzFFKWmSAACWWOBGciR+kgupVmaoVqlmCkrK3QSpAaDOV9+JkfQuXQOmBaKN5pp3SQVBLJapsyRnzGxBBhSpniCVIFQDIrmyNx4fLb7Tfa+E/wBl2w3Neo1NirPwLrQoKiwSQwYElTHPa3Vyk7NTBaovlVl84jbuabt8JDQyD1GwKfkO8wVLe+Inqo6IX8t581GcB3KAljaFCoIgkT7njgdsuo1YNFaahJtysmbvhJwCLjNsgcyTptIBJEm+W/Z5H3l7r27NOpaxLQWqIAQYVwCbgO8xkRMMe+oqPTWqeWwUS3cuqKQSIAuIIuum+ff5nU3QfDy1ajJWsR1NrCRhWIAPoMQSe0zj31Z/7N1agRKdWkQGK1QxJFOzvzAumLSRGJ5MKxNUkCKmo5MgPw5h3ZzWatQ81aToqBwamWa+SFESbCIZeJIwc6tb3brU/coSkepf3jKSXAZVBZS1kAow9OSZOcpPVejNSrUgrlXLQrqACGgm64EB8Z7fFExqOt1iqxuS8YbJKibYvBtzGQIuzIznLIF0gLsIHyMzam3JlLZUmqA3DyynIKwwIJaFPPYcAe3fN7Y1TUqDa+bczt5QDXFQsEzIxGWgZmZxgjSlRJpL5UlnJgqLQpAusUAnMyIEzIn5w9R6IKbUwoZrwGvZDTZHhzF1k/ckZ7E/PW1AneLpNWI+nY1F3DUBXQEqsMT3kA0o+43pDZbggHjRTqnTPL3FOmoekGC1XrKt8x6PJGe/paSOxg5jSX0fpm8ro+4sOACPOD3VGOSwkyRmSxwYgasdU2+5p16wDtUZHJ8xHYgekxeoBtgYLNwR8tDSFbV1j62KaenhLn7AKbPTn4JQgcSCQGHEXKQc4AjjOre28E1fPD0oqqylTUQqpN8kAgktANq4Ha7EwFrpnUDT2ru9IlgTwALrcD/ZyWHGc/XV7p/Ud1t9ulSwFKtRQkP6vXcSFDEBbh909iDjnSEXdwo1EGMHUdk/l1qTVVpUKI8yuwqSHlTTsFsMRTcSUkAsyic4F7Tb0dxRBFastVWlVLyF8tTYXLtFhLgSuRxmG1c6b0arVRi5qJTcspuH3KgViSYEwWgq3dToNT6DVpIC9KsoW42mkV5UicBjBNktnEAzI1sbkLRlM2IZHtd75vm4S6d4fdljd0g53Dt6zazX0/NDuwJ9IMel1GZnF2tdx4CpDhbY7CSD+utNl4mp09zSWG9KimS9QFxNqkgQAqKubBIGSCezvuEnuB+I1n8pMecQqPglFeQTbxDZgRAifvRifnon0/oaUotn+v56v7yoyVokurUywRChK2zMoR5jliVAtxkat1Nn5ZC3u7l7glsM1PBuVWBm0sFjIMajqLC+koFHSc/o9YNRqqO4QMXtY8AEMsciIBkT3zqDpu3p7enVprWUipabxUQMpTIgAwfnPsM8aP8Aj/oPk0Awpv5gul7DBUhok5ELCrn31z/c9LKoGgggCQ0g5EyBGBDLzkzrpQgi+JzupUkczpPhLrFKsq0ajhqiSZYqbsiGU8SAOORjnnSq2/UsalVZV2ZVaTKgOwAxiLZH9ZFeEQ6V2dVaFUkkLMe5OOIj89dF6qAvT6lBFVQEudYABdyKjsI5i4R2EQIA0SADFBLCIp3QDuAIAUgSVIJP0AIMknnGZ1Y6fuxScXO1jwD5bIWDczBkEj2kT/ENKW6Mlj7sT+cnVnpiDzaYIB9YkfjMaeusXvDWmdN3ARNruRSZKrOhN9YAPAuAakyj0MEt9JyW+ml7b/aAKNOktPaxUEh6igqzTmLzcxWbTaQPxgHW5c2FTKXC3KnlhEYyBznGljd7NkqU0IuLrj083elSJ5+EG6ee+mXIeJmXa6hqn1+yozNTuRs3C3zAWFzAgH1AE/Lj31f6gtLdkPMWrb6Sy9y0MD9eD7CNUD9n9RXcFqbCmoM5g3SIUckqQ3sMD3A1r0PplSi9SVJtB8xSCoSJtvntnuBBgd8ycdRHW+s3G7fZJ8UqzkBfVKiBa89zgYA+XfDF1vxqRTpKahIYG8KCQBACqRIMS3E/d76jrKRUalUXyyqky0BTmJkwbSZIJAlbT3Gq1LobVqgpCkhqIoqFHhVVeReTiTIUCO88AnUzbbESq2hsHiWd+hdVfzadzWtUpFiACOQjgZMKZBzM8696RsN5tqtyVKb+YgqG1/QyCQl1y89/TmCDxOoeqdB3KBz5FlOmWa9pEqqAsCxIZlJuKyW4IAHcV1LdVfJuKMgcqwAYWWMotAOTdHaeJ9jpqqgByYQxJJc2ANvf9oy1+qPXp0zXenF0BrFWpNpUlRkFrbouwTmMSZdt06vSIqUqlOqDGVggqpLQwKkKTERMjIOkLb1RUdhVYojC5UU5J4XkDFrGSBxHbVnpvQt8wG42tN2V3ZGgFl7BiYywjmOY+cabRvZklygWPl6x2fxZUuYNs9kxDESUgmP9kMDmcgwe2Ne6Uur77cbWp5aVatIFQxRiy5iGgW4EjH65nWaYBjKNV7XUi6ft3qPdaLfLLOxj/VAj1ETySVUTEBiPbTDS8PsHNtJBcadrNbBLSytcZxGLh8JgGMardM6gyvUJMXLasQCYktItIi8L6fl7Ro+nUKS9PLBnq7pBbWaoDCsQQhEen47YByYM8HU9PfLQ/N4yt/bEE/fmLvhTxZuNru6obbI71Rb8JlDTm0SpgSZkn2BnGp+reLa77zzSSlShlSQRFwhhKsqP94eqcA/TRfw/vNp+wg7labbk5eykEe8G5WZgLbhg3DJjvoN1LrqVdlUoFVapZfUWIUlRKFTNxIaM85jvGnfXqAPAEkpXTfJgPxB4pq7rendqJZEAUKJVGAIa4clRLAEzII+YBVXo09jT3T/GZBgCG+6nsSZDMR7H81jp21jcpSWAWF1QuLrcEwIxMSwP9oA8aObHp6Db1fMsqVlIWiBIQCZJMHmCYWI7mYE50JQk8eMGF/1QibtzX+plPxT5dQ/s60lhLVcpyxEw3phTd8/4pxOiuy63uqSVKLMCK6VKlcwtwqVFYFhYBesE+kcQI4y2bKjs12xrLQpVaa01aoLGCisIBBDTcJYnMwCPfSduDt2pMlUOxLM6OHN4uOAJMMoJ+feZ1BGXCe7HX4/m87cqZMwOR6256fDxkI8WNttgNnelVDenmC6UDgWqgIjBJN0YB4ONLvT9raaoIQrPonMiZxIn27A86JbnboabeWhuhDeZJgFQC38MgcgDmO+oX6hSpQKrs8scwZQCAGUAwCc+8DEZOruCu3WcK0+8t9ORTWFQABaJyz8CIwBkDgAmBOmbab6aVegEEuhZSQCG82A03NBBTPbNpnjQHYdM2oqreFqoVuF1R4DESoS1uD6ZuLd9M/VuobfZeRT/AGSnSYhWqj0EhSSImnmRFwI5BHfUe6Zn1gn3S+PtKBDjoEePJBhvfdbp7ahQW1iFpr+7RlOFAW25iWEGOPYaVj47Si1Sp5a31G9a4Vm5gNPIAMdzBmDOJ+vbyjX26eQNvSr3myxmf91PqvJVbWJCmCJECNC+teHKBWm9IBaiVfUXlg6ETAEQtpAj2vbPGiWBfSTvCcbjHrrYzVXmDABxgdvp/jquviJqa0wghkChF+KbcAg5k4HPz5AnW2+daKKTdBZUwTGeBn5Y/KTqnsuhftdSnYzqqVrKhYgWyVYurXRAB47QIGcA4+9XfibFmOFrHMdOu+Jm3m0FOmAAf9cUM5BWVURgzJIMxEaur4xejtmBpu1WgAqskS4sFmCpJ+7OBNvy0c6Z4R2tNICK4SG824wxjvBIgCMmfeSc6p06CftdZ3Wg1BUTyntiouAKoDRccXcn240dwbvaCwRQG85z13Y19xTV6yhFrfvEqADJ/wDiSFyrQxwYHwmTg6YjvgEJALAY9InINse0zA0U8SGmv7OAc+YHqIysspj4L+2DkHmNDOrNT2my3DbQMGu8wgsZXzgEWJ4n0kDShwW0DmPlVyoyMNuPSUN/uEobu1lNWqlKS9pAs4sEPLXQwxBz37W6Xi5dzWWqyLUKiV9HHqlUW6M5wDzE9tJvX+tu4pKGLEQZMzKi0AyJwc59wfnpp+zzqyVNzUpmntwjKGUQVClQFYybrixIJvP09tYYhVn6zf3JB0ivSW934t3lL9p3Ip0hVrpTX927E0/TdTKqSQwtb1ED4isSAdLPhXxBTDLddVrOKtyki3IHw+xKzJ7yddK6l4v2i7xdtTFNqjMKVSaZAvJAQFrQs4GZ9gNKvWOn7WtVcUlNNAYNkZdSRfdEsJxE5t59hlzHEP1T6CbB2Y5z7A+F+Epbd/SGEqCvJa3nMGSIPaPfVLb1gXb97VzLWGqSAT/EO2JifbW/hjqNOm1bb7oEpF61KbKfLCmJUH4g0r6ZnjHtU2u523mPVKWhvvlsQSMkcdhkD89VomcpcLQPWXW6cr9vxjWUuk2EEEg/SP79X9pRTDLBDCQRwQeD89WrfloXHqc78T7kmqf9YCuPVxA4t+uTPz0x7uiiUwaxDFEzK4aO+eJ0Qr9PDVix9hHGTxA+eJ1Zq0cQx/WNHVYqIFokxQo+N3lwQbHYmSZhThhBBwcnGfadHPDHhHcUFbe2uKZIZFuVi1N/v1aZDFhDA5yACYOqW/6OhiwLNxN0tIEAEGMgcf3ckafX6xZtrmqUi4EMoYQbiRaACPukfSNbUDtKVvcA9T3dR3G0DiQQxLNcGNXLSLZCgiIPpwIy2R1TrNSkpqBgGqTeYAJKFlcNcpYkEjsfrE6j6/1jzGJUJbAAtgAhSwWIMMAMT8/bTBuuo+Y23rVabKlO2pUogAIWVWDrgEEYv+Ux2nSuAqq7SnZy2QsijeusTk8S11u8yrUNFRAQuRlQASFIkAZ9Pz99N69Zp1tktNbKjXAVA6hjYpykGRIAX8I/AV476jsRWZEoebcL2e0EEOLmIYNN1xJLEggyOI0P6nXRaQakIED1RDMPSJPLc4k++Z0aC5LHX6Q2zYtJOw3rzMO9Q/0mg1La7dcE1EZkNwzcy3AQqxaoW7vmAuh/QXr9LquLENSoxVgCxWAFcEKo7gHhZg+3BLpPji3bhbKavTsN5XObwsW4YgD4o+ffQ7xD4oZOnoiUkZGup+bcbkHp+choLrMyO+nRrbR8+kk2P2O82546+kv9T3m8qVWaJzAAJAWMFRc04M/jOvdBV8bPZTFRheEAItQEQTAN6zJEN7er3nWag3YsbEk3c78f9RyKoUTTrewenv2p5psVvprC3WtlRA4giIYgwMc5HdT6dvNmpNekE866Ggc3eoSM0mA9ecwCT3jX/tdWr71d05ph6fBCi2FxAE5+pMwJyQATnW/FC7nYhQ4qV2MCIAGLSTIABKs4n5njXSq6OJ5jOcgsmK1LeNczsFgALCyRAIkzEED3EDXmw6oFdSAWJwPhBuJ/2TCzxB7nRnw/0Ja+2LXBfLqEVCZLViQHVAy8JAW4zjsCTpl6H4U2lPbV9xXorbMgQGFNgGi0SWifukxkEyAITWpYqZTuX0BwNvziU6m0pqFZgb6hAaWUHGAPrDRj3HtGhO324UVJVs1D6iIBVCVmY4jMx39tdc6Bv9tWoU6qmit8wnpVuSCDBnt+UaGJ4qDbiqlYg0MCmykwecTIIwQJMd/lGdSq6CdjAjDXrXkbXOZ701dsgqK37mtgSIgyQchsMQG5GPbQnqO+JYBgouAIIIY5m0ggRF2OfcQMjXVepdIoVmeqpPqHpVSGVWi2QeZBgmOPVkydIu66UHZrl9UqIIgjLlwvyJzkc/kebD2jG5IXfTKZdZNnrIfDewfdVqYQU38v1EPViLYvtETMQLsA4zg68670ZKxqqlGt+0UqgQjLEqDEckYUrDE4EDiNe9XrrtqVIKqq7Bqghm9J8xkQnMn92kQZBvbGui+F/BdOnSD1GUvWRajTZKscllZQVYQZEg5Ag66nsm/+SGOuCNordP8AB7VVplwAzAELmAMgKwj0nEAYj89KW4Zw4bc3l3xaZvUAejEfw2kCeP07D0zdVG3tRHUJQprKuG/1hBhcKcG13JwOBjA1Y+0BmOzcUnAqkwgYc5l7ZGZEycjPvrB9ILMdoRhBIXGN/dzOSUKtNahIV2UAMtjGbiSGADmHWAufmOdW9lVapVLHzFUAqAWE3DkFAPSMcYyATMau+I+j7VfJRGqBSv7wyIMgKVC2+lcnORnvnW2zChrZkgTJAAIInEfjP07zhGCkd4u99ZcjIo0PsPDzmvWKQdDet6YJHtmJEAnEzMQP00H6JvJesalQzaWxCwYySpkEkqOOT34Gp+v2WuGZom+0GLokAHMwCR29uOwDpW6FSoEYhQ5AJJtkkwAW4A4knt9BrICEuRJBeoz1fHdIUyouhyAc2Alokkjge/48zqR+utUKUhV8um59NUHgLNpzHLgDBMe5zrpXRenbdattClt0oimAWphGYOCpCGoBOFuktk841HR67t9zV3PlXI+3axx6YqerywwJUwAwjtiPwd/a3EwVuL8Pj5fGcvfd+a1Py1tZ1K+k9wSZOYUkRkRwfY6avClNadLdKp8xZFS5pJYiQxt7AemI788aNbGjtdzTqK9EIUkqyj12EkPDAFgIIJAxzwNKO62QSsQXdKeQURgJuE8o5g+o5B9sdtcoZb1LwZ0lXCacm5Hw+USuq7F6dd7ReC5iCGm7IEDM5z3xo90BHvpVHqKlXcsaaUwJuC4NRyZCqWge5Fx0V6r0un5d6klogMTk4tIIGCYJAxzjHAB1epeUoIGKa2iMMoAt7gxOZn3ONWDalqpw5cgwsu13GdOmBWVrSHwXIS5hVDCajLFpIJDZBBCjkZ0LVt4KlVqlCrzN4pSDDBYVrVp25JBH10S8DdbWtRrLVKB0hw7+WQlMLBEPUVu8yARAyeNdQ2lEWJTO5VAyLaqegtaJYrLBrTzAGB3zoDGXWmAP5zOwZdBtSR5/UThfT/ElXZvWUIabkryBBKyAOI4aRGO/z1LuOj1HqLWq02aagNdBSCKt/Bqer0nhrSBzIjT30TetuTuRWp2VNtUshQYtN9gbNywEAuXsVxA1GnUCTW8xz5LqZhy3EEHP3hHxd+86R8wxtpbb489JRezHIupdwPLiDdq6PTU0itkQLeBGIA7Rr07We51ep9PpLTH7OpRACWX5kklp95n0jgDgarabVIaZA23WeOPn+utKmwBzn8yNTHW6vo3ARKbUwB3BH9e366X99sXiqFWCwIiYyvH0gHTFWRm/yOq/kRIaciOTED37HTq1RGW4kbuhVUcHJ/mPx/n+GjL+Kqhq01UwwZgZAMEC0RBMHB5kTHInReptB7fX/kdC6vS0UkiM8+nJ9jg504yERCglWnSrV6hUFbmNiiYK2nBJiD6VkknJ+emxfs0bcL5vnCksZpkX22kgXPdgEZzMT840udH6kiVS9S1RMBypkD4WIOSCIAInOe40Yr9eQpUp0qyVUcm4EFgAACFDWYMk8/nqjcXFXmjIus+ABRozeQwCkOpZiEC+o4WCt0AeoCJPbArq9Gor0qNT0UkAtpmGIgeovAIkH0kg+x404brx9U2+zRqKqbj5bKFUrAACR3iARAkZnGQVTw9v2PmJWmKhZpcckm1+eTdGPee+ufIe7XWATOvCoytoJqSbPolZl/cZpgwJqKD2JnIkyee+s1SWvXSVFJcc+ZSJYE5OXW6Mz2541mujV5icndE77+kWNjsaldylOk7vDMEUFo79hwPx7aM+FOnVfOAKuEAN/YoB8TEfdj3MROrHSKR2yGvTDgupUSYwCPMEiPUMZ7fjpi8F+IWCVyyMbj6WUT3JiAJY3QOJP4EiLsa2lUXcSHZbny5pLC0nY1EP1AS0RiAFHb7wzqz0fcEV6m2qA1lqoZVMssHLKCAZBgT250V3nTK9dac7VkRKhqAtStljwLewZgMHJnSbufC+9qE1VRqjEqjgUyxUH+Ly1a2CJNuc4nOorjVn1nmdLZ3XH3YO34YY6l1NqO3KU6RWJNrqPNAi1iDbkkEicSONU9zvB95+0xIE8GMk+/t/kV/Y6dNVSreXLSBUqOzQSLQWdVYLhYUqPkcyRO5+z3c0hWq1qauMlQHJK2sQSUCZSMjiAJxOq0JyaiTwZR6X4ubbLWouKhFSGSopF1okYLCCDHI9jGeIul9YVKgKJ5ZJBHqugggqziIJ5nHeI4iTc7UVdso8sipSFytbbgwGQ5+Ejj2Me51c6HsKdMXuyG5AQhPDK8lgAIIiIPvn2OpjHjUkryY66jzB/iagj12u9DNLUyLyGVmPliDxiAIj2IkSGXw14lejtE27O83QAcC0m4jM4Uzxkyo+Ys73o1XcFPL2xqMrSrwFwsDDNEjjuRx76tdQ8F1HoBKKILXCkF1RiTAAGACxEjLZ7fOveWAPGSdHWyvT7+Ei2niAV3emhZXXnzBaPaZg/LByZ4wYBbrxhVq7ryqpP7tQuHuEgKDHpBM/FxPbtqWj4a3VLdXlQabI5LFSVVmB9JAi4qbQDwYn5aVkqW1Tct1VJUsPc4knvBPPuR9NSOJXBWdK52wkOvIuFev7wwC5WJMZziDBJIxxGBznVrpO9LG4gAKtpkAGJkAkYwYMTqls6NLcUitdWNXNjBmmQPStvBBMYEEzzq/t9oypgAdyPrn8cxpgdGPRC+U5W1f7gzre+QujFSVtZGEESDBBU49QPfPPBGNL+06RUrNCcdmMwf4QYBIJ+Y/lpir7ZmNw+Jc57DB+kSODjW216ft6ikMpRgRNRWg5IJCyYtHzBPeSeWV6AEgy2bhYeM6uxoU0R6jMyOgLCQGYKGJcjLAqABmABwNAulNVZjUXLHkFjLTJzGcwe4PtOm7e9KTy6m2c1GoP5flBGlwDBQiZBtiCTyCeJOrfSvCNZaCUwlRgjsQ1pS+7gmTPAVcfKMaYNsR1h0bg3tKHQOtvRVbleVUhrDBAiOSQRHt+egf7p2mk7PUPNMESB2iMZj5kzpm8S+D95uq1G2jVAFP1sYABuJAOcsB7D6aAdU8H1qDSlZEdXCBVJ8yRkMfvGPfsLdSXCmMFb85fN2h8zBj7vSF+pU2TYAQTUw0D1Ei5WtEd4ZeJ4POdJm66u7z5yuwcFGDC1ltMR7FhCm4wcCSYyd63QrVmoPVqJS8tUCuPv/CGKgcEx+kGNC+q9NvclSsBmGOxByCDkEex7RGCNMCF2nP+6iJp4bWjTe6oiuabKQTGIKQWLAwJxHuQJ11Wl4qasvmU2uW4oFwzkwGMMGODPbiw8k65B1DaAFUQG0LDSSWmZM24IniI7YxrymalEq9K5QAY9WCZ5iI4JHfTagd7hortOjbnqtZlqU6pNA1MB25qFVAsy0i7ORMTGcSEo9QAhWqWk8SwH0yTH9DSp1arV3S3VSPQRgACFMywgAHOT3jVzpGxhgtSmkA/M4gQYAg959/xnUMuJHIJPE68PaXxKygcw/0rxtXTcJRVUqLUqIsmQ49YpkTxwIEjGnbr3RvJN6Zpk9vun2+QPb8vaV3oHRLKlNgBE3/MQZHaRk4+unqrVFhUgWkZ+YOT+uZ99MCG6TnojrExm1qSdT7qhYxHI7H+u+oY0ITNbtausjXp15GmiyGzVbdbEMO4/r31eK6jdI+mjBE3f7Oojz5bEAzcPUD7Sq+xPfONVenbNWo/E6vOcqI7ZDlc/Qk6dnpg/wCOhPiA2UXabcQD3M9hnk/56oGk9MXFFSoouYKZJWZkg/JQTgyfhJydWNqnlVJUwabAB4tBEesqhQNkFbTg98kiBm0RnUwQLSMFhMtIlRyYjOrtWiWFKmBYRcQcntMD6lZwDEk/InoRCpGq427XpQ3qLW880pEFS7CSOSAcgdvqCRgjWaSavWKtNipYSMfcYcCIMEREcazSaXGwqP3gPNzpHWWFPZ0qlNVTzagLIFFgMwSg+4T8vn7mWPwV05BRRgAJtaFAUAn1EiwDPpA+mNZrNYCOTV1HfcbRWEMJEqY+asrKcdwwB/DQfrm/ehUoKhgO0MDPBgRz/aJ+sa91mmc0JJBbQN4z8O0txuCXBVqQplWQgE3Fz6jBu+BYnVTxTvmpoLTHp+fcwe89zrNZqKk6yIx4nMeuVD5lJQSAcSDnJ/If8tOn2e9DotutzegfyvLNMvkreGLAfnHvgazWaZenujkbS11PxFWppCkZe3v6QWOFziAAB9NMfhmj6qouJkAyYJBBxEj5691muEse+T4/SeyyKOyuQOv8iGvKIrU/WxBV5U2xiyD8M/r3Ok/7TNjSoU0rpRpeYzkM1g9XpLeoDDGVGWkjMc6zWa9A/tnhjmcpqnKkYvgwMAXNBA+UHTdvxarEf1nWazU8vSDD1i51DcMRSEkBqhDQYuC2ETHOST+OiHQ+lpV3FFcoGtm3n/WJ/ED3gzzIGvdZql0ggIBY/CdN2mwprXK2AgsFz7MVJjsCZ55+emultVUACY+p1ms0MYGmXz/uk7J3k8cdtAKLJuNuGq0qTkWgSgwCFODyuT2I1ms07dfd9pJRx7x/ME9L8JbaDTZL6dJiqoxJHwq1x92lj8hiAIGgni7olKnUU01s83LKuFJkpMcAlUWT7517rNSG67yjimoRap7ZSGkfCCfy1Lt9uppuYHpIjWazXHLSJKItOPw/rtqShtlU2KIVWtGe2CBn2mNZrNEcGCNvTH+Qx8vpq5uKpWoAOCpP69tZrNXHEmYP6gJU44k6FMdZrNEQNPGbWh17rNOIk8U691ms0YsrOudUOqdLWtTYMWEQwgjBBjuDzOs1mmHMUnaB+i+H6YdmliQbcxwYH8POdReIdkAkyZHz+QPt76zWaDE97UC/tihuK5kd5A5z/PWazWa6ak5//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1" name="Picture 20" descr="americaspeaks.jpg"/>
          <p:cNvPicPr>
            <a:picLocks noChangeAspect="1"/>
          </p:cNvPicPr>
          <p:nvPr/>
        </p:nvPicPr>
        <p:blipFill>
          <a:blip r:embed="rId5" cstate="print"/>
          <a:stretch>
            <a:fillRect/>
          </a:stretch>
        </p:blipFill>
        <p:spPr>
          <a:xfrm>
            <a:off x="381000" y="1143000"/>
            <a:ext cx="5029200" cy="2677886"/>
          </a:xfrm>
          <a:prstGeom prst="rect">
            <a:avLst/>
          </a:prstGeom>
        </p:spPr>
      </p:pic>
      <p:pic>
        <p:nvPicPr>
          <p:cNvPr id="10244" name="Picture 4" descr="http://eaglesofacton.files.wordpress.com/2013/06/photo-349.jpg"/>
          <p:cNvPicPr>
            <a:picLocks noChangeAspect="1" noChangeArrowheads="1"/>
          </p:cNvPicPr>
          <p:nvPr/>
        </p:nvPicPr>
        <p:blipFill>
          <a:blip r:embed="rId6" cstate="print"/>
          <a:srcRect/>
          <a:stretch>
            <a:fillRect/>
          </a:stretch>
        </p:blipFill>
        <p:spPr bwMode="auto">
          <a:xfrm>
            <a:off x="5029200" y="3886200"/>
            <a:ext cx="3594100" cy="2752725"/>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28600" y="6172200"/>
            <a:ext cx="87630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609600" y="304800"/>
            <a:ext cx="5181600" cy="685800"/>
          </a:xfrm>
        </p:spPr>
        <p:txBody>
          <a:bodyPr anchor="ctr">
            <a:normAutofit/>
          </a:bodyPr>
          <a:lstStyle/>
          <a:p>
            <a:r>
              <a:rPr lang="en-US" b="1" dirty="0" smtClean="0"/>
              <a:t>Thick Participation</a:t>
            </a:r>
            <a:endParaRPr lang="en-US" b="1" dirty="0"/>
          </a:p>
        </p:txBody>
      </p:sp>
      <p:pic>
        <p:nvPicPr>
          <p:cNvPr id="19" name="Picture 18" descr="direct engagement 1.jpg"/>
          <p:cNvPicPr>
            <a:picLocks noChangeAspect="1"/>
          </p:cNvPicPr>
          <p:nvPr/>
        </p:nvPicPr>
        <p:blipFill>
          <a:blip r:embed="rId3" cstate="print">
            <a:lum bright="70000" contrast="-70000"/>
          </a:blip>
          <a:stretch>
            <a:fillRect/>
          </a:stretch>
        </p:blipFill>
        <p:spPr>
          <a:xfrm>
            <a:off x="457200" y="3886200"/>
            <a:ext cx="4267200" cy="2825107"/>
          </a:xfrm>
          <a:prstGeom prst="rect">
            <a:avLst/>
          </a:prstGeom>
        </p:spPr>
      </p:pic>
      <p:pic>
        <p:nvPicPr>
          <p:cNvPr id="20" name="Picture 19" descr="direct engagement 2.jpg"/>
          <p:cNvPicPr>
            <a:picLocks noChangeAspect="1"/>
          </p:cNvPicPr>
          <p:nvPr/>
        </p:nvPicPr>
        <p:blipFill>
          <a:blip r:embed="rId4" cstate="print">
            <a:lum bright="70000" contrast="-70000"/>
          </a:blip>
          <a:stretch>
            <a:fillRect/>
          </a:stretch>
        </p:blipFill>
        <p:spPr>
          <a:xfrm>
            <a:off x="5791200" y="304800"/>
            <a:ext cx="2821355" cy="3505200"/>
          </a:xfrm>
          <a:prstGeom prst="rect">
            <a:avLst/>
          </a:prstGeom>
        </p:spPr>
      </p:pic>
      <p:sp>
        <p:nvSpPr>
          <p:cNvPr id="41986" name="AutoShape 2" descr="data:image/jpeg;base64,/9j/4AAQSkZJRgABAQAAAQABAAD/2wCEAAkGBhQSERQUExQWFBUVGBgYGBgYGBgdGhsaGBgcFhwaGhodGyYfFxwlGhgYHy8gIycpLCwsHB4xNTAqNScrLCkBCQoKDgwOGg8PGi4lHyQsNCosLCkqLC8sLCwpLCwsLCwqLCwsLCwsLCwsLywsLCksLCwsLCwsLCwpLCwsLCwsKf/AABEIALgBEgMBIgACEQEDEQH/xAAcAAACAgMBAQAAAAAAAAAAAAAFBgAEAgMHAQj/xABFEAACAQMCBAQEAwYCBwcFAAABAhEAAyEEEgUGMUETIlFhMnGBkQcUoSNCUrHB0WJyFSQzgpLh8BZEU1Si4vFDg7LC0v/EABoBAAIDAQEAAAAAAAAAAAAAAAIDAAEEBQb/xAA2EQACAgEDAgMFBwIHAQAAAAABAgARAxIhMQRBEyJRMmFxkcEFFIGhsdHwYvEjM1KSouHiBv/aAAwDAQACEQMRAD8A4hUqVKZBkqVK8qS57UqVIqSpKK6XhVplBe8UJmQLe7pj+IVT0tpJlngiCABMmek4C+s1YuMfDwCOv1k/3n7UJlibbek0sea5dn2VIn6v/Wtuk4NYf/vDKZ6NaiR67t8fShKoBlvsP6+lZfmvVVI+uPsaoiXDGu5XFpVdro2MNwJGSu7aSoDHdkHqRQFuuOlMvDrv7LxLaKhHlIJlXbp8J+cRnrml/WIouOF+EMY+U1Sn1lmaa8NSpRwZKlSpVySV6vWvKlVJCl0iKqBZIFWDWkfEPnTjErPFjtP3rYE9z9zWqyOtXNJY3uqk7dxjcZge59qUWjQs0C1Pr9zUNv5/eimp4FdSfKTtndHQROZ7ggbpHattzl26uNpZgzKQomCu0dehksBAodfvhaIHWxNZro5opb4Fe8pFp/NkYwcA/wAmH3ohY5cY3bFssFN9dwkHymWG0+8oRVa5YSLVzSR71nZ0E0Zu8CusJW23QQcDDZWc4kZHevDy7qegtPMZgD1ZfXrKMI9jVa/fJogpeFE9qyt8Ik5xRnQcAu3GdG/Z+EjXLkwTtHYAHJJIFWF5buNBtAupjzQFhjtBWCcwXUEjGRQnIfWGEEXm4R7/AKVqtcPBMU5f9mNQsDwgZIWd65LboGG9UYfMRWv/ALH6iC2wDbJy69l3mO58ufoaHxDCCCLKcJWJJ/lWp9IFVvkP7/0p01nJl1NwVgzK7ozSAgChDPrMuB07j3oRxTlu7YstcubQABInzCXZBiP4kYdfSoHN8y9CgXAI0gqVstC5tHkHQfvVKZZg6R6QNUqVKZESVIqKJqwdCwAYxB9GUn7TNVcujK81t0ule6wS2pdmMBQJJ+lb79q35SpbKgkHADdxMksPfFepcA6Ez2jFVckv8N0l2zcI2gMSFU708rBsRkg5HT9av8ZtOyLuO3wxs8zqWJYs8gA/CWJOPWhN8BVO5gHEeULMgjrv6A+0d+tGxqm0+pW5aW24e3bYi8i3PiUHAYeXHSI6UluQYwKRYMUHQgwetG9HbsRaVrRZriyXNwgDzFfhA7R60X5l/EK9qGZWs6QquB/q6EgDGGaWH0Na+F8FbfY8ZdrbLn7JlIYgh3UwSAqEkDdM5EA0THYXKAO9QTp+MrsC7FVQSSoBhgY6keaZA6t9qz0HELdy6qflrIDmJ/aE5+b9a6EnLh0nDLanQKb14srs5DZ6o23IaJIgdIBgEmlrUcg3tJesXnU+C2w7wAVFxulokdPMCJ9IodSm4QU2IjGvKu8Z0iWr7pbc3FU4YrtJwCfKSYgyPpNUqcDFyVKlSrlSVKlSrkhRE8o+VVj8Q+dXrNvyA+wqlcGfrTTxEKd5jb6n51as3ipDdY7Zqtb+JvnW8AUkzQIa0XHr2wJ4YeVNtTndBDLGOsb/AOVEG5jvoZaxHn3nDfFuRvpDWwfvWrgmmC2wxGZMT2HTFGNffKhby43CDH8Q6yO4P9aDTZqMuDbHOBwDbUxtiZ6quwHr7TWtuZ2Oos3PDANndAzB3MzZ+Rc0Xa14sAqrMRJECekxnoRVMcPsZLCD26rmiOFl3qXqua7XN7bNgRfh2DJOOwM9QMEeh6elb9Tzk7KylEAYzguIbc7zIYfxsI6Z9qqPwi123f8AFXtvgiEfvff/AJUrTCBExPMt3x2vbV86eG4gkMsAHcepOAd3WQK3abnV7S7URFWSQIOJKlhMyZ2LJ+0V63LSqu/xCo7gifoKF6jhTQGAOTAEf9RQkDvCowu3PF4nAVMdVB7XTeHU9d5P0xWWm5zu7m8qAMzO0L3ZChOTiQxoDZtgYYQRW4oB0x/OqIEICEtTztqGJjaAzFm8o8xIVTPr8C/UVhf4lf1Ni4bjL4SgFyQskBzcxAlvMzExVJeHEqBBgdT7Tn54msvDutp7ttV2opFwtt8xVxsBiRtX4RMTmcCpt2gttMr3DbBYldbYCkkjyXxgnGPDxXlKraNp+H9RUo9I9YvxDK4X5V4BUmvJp0TNgaP/AIqNdJrXUqSVPSasaGzvdVkLu/ePr2/tVea9U1JI2Pw20XvpccbilprVw4BIEuoIwA0wCfQChV7xNiv4qsQIVCDu2LOekEDPfoKp2uIneXeWJEdYz2JxmPSmy/ohbZkuWtzISEKvuBYgXDtcZYbSMRjI70g2vMZzvEu5cJJb1JPtNG11kWrAZGJ2P51MnaxIUR6hlJzQ/i5l9wTw0YAqs4gDb/MGsuC8e1GmY+BfexvAVijEYmcx70yrAgXD2t5z1aKo3uXksXMFXBggbNuCIySSZx2o9qON8QvWrULcuaNFt3bzPZRU3od77WgSFOBB7UjajjOokl7rs3TcW3YM4BJOO+PWtf8Apm4LXhhjtM7hLZzPrH6etAcfoIQYQtxzj9p9P4KA7gRuYqvYkmG69YpZNQmvKYqhRQgk3JUqV7RSp5FSpUqSRi0CTbHyoZrFhqP8JsfsVPqtBuJ24atDezMqHzGVQfM3zqzZiQDVaPO1XdKfMOn1rOZsSNK4AHYCKvaOzvtvb7/En+Zc/WR2qlpnBMmjFtCm1lPvQE1CA7wPwzUEeT964fbAnHXAz0M4yDRPU2VdYBlE+PqsnJg9QrRIHYxQ7jNsWrxZcC6PL16N8Q/pB9a98UE7AYVRuuELu9JkqfOm6IPUbq6OFg6VKOxmrIm4ZXcSFVQIOInGAQQJECZpi0F4G2pZYLDB7H5Glo6yZdgAT5UUk4AwCSRkDoGnBGaP8ta15ewQt4ZdrZ6z+9tboT3kGDWDqrUal7TZ0yqxKt3nmru7RAqjqdSPDuEyYQnHbIA/WP1pmucIs3MC8EP8F0FSPbd3rxuSkuKV/M2BPo9Y/HDDiaT0ZG9/kf2ilb4aGtYEtAj09TP9IrRw/T73VQoJ65yBHena7ybes2/2Do4VY8rgmDgx6Ggeks+H+7tPeetEpDmJbHo7g/CaeIaJypO6XCnaAABjoPbNIVi3d1F8Ixh8gbuxAJ257mIE9SRXUhfAHmGMTAJMdJgZNJvN+qe9qrrW7u9AYQsIbauB2ntim7LsIh0viKz6VQSJGPU1K3twpySSQScknd1NSiv3xeg/6Zru6ZbbEEkyOpUg/Yj9aosKvatm8W5uLAhm7+/T7VQNWsWeJAKy2+9Z6ewXIUAkkgADuTimh+X9Jt8JXvPewDdAHgq3cRG5lmBIPqajOF5kVGbiKm0ev6V6te3be0kHqCR9sYovyjpVualUcuoIMFACwMdRNWzaRcpELsFEG22WVlRAIJAJkgdRJ6UU1vM73SCQE2btpTBAMQJ9iBV/nTgyaa75ASlxQVZyC/lwTg9Gx19aWNuOlApXIAwlupxsVMP6yNRbaB508+OnmALAex+KPWaXZHofv/ypu5a0kaPVXCzrEBdmzLAYDEyYE9B6nOKVr1iGIPWojCyo7Qnxsqhj3mNpQzAdJIEk4z601848kLorVu4rO63NoDMAAZXc2AZXPQHqKX+FaO491fBRrjgghQpbv3A7e9dF5i1Go1Oke1b0zsUZRc8slQMEJ3bI6j39aVlyFXUDjvG4cQdGb0nLNw9B+v8Aevd/sP1/vVhrABIKkEGCDMg+hHaiHC+E3bh327JZUklgMAgdyTB+VaCaFzMBZqCrltliUiciVIn5TWst/wBRTdx+499LZM3H25gliYHWIwAKV49hQ431C4eXH4ZqaBWaWcwcYJ+wq/wjSC7ftoQYZv3QJgCT1+X2mnH8Qr9kWbVtFtAzI22wrEQcyO2R86FsulwlcwkxakL3xN3LWhV9HbO6DtP7vox/xUq8d0oVzk/b/nThyMJ0af7/APM0D5k0vnNdNl/wwZyg1ZDFtki4wPoP5VnuggjFXuJ6XbfI9Utn7oKqm3FYSZ0U4jTob4KKe9EbN+c0v8I1yAbGG05h8mT6NPT5ij1hR1Jn5UpjNAHcS5qtN49qAQGtNuWZ6HHbIg0GHL17aE2OZaWKgMR2lSM9OoODAo7w9CryR5YIb5HBrZptLdtXCtu7BBMK3z7TVDO2E8WIzHgGXYmj74Au6O6rMxtuuwRbGy4onpuUEEKf3ipwZNV9HqPDdIww8zNIBjuFJiMfunuK6Xa1Ovj4UYfT+9Vb/wCb/f01tx9D/MmrfrFflTNKdG6G1dSR/UJt0TO4G25Y1A7eJG770VscPud9Hp2+TChmksE9dAJ9oFGLHDzEnRED2uZ/nXOAv+f+TN2RtPp8x9HH6SvruGWdp8TTXbB/itkkD7UrLplFwhbniDtPxfIinywyjCXXst/Bdyp+9A+I6bbeDXLIBJjenwmadh8rj0/np+wmdyXWjd/H99/kTBl3hzFPJuDYKwY8wMrOJInt3rnGu0bpdcXAQ25t0+sya6vxniKaSzvfzPcVvBSJAzG9pxAzAzNcuKbmJ9TPp1z9K05iA+0xqLE0CzUqz+WHpXtK1Q9MCcU4beuatrbjdeUhdnQkACIj/DHvWHFuXmtIW8O4pRgLm4YAfKN0x3Bn0EU88/cqnU7dZpPM20F1X4iB0ZY6sO4Gaz5C1uo1dxrWqSbQs3LLFlIL+YEq5PVlk+hE0wMaBE5057y7w9r18BbnhbPPvySNsdAMkyeldJ4Lwe0ilGJaR8YUq0mcgbiq5/lSXotKul11+zJIUsik9YDY7dYFN+m1IkZ+eP1msnVO10OJ1uixApcWeZuQBYKm1qFuBzEXAEYE5/iIeO5ERXum4bbtgG0SHH/1J3EkdSOwHsPvTemrFrUJqVBJCm2xCztBMhxPTvn061s5h5Wc7b2ntFrZnxNks24ncGZAPKvUSJFD4zuAJp6XBixZfOBvsL7QZxS3bc7HC3dqgMzLHmOfLmVgR0PWlbh/Ldq9rxY3MlogsYy0ATtE+p7noPWix1ED1M/8sntWvg2qW3xFC4VtydyYAAkztBIwKvC7Jdek0/aPTY/CWquwL77whxNNNYsstlDaBGxvPO4zgsWBLNntFJ2nQXbq2SsliFDRDLmJ9xB704fif4b21u2lEblVglsqiHaSNx7MQRB7gE0jWNZJDbmVseYe3rWnDuuv1nCzbVj9PrH/AJZ8bT7bOj07PdU7tS7wiT127/TaMds9DNP3K/MFvUqzpukBS6n90lQSOnYzSpyxrnvrL2iSwC3GO3JXEN/4aldvmOMUZ5ev6XxbyLeBuXHJYZVCQIMHowxXOzDUSSN/5zOhj0haLdtoA/FLlk372luWUm5fbwWgRuMBlJ99u6T7e1NGq4C9myBtQW0AUbchREDHp7/rQ7Vc0bremusm029U1oqvnPwXLW9SMMPMp+vfuW5m48oFuwjKz3JEKACITq2P2YnEsOtORm0BSJhzIA5YGJPANAd+99gNvdabbI8ytOB6Hyn61S5h4PZuayxKx4u5DGNzYhmjsM9MmmDVXBbYFN+1kXxCSp/ajykqBkBlC9uq+9DuIeJcuWLlo+ay++ADLHsMdMEijLhDzGYcGXqW2W659JnZ5EGm4jo2t3kKlz1UrlUkqJJBJUkjI6GgP4scFGmv21RCqFNxbaQpdmJIDd4AGJxTtqOYZNgssqkzaJBJxjewELBnyrk9/ShHN3OgOju2tqkPgIchMwInM95xV4c5JF7niP6j7OyJjL1S/l/Pwg/8PtQPywHWC/8AOao8xjzt0rDkC7Fpv85/kKnHH3XD79K9EDeITybf5hlfilsG8D62LJ/Qj+lD7tqDRHiP+0te+nt/ozCqV2uW3tTp4z5BKzJFFdFzLcQjxAtxPQgAj/KwEg/OaEvJrS5qVcZqqdF0PMumYCLoT1W5II+oEH6Vk3EtNfO0XAzID8O4EwYlTENiJj0mudMuBNa7d0qZUkEdDQvjDCo3FnKMGnXuGWww8mrKj0JP9xRI8OeMayf97/3VzqxzfaVU/ZFmjz5iPdf4u5zTLpLi3FUqwIbpWM4GHb8zOwOrR+GP+1TGK3obg/73/wCr/wB1FNLw8f8AnCW/zD/+qQOLcd0+lw58a7MG3bYDb/naCAZxAzVHQfiFZGXsMCCCAH3Bs5BkDb5fnUGF+dP5mA/U4ztr/wCCzrd7xFWLqDUW/wCIfEKC6tLZINq8wWRutt1iZMT7VyriPPOruM23UXVQsSqqdgAnAhfQR3q1oebb1+6ram4XTCnAAUeoA7+/emvibn+/z/eZcWdSdJ2+HHy+oqY8xcZOo1N24TALEKJJhQYAEnAiqtqzuMz9a3cxaO2jzakq2ZnofTpj1qlZmJH1ogLFxZOk0YR/LH1H3qVSF9vWpU0mX4ggXg/OWq0y7LdzyfwtkD5dx9KIXfxD1Vx92/wj1JtSoJHdhnc0ACaU4r0VoONT2nODlTcZOHXbL3Ll3UMWYrKHu1wmSWJPQZ/Sml3dtOblvbJSWFwbhAzKEEbcfOkPR6tBbFsgkm6rTiNoER6zJ+VP1950uoVSFK+X0ADwR06DJrB1IIYVOt0ZDY2udN5c5WsnhtuxetgvtU3SRLFmyST1I7fKmDgOmtaW2bSv8EE72AMR1PoAIH0qvxDiS6ZdN4gIF0+CSJJXyFgTHUAp19DNLXOFtLurtowW6DZB2+Ky7mk9QPL09a15GXGuqtx9ZysaPnYrex3+UrfiE1izqrN1LaE6lSd+CJUgbgOhYhhmii8n6ezb8G0NrahSL7tDNc3+U7mOVAJJAEAEdDXNOaOGPYt2HiLCa4pZBctsVltsRmZWVbH966D+JmvNi1p2PlVrio5krKFgSoI7FRn2JoVC0cgHMY5fUuMtdbS9y9whbNh7RBdbjxc3gPuVRt2tMg9/tiK5P+JHKlrQcR2adStq7a8QJMhTuKkAnMSJE+tdIGpSzq9GyC3Yt3LngPZQ4c7dysR0lX/eHUNSX+Ot3br7DyNos7D6zuLH/wDIVMDK2LyyZ9Qy23eJugYs8bQzN5QDJMnoQBJJ6xg1nrdO9m6bbqUZQCQylTn2NXOR+MWrWst3X3KiTNwYCFhtBJggDtn1pm/E7WJqWsva3XnVX3OpDLtBG4LA8wBjImM0BanC1zCCjw9Vyjo9SbvltJKszbFtqcTmAo9xR3mHxGVGcEOihXBkEEYYN/vR96ReV+OPaUw7WXlgrg7TnBAPY5iug67ien1Ontm0jIxBm6xUkkEDaylpYMSIb16dDXRfqFxBLF/ScPH9n5OoOXS1EGyOxG5EReIWBc1GmVBd8R7u1ju8hXGxQOxndJOMinLhnFtRw69cG0ByoUhsjPmBwc/fvS8t25orge8sXLZ3m3GYUhu/XHemfidhdd/relfxg+0Ok+ZGiIjBjHSuX14Iy6lnrv8A5zPjOH7vmrSdjfqOPw+sCajUl3d2+JiWMepM4pM5qJNyB0CgN7k5j36V0heWN+ja8zlCt+3aZYiJuIrbj1XDdQD1pP8AxC5W/Kut1GUWrjEC2CSVMSZMZEiB3wKT0q6XBbvxOl9sdar4jhxcA7/h2H7zHlW/bt2Hd9yruXtuJkDoMYJx1rdxu1DNEN0PvnIkdjHannlOwjcEsWTb097et25DnayqrsC3QkkMRBxXP7Qxc3PvYGJ/wj4Z9z/KurjzsX0dp5PN0wGM5Jr4gZOnPrY/lcP96o3Wove0niJYZXtgojowZwDJeRj5Cqd7hj9jbP8A9xap1OqBjcBYNmqznNELnDLg/h/41/vVd+GXJ+Ef8S/3qgIRces1Dp1rUV9q3nQXf4P1X+9QaG7/AAH9P70VSahK0ijfLPF7dsst13tg5VlXdB91kGO8ihZ0V3vbb7VgNBc/8NvsahFiWHo3JcMk9Tk/X3+tawI7Vv8AyTj91x/umsWtN3VvsalS9QMxY1Z017b7VX2eoP2NFeEcDfUC4bZQC2BO9gpJMwFESST9KFyAN4aAlvLL6cwAWLtp03lwoR8DbBkzjzYwKDjVSYE/evNTp7tv/a22twdp3CJMTH2g1p06kuAIliAPmTFAAKuMZmJ3l7fUp4H4RXf/ADdj/wBde0HiL6wtDzjoFZBff+dO3D+EaIwj2rrYg3VYggjqdslfvRTmNBZS2t4WzpnM2jaCWgSo6uEtlluCcncZoR1KltPeA/Tsotpz3TWPN5jt2soOPU/P2pp4lxM29Q9sLvW6tklQeu1pPTrIkVuOt4cw/aLnvta4QxHSYAjqZg0U4Dyto3Quz3C7Esn5cZVD0Q+IwGMdt1VkZbBeHiZ1Uqn85Eu/in+IQ1F61Z0rutq2ktErLv2if3Vx9TWHLPJl1rKah9S9pbys5RMEi35gS5mCV800mcY4Bcta0WJ3tcKbDGSLmFkdj2Nd45xufk+EsMQi2rcRMpvVIIkTK7pEiZimlRkWxM6ucR/Kco4Zxm3c1wvP4xsWGLWgLgJQHoQHDKxJyRAkk5FbvxD4w15W2i89rcGS5cLEdIIwAo6xQ2bur1Go1GnsoEZyVRV2CAvZA0AwJ6nJMTT9wrk8LpknUG1cdZNu5BWG9Qeojr1rM+QK1dhNSLtq7mJmu19ltFolsi6dSjlrm7eYgQvhkk+U/FAx1mjWqtWuIXFfVBi9oMWIMK4iZPocZA9BVZ/xB1Gl/wBXtugSxcZUbw8jax6MRkHPXsaBaPmLyal3wcT0M72j5dO1a0RVFiDmOpD6wrqLoNnwtqhPKwVJ2gBvTt2z3qpd1Je4WY7nYn6BcKoHRV7wKI8J0l+6iJct3hbuENa8hTxW2kYJGRt/T715zNYNpC35Y2XWBtO7zfI9J7++aQcgD6TzMgwOUscTLgvKSai89y826yGE2VaDceAZY9liOmTRzh/JdpLr3DcuDw3VrWmObW+IW5gjcimW24IiO81U/DRLjKrXFAXxbm8MOpIG0ewH9qauP6hfHXwojb5oUkbpgdMiRNIfMdRF8bTRjxFFsSvxfh9q9Z8K6oY7CgeBuUMADtbqMgYyK5Ddu3dDecWXNm4pCHYYmAMkHEH4s+tdZ4pxJnZIsrbwZNsED1ls+2MfSuTc+XQdYSO6IT16xHfriKPCbbTyIJ8u4h86y+bJsvqLt0P5nJclC2CPL0YAgCT1jtTHreBpf8JWc7VCsywWJeMGWOAB0XIE0h8oX3u3LenVS7OwUHsB6kzgAetOvE7Tt+aS28XAsqVYjoTERkSBil5lYOJoxvaEesnMJt6WyLVq61th5tm2dyPIaGC+XIkqImvdLy0uqsq4/YsR1OVcAAKxHxKT6jtGKWOZ9SzXtPaYlrjaewC3+Jgc5zOZp74vrxpbKAASxW2ufaOnoAPuRRamx0V5Mt6yJoPESOL8uXLDbbiwTkHBUj1Vu4oTa4K1xgFiTgU28c4gxJtsThEYL2DGST8yJ+grVynrFtXzKBywhZiAZmc9PpXQXOxwnJW4nMGADMMZOxgHiXJd60gcwVJ2mMFT6EEAj50KHCW711niIa9ZK7gGYHyKSyudpICzkNifpSF09qrpMxzKS3IjOswfd3AHBgMcJb0rK3wZ/l9aOiiXDNA13pAHqTgH+9ayVUWZiXUxoRWTgl0nv9zV+1y7d2nJ/d9f8Xv7UzHSFCJgiTkZEjtPriiFi4NrTHVP/wBqsaWFgyHUpoxHXgd8fvMP941k/Bb46s33NP1nhb3LbXEACgwCxxP0BJignD+YLd1mtExcXcCvaFIX9ZoA+MvoB3+EYcWQJ4hG0Tb+ivgdW+809cm8p6/T2rt+8q20cJsFxgrsxMKAIwDuOGjMelWuXuF+PrbKESA29v8AKnmOPoB9a6HzZqQb2jtTG+9vOYxbgyT7E0nqlGgrG9K7BwRETmT8LNbqNKrh18e3uJs9Q4MQA/TxAAR6HpPeuSaTW3LF5WbDWmBKsADKGdpESDIivra7d8hKQ2PKOxJ9/T/nXyfz5rDc4jq2JB/auJHfb5Z+sUtVCjQOI3xDkbW3M64/EluEvNxN/m2/w7s7fpMVKd+X7Fn8pp5S0T4NqSVHXYPapWL7p75t+/f0zinL3ClS4SXCiOgBZgR3AkAz7+tEeYeBPqUuJDq25Gtq+1GOCDuDGEJEEQcih/InA9Pe1F1NRdcm2NyhepKnofKSfQhabuZXu3Lr3QXuW1RAwFsDYcmGAzgQJIFZHtTqvedTApyZvBbjv6fPvOXavlbwG23kuo2MGBMnEGII9xXVOUdfptOltRpntW2CK91twh/hBd+gVjE9M9a5lzZxu41+0SZCAFVnAzP6xXUrf4g6XU8MuDclpvCACNJhhnbLDzAsMD3rSdTKGJmfqwiZWxoAK2NfrN2r5TsLxS3qXvgPEvaZ5dSVIRrcRET0JPtml/8AELma3q3Okt6rfbQguqIpUwBEXMkENgiSP1FJvNHNf57V3Ly+XeRtVuqqoCqAe5gVYscYtW9C+6yoveON2CCw2SpJ6x3gQK0MrKKUzH07YjkDZhsDvMuG80f6PYLaAZC6s6nrgEYPQEg/pXSk5vW5ZW7bIkgbVKgsQT29R29jXA7rkyaaOCceOlB2rPlUgx1EevbM0nLgoAjn9YZ6hcuQmgB2A7D0jlxHjKWw96/obN1mB3nClpMlsqwLeveue8Z4j4yO9sC1bW4ipbXAXDASe7Qi596ZNRqb161dvXElPDPmDSBMDZ1657dIqry+ng2Lzo6Lv2wCC0AHv5CCSZwM4osWy2eYvNxUPfh9xXVtqPG1wuXUKbUu3Dm3GTA6rKnJwehzTNzpqUNvYss8yoLFoVATvgkiTMTSjrbrG5cfx4KCWHhsVMeGMhgJPmjB+tYaDTJb1KMlxbaMbT7AjnrmCzHsC2AYz3ioy6jcWuWl01C3+lhY0drcrSWuKVAIyv7QEntKmJ6+Ues0v8C4hd1bOHe5bUtCFbkQWMAyytgAxIjHrTBwri67CTcW5/tFi4jSFZXFzZtLA+Up0M+X2pevWWe5sRiu1dxKwDuzt+0E/ah0Lue8MZm0hewl/i3MCcPsiyLx1OrBm60kop/h+UfWesVzzU3bmpul2O52KgnpGQowOgGKw1VrbdZNwaCQWnHvJj1rPS31Qgq0s2JIgAHuDP06VpTGEFjmJJDPTbCHOXb9zSXMXCpuQrbceWQfnnHpXROHam1o7p1d9yQFjAwA2N0DOCYn3rkVrzgls59T2pn5fsDU2bu5rpNpCpBbykuTtUZmAYP0rPkTfWT8ZubTpAUUO0ys8RGt41adAdoaV3CG2oC4LCfXHyim/wDFbjulfS2Vs2iLniI6uI+ETImZzOPpRbn3SWtFw0DSopvObdhXCg3JKsrtvjccAj61z3m1CHtWx1U2kX0xtX+1NPlYDtUye1ZhHjWnY32eIDBGMwTiUM+uDH0oHqdaqGJ8w6AdR3oxzHxHa95fhZCVn2LSD9j+lJp0TNtvXfLZuXCu6RubbG+FmTAPWInFH0zEY6ic6W4Pujtwm5f8j2EvXNSVV0CJ5LaMD5lEQzwVgnpunrQPX8SCXNl23cS5Od+D16kEZ+dPnI/ObatW0zbVt6cLsdN6v4e4jJkxC7R0AzSfzhctXr95wGfw7cCWLFiDO4n0Gfp0pSvoyUJsOI58ett/jNXj5pj4LwMX9Oz72kEqqKBtnqZHxTAmfTNJFzQ3nsrdG7zZUL029JJn50xfhpqNRdF2zaI3GCHuRtUQR3GSTOOsBs07O4yIQvaZulwnFkDN3Ex0etuW38G4esmZlG2iceh9xRXTamVf08v82ph0XBdJp1/1gfmLjAi5cG9VXMxanynr1ABx1pY4roza1PhWgblq6NyEEEjadxDehjMHsZ7Gp02VFGm9+ZOtxF31INuPfGTh+vtrpiz3DtUtA3kDdIJkA5xFIentA3zeVYEvLbYBLxtHygE5q9wnmDSARqNPcNs3ABdA37SB8O3AmDuwSY20K5l5yDavdaTbZtmFsuDDQctcEjzH07DFCqEZi44jmyj7t4RG/HyjpyVzZZ0t27dvb5ZQiBFLdWkzHyFNPC+P2tbxKzBVfCRz4bkBu4JjPqBEyIM0lcD40l5NVfWLIYIptqgKhVWNqmQQWMn6ZpH0urazrUuWyZBkbhJJIIgzjIMUL5Tkc323+UFMAxoGHJ2+cfOeeJ8SsF741yBJMWbMQEmFkdzEEk1z7lHhI12vRLisyuWa5tIUnBY+YghZOJOKcuZuYUNg2t1u453Aug6qxmJjEdMelIPC+M3dHfa5Yc2mgrIAMqYMQQQQYFTCxINw8+JVAqPvEPxMNu7cS09vw0dlTzP8Kkheix0A6V5XMb2oLMWJyxJMADJMnAwKlN0TLtOycj/hot62TduG3dDlwUO4FCcQYEH3Bo1wXgn5HXaopdHhXWGwFiXkQGBnrmaT+VuajY1CuA+JD24aYYdVHcTB9DV/TWtVsbUvZYIh8Ri6spYzJAxM956VznLFKre95tptZ1N5SOPj/aLn4v6BbWrQooAupv8ArJBEdBnP1pT4Vw9rzAL1Qgk+i9yfYHr86cvxS4h+Yt6e5tgKXWZz5gDn06GkMgwSMDJx37EVt6c3iEz5yfE8382mpWzj/rvTfqrP5iwWUZjbgd1zHv1I+1UuLci39No7WquG3svYADqWG4bl6GDiZAyMTU5c4o9u0wBiSSD3yAD/ACFOccMO0WhG4PeadLy/d2guvhj/ABmP06n7VbOnAUIASo69iczifhHatjsWMkk/Ot9i1NAbPMg24nQuEctLr9CbGmHh7RbPxAqGByH7kxJkDqKucR/DNNHpF8JWv3FHn7GSCoZV7KCZ60g6W4yGVZlPsSKP8D571OnZypF5tkRdLbcdPN17mB70tcdChDdyx1GVdLoL96ze8PSyShA/ZNkzb6Sx9J6Vd4hwrV2dRIsQqIgEKhBi0058PJn5UT4H+K13UEG7eTTgXLf7NEUFln9oCWLER2iJHoaZ+M3Rq2U2NY1tAHELcO15Bj4TOJHX0q2ULzFqC3E5BprrrdXxbIXZ5jJKLtPXcOjSobpHWrVrg965qwqICLpCjYV2AoIMne0DaJyRNaeM6m1bvMGupeIUrckeZWE5UxB8xzOf0oTc521Nm5u0t5rasssqxG4yCrY8xhRkz61YUngSCu8G87cEbS627aYgk7WkEEQ4DCT9aDjSnxFTEsVE9R5oj+dEeKcUualzevMLrtA826YAgQT1H1rHV65HuWnFsoVCBhODshRtkSJVe808XVQdrma2PDLJuD7SQSu6JBg/EAe1OnIujjRO8/7W4T3/AHSB/Q5pA1Oq/aXCMBmYx6SZ+tPN7VnTcLsWxIuXrY2CMkXSWLD1wYx3IrLnUkAepmtcgYAegghb7/mXubGHi/tEJUxDOAGHYiCc0xapFfiWnX3DD/cQsP5Ct3Gteg0q2XukNZt2rHhooI8QZ2M5OdsEnaAJxnrVfh/Drv5y3qLiulpLTsbjL5R+zMRJEzgDPelHff3GEATtAvN17e9wqQfOqz8huInvVfl3ga3HB1SXzae25tG0AdzggCCxCjO4H3olqeXLjWWvl0VN5glTLHoCqn5Hv2NV+Cq9y4CzsLVgeGrsSwtKo3s8E/uoGIHTcVFNVgqUsrwCzkttUz4ry8uhW2qs51F1vOm9li112gqBMnBJ+g6wwcr8FtWnslgjnd5wCXkNhpEiVAPXA9eoFULNz82z3EDrLQzPB2qASgEkknaCzE9WOfSr+rK2tNcvqVS5tYIpX4TENBJMkYAkfETFLckmo9FAUkcH0gzm/iC6ey1jTH9kxzldwAnapAJYgAnJxVTkLidy3qPDi2pdQJYEFQoJ9RkyCe59oiq/BOHKuk1OsvDe0izYU5DXCN7tE5CLtJnuatfh1Y3XWvMfhnrGZPmJnr1H1NE6hMbXEjMXZf0nQub966UFr6kWiFCeEfM0A7g04Enr7GkTgGjuXVuK7MGuAhm3QRIwZ9we9OOo5dua63uXcNjecYjw2GCCMlgBGZwR6UJ1IXTagqQNrwojOAImI7Y+3vWLXt5RufpNflAoniKN6/q9FY0pbYbXiXbtlGEgsGK+I698gFZ/hFKV+6WYsxLMxJJOSSckk9yTRbmmxdt6hlvSGwwEkgK2V25MCO3bpRj8L+VDrNS9wrNvTI11vQuAfDQ/NhJ9lNdhPZ1Tk5DvXpHf8P8AlSxbtC/euL+XCFbouxFy6VBZUXrtQwAckkHEGjnDPwcsORd1F241xjv2oQqAEyB0mYj0jpS1yDwU6nUJ4s+HZ/bXZGJMbU9NzHJHotdf4vxDwrV250IUkT6hcfqRQIoNsYD5XWlUznOh4Rw/U37tjTaND+Vi3bLFtpO9xcuOSTvUMsDqSQfUQR4t+D+jv6fZm3eExeHUn0ZehXHwjIHQ1l+G9q1Y0pvCJvOVY4nckwpnrJLt9RWnV8zNe1F5EMrZdUx3mCP+JifoBTV0hbPeJc5GbSDsJyzU/hlrUdl8JG2sRImDBiRjvUp11ialLjqr+VWYDJ6AwO/pUrKcwG1GbgjEcj5QTwrj/E7LkLfDDYFBa2G2qOkAwB9Zq/8A6Z1t1Ct3UC4Cc+IIj2AQRHasCsZBB7CP+u2ftSnxnV3dNeZFJZGAYT1npkjNYBkfL5LjEVUawBfwmfOtrZYRXupcul8qs+Vdvv1PvSVuHv70X4m73QrEBVkjAjMbj1MnFBSK6XTrpSorMSW3nVuVOZ7SaNbDslyE3Kt22m0CSCOnWf4pJpb1XC1a8zWr1lUYyE8wAnqBiImlWxqSBtnHpVm3folxaSTcF8uoAVGpeD3Ooa23ycT+sVrZyphhBHrQO1ryvQxV2/xTxUGQGXvHai0wNUuXtaFEkg1V0/F5bP29/ShN6+T+9PuAP7VpF0T1+ZiKYoEWxMbl2O29tisR1Cj9Y6471c4dqGtyRdAQyGAJkj5R0mlKzcIQsCGBO3rmTPb3ANZXOIt0gferK3tKDVvOh8B5E0/EUvN4wt+FE7bY3AEE7pLAdj1olY5a4ZpABa2XrgGGuujk/JJCd/T60gWeJflrTB3n8wmAk4AJB35EyCYqcocd0ulLm4S5ZQoi3iJkzP8ASk5VYrsf+4/GyqbIl7mNbb3DuW2CMEFQp+WGM4qlZ4faaDtUn29veaZjpLV8F7bEDuGERInt7Gtun0e3DMGI6GDj+9ZdekVGHzG4o6rQ2p+H7Gf6U+a82m0el3qD4Nm3sJBlYUZEEHr2kVQ1GiRgROfXNDuYOKC3bVN+3agAgHcYxK+k+tLZi9AQ0AG5mvlA231rtdQlUBuKu0AB1aASB0hWb1966jq+D71lQXSAQPQRIx3xSLyHw7TpZNzUAMbwJFtj0txInpuLQT8o9abxznpSwDW1BWVHXb0iInuvSnnGDyYo5aO0XOYdO960bNkqbjugVTk9YJA6wAST7Ux8H5B0pnTXABaUK77WAN5u4ePNtwrbRj4asfmrUf6nasWXbG7acgwTlfN0yPlXrcsa3c7HW203RgWZgD3NwR8hQrhyA+XcDeN8dCvmNEyvxvk20zEWdunt71Y7QNx2wPKseWQoyT3Nc4/ETmBLl7wLLSowQ4XytuwBcIBAJMmTRfnbhd1FAGsuXLjkKAu1AxJgjaTiJXq2Zqcncr29Le1H5qwlxRb8S21wC5kAblMAebuO3XJoUGl7c/hGsbxjRv74r8R5j3qultKSURdNYAP8Zi/dxhmut5f8tEL3AG0tzwbgKmx1HTdIJme4MzWngg0vD+INfvE3FtXN2ntKU3EGdrXMnZtBUhfUUW5g5n0Gvvm62ou2iQBse2xAj0a28n6itRrtOdkRmG3Ig/l7il+y1y4LtweIZ2bjBAEZWY9AKFcxcYa5qR5yWVSTB6dTtx1zE1f5ks2LFnxNPqjqN52gbGXaYnqxnsaq/hhy5b12pvJdZwVtbwFjzQ4BkkGOs1QCe36QAuX2Wgni2juXwbih7jIAHjzQPh6dY3R966T+H4uW+GW9LbtG3e1ly4zXTgC0sLuY/u48oHuYyaSuN6b8lqbgV22+GZmersVglY9N30qcT59a8Vl3ARAgVDtBUT8UZMzMSOgobZgNHE1eGE2yHedj0PM2nsX04dpolZa5dMBQyjcxacEkCOsjA6CaWedOMowS3a1lq49zUCfMpi2qEsDLEAEkACRJjFca1Wt3RtUKFz36/WtWivKHlwCI6Hp/I00jyxSqC07pw/VNa4dtCqdpZg07VB34B3eUtgfCTQLkDTXN+puMrsPIQYPxDdBM9hJM0p8J53Wybaui3rat8L7jtB7pnywc0ycV/E6w9m5aQOC2MFiuBjaTAA64jvVKbFnsIWRNLFRvZ5l1+D3pPnJ9/Dun9YzUrnrcw5P7Mf8AEf7VKz6G9Pzjb9/5Qryzxl71y4znLEnriWMYHaiHG+LWrepO9QTtGDEdT6mk61de0T4ZKk9Sv3r27cNx9107mPUtml/dx4mrtKL2Ib/0lba7duqo2JtYKFEf7NkOOnvNKmtuKzAoIG1AR7hQD9yCaZdJtVTt2gHBAAE/Md+tWrOknMCPkKetKYsmKejUFbgPoNvzDDA+k1ut2KJcwXm2Is4DHA+VVrDYp6m94BlV7VYJINXmrEJ7UcqVPF2n3FWNRogZc3bSk527iT0/wgj9aw4go8oA6ST6kk1pQqARBqq7yXC9vg91dOwU23DsjDawJ8s+oGM1OHcq6m/lbZRQYLudqj+rfQGhOl1JSRmP0po5R4ozM6FxJA2oTljOdpOMen9qhLLZk2O0xbk66+ot22a2UjaXDCBAJ6N0k4E+tX+P8gppVtebfuClyFBUMSfKrA5gA59az1WqExKA+7VqPDbzYAMfWP7UIyiqIlFDYIM1aDiptuSOjYP9PtRVdc7GJA+lD/8As+/Q4q7Y4NtIl2B9ay5ADuJoxmtjLt3VEDP/AF8qUeJqtzUkGdzMASScL8jgQvanPhnELZJCqWcf+JKnBjGII+VJ3F7q29VeZ2hmbAgkeaDM/KAPrQYR5jGO220uavi2PKJyQqj5wFH0xQ/jfC2QqPzG+4pHlgjbtA7zkjp8xWixqtjrdDArbbfII9cCD3ntVZLxZmc9XJPyBJP/ADrSAQdpnAFbw/wS9eNxFuasW7WAzftCdueixk9Y+ddY4l+IFhBba05u7SoKwdxH1Aya4tp7lHdIkZOTUJMHSJ1riPMPBrkNeFpiDM+BcLSO8rbntXM/xF5u0rC7Y0dl3FyN1654oAzMWlMHJGS3p0rwaqh/MPFSllgD5n8o+X7x+2PrVbMRYjAxUEAmIJuegFeWdQymVMGsJrytEWNocTmhwoj4wAJMFSB2IIxRzh/4q6i0MKkxG4KAY+fU0j1sspJz07/KlNhQ8iPGd/WFeZuNNqbpdurQT9sY+5+tDNPo3uTsVmjrtBMCtmtfcQ0k9s9o6D5Cj/IGjF29cU9rc/8AqH96vZE27QXJZrMWXkeU4g5HvWE0w88aBbWoAX95AxJJMkk5zVDg/CBe3EllCxJCz1nrnHSr1jTqi63gyrnD9OWYwYIB7e2fl6fWrv8AoVIuHexCMRMCIAkHrWp7BsoCZBYR17dYI+1AWvYQ1AveUJ9qlWhr29B+teVe8vSvrDt4W+5J+UVo3J2/lNe1KWIEyNwRMHH0/pVUcZuDodtSpRCSVNbrHuAbmLEGa1pqfXFeVKYsEzaL/vWxNWB1IqVKKVNDXQ7HMdc1ktlR5rjEDsoA3t9DhR7n7GpUq5KmdtjfuLbtrt3EDLEn5k+w9AKPcwcGt2dOGtqCysoZ5JMZ7TGTUqUDsRUJVBMWDeG2IzTvyvxArpVkkwWiT+7P/wA1KlVk2Eg3E33eLsZmPkDFV7nFmBgr9cH9alSky5pfXehIPyodq9FbMlhk9SDB/WpUohtJMbGqt27DW1SWJkOYkZnpHpiqdmyWOBUqUVVZkhfRaCDJyaJrXlSgMkk0rca13iXesqvlH06n6n+lSpRpzJBvELQW4wUQOwqtUqUxeBI/tGSremuG2u6J3Y6Yge9e1KIyhN+jVLr7XZlDZnymNo9yO01f5Ze3Yvlrvw7DBYN3I2t5cj5j71KlAR2hDebeZVu6u5dvKxu29OFt72KzAnp3YTOTJiM1Y4Fw99PbLXVIW7BBUEwFn4oBI61KlIc7aZB6yvqbC3L8KQwcBmM5GwkEYyJ8tDeMljeKmfLgA5Ocz9a8qVae1Uhm63w2QCd8kDtXtSpTbgX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1988" name="AutoShape 4" descr="data:image/jpeg;base64,/9j/4AAQSkZJRgABAQAAAQABAAD/2wCEAAkGBhQSERQUExQWFBUVGBgYGBgYGBgdGhsaGBgcFhwaGhodGyYfFxwlGhgYHy8gIycpLCwsHB4xNTAqNScrLCkBCQoKDgwOGg8PGi4lHyQsNCosLCkqLC8sLCwpLCwsLCwqLCwsLCwsLCwsLywsLCksLCwsLCwsLCwpLCwsLCwsKf/AABEIALgBEgMBIgACEQEDEQH/xAAcAAACAgMBAQAAAAAAAAAAAAAFBgAEAgMHAQj/xABFEAACAQMCBAQEAwYCBwcFAAABAhEAAyEEEgUGMUETIlFhMnGBkQcUoSNCUrHB0WJyFSQzgpLh8BZEU1Si4vFDg7LC0v/EABoBAAIDAQEAAAAAAAAAAAAAAAIDAAEEBQb/xAA2EQACAgEDAgMFBwIHAQAAAAABAgARAxIhMQRBEyJRMmFxkcEFFIGhsdHwYvEjM1KSouHiBv/aAAwDAQACEQMRAD8A4hUqVKZBkqVK8qS57UqVIqSpKK6XhVplBe8UJmQLe7pj+IVT0tpJlngiCABMmek4C+s1YuMfDwCOv1k/3n7UJlibbek0sea5dn2VIn6v/Wtuk4NYf/vDKZ6NaiR67t8fShKoBlvsP6+lZfmvVVI+uPsaoiXDGu5XFpVdro2MNwJGSu7aSoDHdkHqRQFuuOlMvDrv7LxLaKhHlIJlXbp8J+cRnrml/WIouOF+EMY+U1Sn1lmaa8NSpRwZKlSpVySV6vWvKlVJCl0iKqBZIFWDWkfEPnTjErPFjtP3rYE9z9zWqyOtXNJY3uqk7dxjcZge59qUWjQs0C1Pr9zUNv5/eimp4FdSfKTtndHQROZ7ggbpHattzl26uNpZgzKQomCu0dehksBAodfvhaIHWxNZro5opb4Fe8pFp/NkYwcA/wAmH3ohY5cY3bFssFN9dwkHymWG0+8oRVa5YSLVzSR71nZ0E0Zu8CusJW23QQcDDZWc4kZHevDy7qegtPMZgD1ZfXrKMI9jVa/fJogpeFE9qyt8Ik5xRnQcAu3GdG/Z+EjXLkwTtHYAHJJIFWF5buNBtAupjzQFhjtBWCcwXUEjGRQnIfWGEEXm4R7/AKVqtcPBMU5f9mNQsDwgZIWd65LboGG9UYfMRWv/ALH6iC2wDbJy69l3mO58ufoaHxDCCCLKcJWJJ/lWp9IFVvkP7/0p01nJl1NwVgzK7ozSAgChDPrMuB07j3oRxTlu7YstcubQABInzCXZBiP4kYdfSoHN8y9CgXAI0gqVstC5tHkHQfvVKZZg6R6QNUqVKZESVIqKJqwdCwAYxB9GUn7TNVcujK81t0ule6wS2pdmMBQJJ+lb79q35SpbKgkHADdxMksPfFepcA6Ez2jFVckv8N0l2zcI2gMSFU708rBsRkg5HT9av8ZtOyLuO3wxs8zqWJYs8gA/CWJOPWhN8BVO5gHEeULMgjrv6A+0d+tGxqm0+pW5aW24e3bYi8i3PiUHAYeXHSI6UluQYwKRYMUHQgwetG9HbsRaVrRZriyXNwgDzFfhA7R60X5l/EK9qGZWs6QquB/q6EgDGGaWH0Na+F8FbfY8ZdrbLn7JlIYgh3UwSAqEkDdM5EA0THYXKAO9QTp+MrsC7FVQSSoBhgY6keaZA6t9qz0HELdy6qflrIDmJ/aE5+b9a6EnLh0nDLanQKb14srs5DZ6o23IaJIgdIBgEmlrUcg3tJesXnU+C2w7wAVFxulokdPMCJ9IodSm4QU2IjGvKu8Z0iWr7pbc3FU4YrtJwCfKSYgyPpNUqcDFyVKlSrlSVKlSrkhRE8o+VVj8Q+dXrNvyA+wqlcGfrTTxEKd5jb6n51as3ipDdY7Zqtb+JvnW8AUkzQIa0XHr2wJ4YeVNtTndBDLGOsb/AOVEG5jvoZaxHn3nDfFuRvpDWwfvWrgmmC2wxGZMT2HTFGNffKhby43CDH8Q6yO4P9aDTZqMuDbHOBwDbUxtiZ6quwHr7TWtuZ2Oos3PDANndAzB3MzZ+Rc0Xa14sAqrMRJECekxnoRVMcPsZLCD26rmiOFl3qXqua7XN7bNgRfh2DJOOwM9QMEeh6elb9Tzk7KylEAYzguIbc7zIYfxsI6Z9qqPwi123f8AFXtvgiEfvff/AJUrTCBExPMt3x2vbV86eG4gkMsAHcepOAd3WQK3abnV7S7URFWSQIOJKlhMyZ2LJ+0V63LSqu/xCo7gifoKF6jhTQGAOTAEf9RQkDvCowu3PF4nAVMdVB7XTeHU9d5P0xWWm5zu7m8qAMzO0L3ZChOTiQxoDZtgYYQRW4oB0x/OqIEICEtTztqGJjaAzFm8o8xIVTPr8C/UVhf4lf1Ni4bjL4SgFyQskBzcxAlvMzExVJeHEqBBgdT7Tn54msvDutp7ttV2opFwtt8xVxsBiRtX4RMTmcCpt2gttMr3DbBYldbYCkkjyXxgnGPDxXlKraNp+H9RUo9I9YvxDK4X5V4BUmvJp0TNgaP/AIqNdJrXUqSVPSasaGzvdVkLu/ePr2/tVea9U1JI2Pw20XvpccbilprVw4BIEuoIwA0wCfQChV7xNiv4qsQIVCDu2LOekEDPfoKp2uIneXeWJEdYz2JxmPSmy/ohbZkuWtzISEKvuBYgXDtcZYbSMRjI70g2vMZzvEu5cJJb1JPtNG11kWrAZGJ2P51MnaxIUR6hlJzQ/i5l9wTw0YAqs4gDb/MGsuC8e1GmY+BfexvAVijEYmcx70yrAgXD2t5z1aKo3uXksXMFXBggbNuCIySSZx2o9qON8QvWrULcuaNFt3bzPZRU3od77WgSFOBB7UjajjOokl7rs3TcW3YM4BJOO+PWtf8Apm4LXhhjtM7hLZzPrH6etAcfoIQYQtxzj9p9P4KA7gRuYqvYkmG69YpZNQmvKYqhRQgk3JUqV7RSp5FSpUqSRi0CTbHyoZrFhqP8JsfsVPqtBuJ24atDezMqHzGVQfM3zqzZiQDVaPO1XdKfMOn1rOZsSNK4AHYCKvaOzvtvb7/En+Zc/WR2qlpnBMmjFtCm1lPvQE1CA7wPwzUEeT964fbAnHXAz0M4yDRPU2VdYBlE+PqsnJg9QrRIHYxQ7jNsWrxZcC6PL16N8Q/pB9a98UE7AYVRuuELu9JkqfOm6IPUbq6OFg6VKOxmrIm4ZXcSFVQIOInGAQQJECZpi0F4G2pZYLDB7H5Glo6yZdgAT5UUk4AwCSRkDoGnBGaP8ta15ewQt4ZdrZ6z+9tboT3kGDWDqrUal7TZ0yqxKt3nmru7RAqjqdSPDuEyYQnHbIA/WP1pmucIs3MC8EP8F0FSPbd3rxuSkuKV/M2BPo9Y/HDDiaT0ZG9/kf2ilb4aGtYEtAj09TP9IrRw/T73VQoJ65yBHena7ybes2/2Do4VY8rgmDgx6Ggeks+H+7tPeetEpDmJbHo7g/CaeIaJypO6XCnaAABjoPbNIVi3d1F8Ixh8gbuxAJ257mIE9SRXUhfAHmGMTAJMdJgZNJvN+qe9qrrW7u9AYQsIbauB2ntim7LsIh0viKz6VQSJGPU1K3twpySSQScknd1NSiv3xeg/6Zru6ZbbEEkyOpUg/Yj9aosKvatm8W5uLAhm7+/T7VQNWsWeJAKy2+9Z6ewXIUAkkgADuTimh+X9Jt8JXvPewDdAHgq3cRG5lmBIPqajOF5kVGbiKm0ev6V6te3be0kHqCR9sYovyjpVualUcuoIMFACwMdRNWzaRcpELsFEG22WVlRAIJAJkgdRJ6UU1vM73SCQE2btpTBAMQJ9iBV/nTgyaa75ASlxQVZyC/lwTg9Gx19aWNuOlApXIAwlupxsVMP6yNRbaB508+OnmALAex+KPWaXZHofv/ypu5a0kaPVXCzrEBdmzLAYDEyYE9B6nOKVr1iGIPWojCyo7Qnxsqhj3mNpQzAdJIEk4z601848kLorVu4rO63NoDMAAZXc2AZXPQHqKX+FaO491fBRrjgghQpbv3A7e9dF5i1Go1Oke1b0zsUZRc8slQMEJ3bI6j39aVlyFXUDjvG4cQdGb0nLNw9B+v8Aevd/sP1/vVhrABIKkEGCDMg+hHaiHC+E3bh327JZUklgMAgdyTB+VaCaFzMBZqCrltliUiciVIn5TWst/wBRTdx+499LZM3H25gliYHWIwAKV49hQ431C4eXH4ZqaBWaWcwcYJ+wq/wjSC7ftoQYZv3QJgCT1+X2mnH8Qr9kWbVtFtAzI22wrEQcyO2R86FsulwlcwkxakL3xN3LWhV9HbO6DtP7vox/xUq8d0oVzk/b/nThyMJ0af7/APM0D5k0vnNdNl/wwZyg1ZDFtki4wPoP5VnuggjFXuJ6XbfI9Utn7oKqm3FYSZ0U4jTob4KKe9EbN+c0v8I1yAbGG05h8mT6NPT5ij1hR1Jn5UpjNAHcS5qtN49qAQGtNuWZ6HHbIg0GHL17aE2OZaWKgMR2lSM9OoODAo7w9CryR5YIb5HBrZptLdtXCtu7BBMK3z7TVDO2E8WIzHgGXYmj74Au6O6rMxtuuwRbGy4onpuUEEKf3ipwZNV9HqPDdIww8zNIBjuFJiMfunuK6Xa1Ovj4UYfT+9Vb/wCb/f01tx9D/MmrfrFflTNKdG6G1dSR/UJt0TO4G25Y1A7eJG770VscPud9Hp2+TChmksE9dAJ9oFGLHDzEnRED2uZ/nXOAv+f+TN2RtPp8x9HH6SvruGWdp8TTXbB/itkkD7UrLplFwhbniDtPxfIinywyjCXXst/Bdyp+9A+I6bbeDXLIBJjenwmadh8rj0/np+wmdyXWjd/H99/kTBl3hzFPJuDYKwY8wMrOJInt3rnGu0bpdcXAQ25t0+sya6vxniKaSzvfzPcVvBSJAzG9pxAzAzNcuKbmJ9TPp1z9K05iA+0xqLE0CzUqz+WHpXtK1Q9MCcU4beuatrbjdeUhdnQkACIj/DHvWHFuXmtIW8O4pRgLm4YAfKN0x3Bn0EU88/cqnU7dZpPM20F1X4iB0ZY6sO4Gaz5C1uo1dxrWqSbQs3LLFlIL+YEq5PVlk+hE0wMaBE5057y7w9r18BbnhbPPvySNsdAMkyeldJ4Lwe0ilGJaR8YUq0mcgbiq5/lSXotKul11+zJIUsik9YDY7dYFN+m1IkZ+eP1msnVO10OJ1uixApcWeZuQBYKm1qFuBzEXAEYE5/iIeO5ERXum4bbtgG0SHH/1J3EkdSOwHsPvTemrFrUJqVBJCm2xCztBMhxPTvn061s5h5Wc7b2ntFrZnxNks24ncGZAPKvUSJFD4zuAJp6XBixZfOBvsL7QZxS3bc7HC3dqgMzLHmOfLmVgR0PWlbh/Ldq9rxY3MlogsYy0ATtE+p7noPWix1ED1M/8sntWvg2qW3xFC4VtydyYAAkztBIwKvC7Jdek0/aPTY/CWquwL77whxNNNYsstlDaBGxvPO4zgsWBLNntFJ2nQXbq2SsliFDRDLmJ9xB704fif4b21u2lEblVglsqiHaSNx7MQRB7gE0jWNZJDbmVseYe3rWnDuuv1nCzbVj9PrH/AJZ8bT7bOj07PdU7tS7wiT127/TaMds9DNP3K/MFvUqzpukBS6n90lQSOnYzSpyxrnvrL2iSwC3GO3JXEN/4aldvmOMUZ5ev6XxbyLeBuXHJYZVCQIMHowxXOzDUSSN/5zOhj0haLdtoA/FLlk372luWUm5fbwWgRuMBlJ99u6T7e1NGq4C9myBtQW0AUbchREDHp7/rQ7Vc0bremusm029U1oqvnPwXLW9SMMPMp+vfuW5m48oFuwjKz3JEKACITq2P2YnEsOtORm0BSJhzIA5YGJPANAd+99gNvdabbI8ytOB6Hyn61S5h4PZuayxKx4u5DGNzYhmjsM9MmmDVXBbYFN+1kXxCSp/ajykqBkBlC9uq+9DuIeJcuWLlo+ay++ADLHsMdMEijLhDzGYcGXqW2W659JnZ5EGm4jo2t3kKlz1UrlUkqJJBJUkjI6GgP4scFGmv21RCqFNxbaQpdmJIDd4AGJxTtqOYZNgssqkzaJBJxjewELBnyrk9/ShHN3OgOju2tqkPgIchMwInM95xV4c5JF7niP6j7OyJjL1S/l/Pwg/8PtQPywHWC/8AOao8xjzt0rDkC7Fpv85/kKnHH3XD79K9EDeITybf5hlfilsG8D62LJ/Qj+lD7tqDRHiP+0te+nt/ozCqV2uW3tTp4z5BKzJFFdFzLcQjxAtxPQgAj/KwEg/OaEvJrS5qVcZqqdF0PMumYCLoT1W5II+oEH6Vk3EtNfO0XAzID8O4EwYlTENiJj0mudMuBNa7d0qZUkEdDQvjDCo3FnKMGnXuGWww8mrKj0JP9xRI8OeMayf97/3VzqxzfaVU/ZFmjz5iPdf4u5zTLpLi3FUqwIbpWM4GHb8zOwOrR+GP+1TGK3obg/73/wCr/wB1FNLw8f8AnCW/zD/+qQOLcd0+lw58a7MG3bYDb/naCAZxAzVHQfiFZGXsMCCCAH3Bs5BkDb5fnUGF+dP5mA/U4ztr/wCCzrd7xFWLqDUW/wCIfEKC6tLZINq8wWRutt1iZMT7VyriPPOruM23UXVQsSqqdgAnAhfQR3q1oebb1+6ram4XTCnAAUeoA7+/emvibn+/z/eZcWdSdJ2+HHy+oqY8xcZOo1N24TALEKJJhQYAEnAiqtqzuMz9a3cxaO2jzakq2ZnofTpj1qlZmJH1ogLFxZOk0YR/LH1H3qVSF9vWpU0mX4ggXg/OWq0y7LdzyfwtkD5dx9KIXfxD1Vx92/wj1JtSoJHdhnc0ACaU4r0VoONT2nODlTcZOHXbL3Ll3UMWYrKHu1wmSWJPQZ/Sml3dtOblvbJSWFwbhAzKEEbcfOkPR6tBbFsgkm6rTiNoER6zJ+VP1950uoVSFK+X0ADwR06DJrB1IIYVOt0ZDY2udN5c5WsnhtuxetgvtU3SRLFmyST1I7fKmDgOmtaW2bSv8EE72AMR1PoAIH0qvxDiS6ZdN4gIF0+CSJJXyFgTHUAp19DNLXOFtLurtowW6DZB2+Ky7mk9QPL09a15GXGuqtx9ZysaPnYrex3+UrfiE1izqrN1LaE6lSd+CJUgbgOhYhhmii8n6ezb8G0NrahSL7tDNc3+U7mOVAJJAEAEdDXNOaOGPYt2HiLCa4pZBctsVltsRmZWVbH966D+JmvNi1p2PlVrio5krKFgSoI7FRn2JoVC0cgHMY5fUuMtdbS9y9whbNh7RBdbjxc3gPuVRt2tMg9/tiK5P+JHKlrQcR2adStq7a8QJMhTuKkAnMSJE+tdIGpSzq9GyC3Yt3LngPZQ4c7dysR0lX/eHUNSX+Ot3br7DyNos7D6zuLH/wDIVMDK2LyyZ9Qy23eJugYs8bQzN5QDJMnoQBJJ6xg1nrdO9m6bbqUZQCQylTn2NXOR+MWrWst3X3KiTNwYCFhtBJggDtn1pm/E7WJqWsva3XnVX3OpDLtBG4LA8wBjImM0BanC1zCCjw9Vyjo9SbvltJKszbFtqcTmAo9xR3mHxGVGcEOihXBkEEYYN/vR96ReV+OPaUw7WXlgrg7TnBAPY5iug67ien1Ontm0jIxBm6xUkkEDaylpYMSIb16dDXRfqFxBLF/ScPH9n5OoOXS1EGyOxG5EReIWBc1GmVBd8R7u1ju8hXGxQOxndJOMinLhnFtRw69cG0ByoUhsjPmBwc/fvS8t25orge8sXLZ3m3GYUhu/XHemfidhdd/relfxg+0Ok+ZGiIjBjHSuX14Iy6lnrv8A5zPjOH7vmrSdjfqOPw+sCajUl3d2+JiWMepM4pM5qJNyB0CgN7k5j36V0heWN+ja8zlCt+3aZYiJuIrbj1XDdQD1pP8AxC5W/Kut1GUWrjEC2CSVMSZMZEiB3wKT0q6XBbvxOl9sdar4jhxcA7/h2H7zHlW/bt2Hd9yruXtuJkDoMYJx1rdxu1DNEN0PvnIkdjHannlOwjcEsWTb097et25DnayqrsC3QkkMRBxXP7Qxc3PvYGJ/wj4Z9z/KurjzsX0dp5PN0wGM5Jr4gZOnPrY/lcP96o3Wove0niJYZXtgojowZwDJeRj5Cqd7hj9jbP8A9xap1OqBjcBYNmqznNELnDLg/h/41/vVd+GXJ+Ef8S/3qgIRces1Dp1rUV9q3nQXf4P1X+9QaG7/AAH9P70VSahK0ijfLPF7dsst13tg5VlXdB91kGO8ihZ0V3vbb7VgNBc/8NvsahFiWHo3JcMk9Tk/X3+tawI7Vv8AyTj91x/umsWtN3VvsalS9QMxY1Z017b7VX2eoP2NFeEcDfUC4bZQC2BO9gpJMwFESST9KFyAN4aAlvLL6cwAWLtp03lwoR8DbBkzjzYwKDjVSYE/evNTp7tv/a22twdp3CJMTH2g1p06kuAIliAPmTFAAKuMZmJ3l7fUp4H4RXf/ADdj/wBde0HiL6wtDzjoFZBff+dO3D+EaIwj2rrYg3VYggjqdslfvRTmNBZS2t4WzpnM2jaCWgSo6uEtlluCcncZoR1KltPeA/Tsotpz3TWPN5jt2soOPU/P2pp4lxM29Q9sLvW6tklQeu1pPTrIkVuOt4cw/aLnvta4QxHSYAjqZg0U4Dyto3Quz3C7Esn5cZVD0Q+IwGMdt1VkZbBeHiZ1Uqn85Eu/in+IQ1F61Z0rutq2ktErLv2if3Vx9TWHLPJl1rKah9S9pbys5RMEi35gS5mCV800mcY4Bcta0WJ3tcKbDGSLmFkdj2Nd45xufk+EsMQi2rcRMpvVIIkTK7pEiZimlRkWxM6ucR/Kco4Zxm3c1wvP4xsWGLWgLgJQHoQHDKxJyRAkk5FbvxD4w15W2i89rcGS5cLEdIIwAo6xQ2bur1Go1GnsoEZyVRV2CAvZA0AwJ6nJMTT9wrk8LpknUG1cdZNu5BWG9Qeojr1rM+QK1dhNSLtq7mJmu19ltFolsi6dSjlrm7eYgQvhkk+U/FAx1mjWqtWuIXFfVBi9oMWIMK4iZPocZA9BVZ/xB1Gl/wBXtugSxcZUbw8jax6MRkHPXsaBaPmLyal3wcT0M72j5dO1a0RVFiDmOpD6wrqLoNnwtqhPKwVJ2gBvTt2z3qpd1Je4WY7nYn6BcKoHRV7wKI8J0l+6iJct3hbuENa8hTxW2kYJGRt/T715zNYNpC35Y2XWBtO7zfI9J7++aQcgD6TzMgwOUscTLgvKSai89y826yGE2VaDceAZY9liOmTRzh/JdpLr3DcuDw3VrWmObW+IW5gjcimW24IiO81U/DRLjKrXFAXxbm8MOpIG0ewH9qauP6hfHXwojb5oUkbpgdMiRNIfMdRF8bTRjxFFsSvxfh9q9Z8K6oY7CgeBuUMADtbqMgYyK5Ddu3dDecWXNm4pCHYYmAMkHEH4s+tdZ4pxJnZIsrbwZNsED1ls+2MfSuTc+XQdYSO6IT16xHfriKPCbbTyIJ8u4h86y+bJsvqLt0P5nJclC2CPL0YAgCT1jtTHreBpf8JWc7VCsywWJeMGWOAB0XIE0h8oX3u3LenVS7OwUHsB6kzgAetOvE7Tt+aS28XAsqVYjoTERkSBil5lYOJoxvaEesnMJt6WyLVq61th5tm2dyPIaGC+XIkqImvdLy0uqsq4/YsR1OVcAAKxHxKT6jtGKWOZ9SzXtPaYlrjaewC3+Jgc5zOZp74vrxpbKAASxW2ufaOnoAPuRRamx0V5Mt6yJoPESOL8uXLDbbiwTkHBUj1Vu4oTa4K1xgFiTgU28c4gxJtsThEYL2DGST8yJ+grVynrFtXzKBywhZiAZmc9PpXQXOxwnJW4nMGADMMZOxgHiXJd60gcwVJ2mMFT6EEAj50KHCW711niIa9ZK7gGYHyKSyudpICzkNifpSF09qrpMxzKS3IjOswfd3AHBgMcJb0rK3wZ/l9aOiiXDNA13pAHqTgH+9ayVUWZiXUxoRWTgl0nv9zV+1y7d2nJ/d9f8Xv7UzHSFCJgiTkZEjtPriiFi4NrTHVP/wBqsaWFgyHUpoxHXgd8fvMP941k/Bb46s33NP1nhb3LbXEACgwCxxP0BJignD+YLd1mtExcXcCvaFIX9ZoA+MvoB3+EYcWQJ4hG0Tb+ivgdW+809cm8p6/T2rt+8q20cJsFxgrsxMKAIwDuOGjMelWuXuF+PrbKESA29v8AKnmOPoB9a6HzZqQb2jtTG+9vOYxbgyT7E0nqlGgrG9K7BwRETmT8LNbqNKrh18e3uJs9Q4MQA/TxAAR6HpPeuSaTW3LF5WbDWmBKsADKGdpESDIivra7d8hKQ2PKOxJ9/T/nXyfz5rDc4jq2JB/auJHfb5Z+sUtVCjQOI3xDkbW3M64/EluEvNxN/m2/w7s7fpMVKd+X7Fn8pp5S0T4NqSVHXYPapWL7p75t+/f0zinL3ClS4SXCiOgBZgR3AkAz7+tEeYeBPqUuJDq25Gtq+1GOCDuDGEJEEQcih/InA9Pe1F1NRdcm2NyhepKnofKSfQhabuZXu3Lr3QXuW1RAwFsDYcmGAzgQJIFZHtTqvedTApyZvBbjv6fPvOXavlbwG23kuo2MGBMnEGII9xXVOUdfptOltRpntW2CK91twh/hBd+gVjE9M9a5lzZxu41+0SZCAFVnAzP6xXUrf4g6XU8MuDclpvCACNJhhnbLDzAsMD3rSdTKGJmfqwiZWxoAK2NfrN2r5TsLxS3qXvgPEvaZ5dSVIRrcRET0JPtml/8AELma3q3Okt6rfbQguqIpUwBEXMkENgiSP1FJvNHNf57V3Ly+XeRtVuqqoCqAe5gVYscYtW9C+6yoveON2CCw2SpJ6x3gQK0MrKKUzH07YjkDZhsDvMuG80f6PYLaAZC6s6nrgEYPQEg/pXSk5vW5ZW7bIkgbVKgsQT29R29jXA7rkyaaOCceOlB2rPlUgx1EevbM0nLgoAjn9YZ6hcuQmgB2A7D0jlxHjKWw96/obN1mB3nClpMlsqwLeveue8Z4j4yO9sC1bW4ipbXAXDASe7Qi596ZNRqb161dvXElPDPmDSBMDZ1657dIqry+ng2Lzo6Lv2wCC0AHv5CCSZwM4osWy2eYvNxUPfh9xXVtqPG1wuXUKbUu3Dm3GTA6rKnJwehzTNzpqUNvYss8yoLFoVATvgkiTMTSjrbrG5cfx4KCWHhsVMeGMhgJPmjB+tYaDTJb1KMlxbaMbT7AjnrmCzHsC2AYz3ioy6jcWuWl01C3+lhY0drcrSWuKVAIyv7QEntKmJ6+Ues0v8C4hd1bOHe5bUtCFbkQWMAyytgAxIjHrTBwri67CTcW5/tFi4jSFZXFzZtLA+Up0M+X2pevWWe5sRiu1dxKwDuzt+0E/ah0Lue8MZm0hewl/i3MCcPsiyLx1OrBm60kop/h+UfWesVzzU3bmpul2O52KgnpGQowOgGKw1VrbdZNwaCQWnHvJj1rPS31Qgq0s2JIgAHuDP06VpTGEFjmJJDPTbCHOXb9zSXMXCpuQrbceWQfnnHpXROHam1o7p1d9yQFjAwA2N0DOCYn3rkVrzgls59T2pn5fsDU2bu5rpNpCpBbykuTtUZmAYP0rPkTfWT8ZubTpAUUO0ys8RGt41adAdoaV3CG2oC4LCfXHyim/wDFbjulfS2Vs2iLniI6uI+ETImZzOPpRbn3SWtFw0DSopvObdhXCg3JKsrtvjccAj61z3m1CHtWx1U2kX0xtX+1NPlYDtUye1ZhHjWnY32eIDBGMwTiUM+uDH0oHqdaqGJ8w6AdR3oxzHxHa95fhZCVn2LSD9j+lJp0TNtvXfLZuXCu6RubbG+FmTAPWInFH0zEY6ic6W4Pujtwm5f8j2EvXNSVV0CJ5LaMD5lEQzwVgnpunrQPX8SCXNl23cS5Od+D16kEZ+dPnI/ObatW0zbVt6cLsdN6v4e4jJkxC7R0AzSfzhctXr95wGfw7cCWLFiDO4n0Gfp0pSvoyUJsOI58ett/jNXj5pj4LwMX9Oz72kEqqKBtnqZHxTAmfTNJFzQ3nsrdG7zZUL029JJn50xfhpqNRdF2zaI3GCHuRtUQR3GSTOOsBs07O4yIQvaZulwnFkDN3Ex0etuW38G4esmZlG2iceh9xRXTamVf08v82ph0XBdJp1/1gfmLjAi5cG9VXMxanynr1ABx1pY4roza1PhWgblq6NyEEEjadxDehjMHsZ7Gp02VFGm9+ZOtxF31INuPfGTh+vtrpiz3DtUtA3kDdIJkA5xFIentA3zeVYEvLbYBLxtHygE5q9wnmDSARqNPcNs3ABdA37SB8O3AmDuwSY20K5l5yDavdaTbZtmFsuDDQctcEjzH07DFCqEZi44jmyj7t4RG/HyjpyVzZZ0t27dvb5ZQiBFLdWkzHyFNPC+P2tbxKzBVfCRz4bkBu4JjPqBEyIM0lcD40l5NVfWLIYIptqgKhVWNqmQQWMn6ZpH0urazrUuWyZBkbhJJIIgzjIMUL5Tkc323+UFMAxoGHJ2+cfOeeJ8SsF741yBJMWbMQEmFkdzEEk1z7lHhI12vRLisyuWa5tIUnBY+YghZOJOKcuZuYUNg2t1u453Aug6qxmJjEdMelIPC+M3dHfa5Yc2mgrIAMqYMQQQQYFTCxINw8+JVAqPvEPxMNu7cS09vw0dlTzP8Kkheix0A6V5XMb2oLMWJyxJMADJMnAwKlN0TLtOycj/hot62TduG3dDlwUO4FCcQYEH3Bo1wXgn5HXaopdHhXWGwFiXkQGBnrmaT+VuajY1CuA+JD24aYYdVHcTB9DV/TWtVsbUvZYIh8Ri6spYzJAxM956VznLFKre95tptZ1N5SOPj/aLn4v6BbWrQooAupv8ArJBEdBnP1pT4Vw9rzAL1Qgk+i9yfYHr86cvxS4h+Yt6e5tgKXWZz5gDn06GkMgwSMDJx37EVt6c3iEz5yfE8382mpWzj/rvTfqrP5iwWUZjbgd1zHv1I+1UuLci39No7WquG3svYADqWG4bl6GDiZAyMTU5c4o9u0wBiSSD3yAD/ACFOccMO0WhG4PeadLy/d2guvhj/ABmP06n7VbOnAUIASo69iczifhHatjsWMkk/Ot9i1NAbPMg24nQuEctLr9CbGmHh7RbPxAqGByH7kxJkDqKucR/DNNHpF8JWv3FHn7GSCoZV7KCZ60g6W4yGVZlPsSKP8D571OnZypF5tkRdLbcdPN17mB70tcdChDdyx1GVdLoL96ze8PSyShA/ZNkzb6Sx9J6Vd4hwrV2dRIsQqIgEKhBi0058PJn5UT4H+K13UEG7eTTgXLf7NEUFln9oCWLER2iJHoaZ+M3Rq2U2NY1tAHELcO15Bj4TOJHX0q2ULzFqC3E5BprrrdXxbIXZ5jJKLtPXcOjSobpHWrVrg965qwqICLpCjYV2AoIMne0DaJyRNaeM6m1bvMGupeIUrckeZWE5UxB8xzOf0oTc521Nm5u0t5rasssqxG4yCrY8xhRkz61YUngSCu8G87cEbS627aYgk7WkEEQ4DCT9aDjSnxFTEsVE9R5oj+dEeKcUualzevMLrtA826YAgQT1H1rHV65HuWnFsoVCBhODshRtkSJVe808XVQdrma2PDLJuD7SQSu6JBg/EAe1OnIujjRO8/7W4T3/AHSB/Q5pA1Oq/aXCMBmYx6SZ+tPN7VnTcLsWxIuXrY2CMkXSWLD1wYx3IrLnUkAepmtcgYAegghb7/mXubGHi/tEJUxDOAGHYiCc0xapFfiWnX3DD/cQsP5Ct3Gteg0q2XukNZt2rHhooI8QZ2M5OdsEnaAJxnrVfh/Drv5y3qLiulpLTsbjL5R+zMRJEzgDPelHff3GEATtAvN17e9wqQfOqz8huInvVfl3ga3HB1SXzae25tG0AdzggCCxCjO4H3olqeXLjWWvl0VN5glTLHoCqn5Hv2NV+Cq9y4CzsLVgeGrsSwtKo3s8E/uoGIHTcVFNVgqUsrwCzkttUz4ry8uhW2qs51F1vOm9li112gqBMnBJ+g6wwcr8FtWnslgjnd5wCXkNhpEiVAPXA9eoFULNz82z3EDrLQzPB2qASgEkknaCzE9WOfSr+rK2tNcvqVS5tYIpX4TENBJMkYAkfETFLckmo9FAUkcH0gzm/iC6ey1jTH9kxzldwAnapAJYgAnJxVTkLidy3qPDi2pdQJYEFQoJ9RkyCe59oiq/BOHKuk1OsvDe0izYU5DXCN7tE5CLtJnuatfh1Y3XWvMfhnrGZPmJnr1H1NE6hMbXEjMXZf0nQub966UFr6kWiFCeEfM0A7g04Enr7GkTgGjuXVuK7MGuAhm3QRIwZ9we9OOo5dua63uXcNjecYjw2GCCMlgBGZwR6UJ1IXTagqQNrwojOAImI7Y+3vWLXt5RufpNflAoniKN6/q9FY0pbYbXiXbtlGEgsGK+I698gFZ/hFKV+6WYsxLMxJJOSSckk9yTRbmmxdt6hlvSGwwEkgK2V25MCO3bpRj8L+VDrNS9wrNvTI11vQuAfDQ/NhJ9lNdhPZ1Tk5DvXpHf8P8AlSxbtC/euL+XCFbouxFy6VBZUXrtQwAckkHEGjnDPwcsORd1F241xjv2oQqAEyB0mYj0jpS1yDwU6nUJ4s+HZ/bXZGJMbU9NzHJHotdf4vxDwrV250IUkT6hcfqRQIoNsYD5XWlUznOh4Rw/U37tjTaND+Vi3bLFtpO9xcuOSTvUMsDqSQfUQR4t+D+jv6fZm3eExeHUn0ZehXHwjIHQ1l+G9q1Y0pvCJvOVY4nckwpnrJLt9RWnV8zNe1F5EMrZdUx3mCP+JifoBTV0hbPeJc5GbSDsJyzU/hlrUdl8JG2sRImDBiRjvUp11ialLjqr+VWYDJ6AwO/pUrKcwG1GbgjEcj5QTwrj/E7LkLfDDYFBa2G2qOkAwB9Zq/8A6Z1t1Ct3UC4Cc+IIj2AQRHasCsZBB7CP+u2ftSnxnV3dNeZFJZGAYT1npkjNYBkfL5LjEVUawBfwmfOtrZYRXupcul8qs+Vdvv1PvSVuHv70X4m73QrEBVkjAjMbj1MnFBSK6XTrpSorMSW3nVuVOZ7SaNbDslyE3Kt22m0CSCOnWf4pJpb1XC1a8zWr1lUYyE8wAnqBiImlWxqSBtnHpVm3folxaSTcF8uoAVGpeD3Ooa23ycT+sVrZyphhBHrQO1ryvQxV2/xTxUGQGXvHai0wNUuXtaFEkg1V0/F5bP29/ShN6+T+9PuAP7VpF0T1+ZiKYoEWxMbl2O29tisR1Cj9Y6471c4dqGtyRdAQyGAJkj5R0mlKzcIQsCGBO3rmTPb3ANZXOIt0gferK3tKDVvOh8B5E0/EUvN4wt+FE7bY3AEE7pLAdj1olY5a4ZpABa2XrgGGuujk/JJCd/T60gWeJflrTB3n8wmAk4AJB35EyCYqcocd0ulLm4S5ZQoi3iJkzP8ASk5VYrsf+4/GyqbIl7mNbb3DuW2CMEFQp+WGM4qlZ4faaDtUn29veaZjpLV8F7bEDuGERInt7Gtun0e3DMGI6GDj+9ZdekVGHzG4o6rQ2p+H7Gf6U+a82m0el3qD4Nm3sJBlYUZEEHr2kVQ1GiRgROfXNDuYOKC3bVN+3agAgHcYxK+k+tLZi9AQ0AG5mvlA231rtdQlUBuKu0AB1aASB0hWb1966jq+D71lQXSAQPQRIx3xSLyHw7TpZNzUAMbwJFtj0txInpuLQT8o9abxznpSwDW1BWVHXb0iInuvSnnGDyYo5aO0XOYdO960bNkqbjugVTk9YJA6wAST7Ux8H5B0pnTXABaUK77WAN5u4ePNtwrbRj4asfmrUf6nasWXbG7acgwTlfN0yPlXrcsa3c7HW203RgWZgD3NwR8hQrhyA+XcDeN8dCvmNEyvxvk20zEWdunt71Y7QNx2wPKseWQoyT3Nc4/ETmBLl7wLLSowQ4XytuwBcIBAJMmTRfnbhd1FAGsuXLjkKAu1AxJgjaTiJXq2Zqcncr29Le1H5qwlxRb8S21wC5kAblMAebuO3XJoUGl7c/hGsbxjRv74r8R5j3qultKSURdNYAP8Zi/dxhmut5f8tEL3AG0tzwbgKmx1HTdIJme4MzWngg0vD+INfvE3FtXN2ntKU3EGdrXMnZtBUhfUUW5g5n0Gvvm62ou2iQBse2xAj0a28n6itRrtOdkRmG3Ig/l7il+y1y4LtweIZ2bjBAEZWY9AKFcxcYa5qR5yWVSTB6dTtx1zE1f5ks2LFnxNPqjqN52gbGXaYnqxnsaq/hhy5b12pvJdZwVtbwFjzQ4BkkGOs1QCe36QAuX2Wgni2juXwbih7jIAHjzQPh6dY3R966T+H4uW+GW9LbtG3e1ly4zXTgC0sLuY/u48oHuYyaSuN6b8lqbgV22+GZmersVglY9N30qcT59a8Vl3ARAgVDtBUT8UZMzMSOgobZgNHE1eGE2yHedj0PM2nsX04dpolZa5dMBQyjcxacEkCOsjA6CaWedOMowS3a1lq49zUCfMpi2qEsDLEAEkACRJjFca1Wt3RtUKFz36/WtWivKHlwCI6Hp/I00jyxSqC07pw/VNa4dtCqdpZg07VB34B3eUtgfCTQLkDTXN+puMrsPIQYPxDdBM9hJM0p8J53Wybaui3rat8L7jtB7pnywc0ycV/E6w9m5aQOC2MFiuBjaTAA64jvVKbFnsIWRNLFRvZ5l1+D3pPnJ9/Dun9YzUrnrcw5P7Mf8AEf7VKz6G9Pzjb9/5Qryzxl71y4znLEnriWMYHaiHG+LWrepO9QTtGDEdT6mk61de0T4ZKk9Sv3r27cNx9107mPUtml/dx4mrtKL2Ib/0lba7duqo2JtYKFEf7NkOOnvNKmtuKzAoIG1AR7hQD9yCaZdJtVTt2gHBAAE/Md+tWrOknMCPkKetKYsmKejUFbgPoNvzDDA+k1ut2KJcwXm2Is4DHA+VVrDYp6m94BlV7VYJINXmrEJ7UcqVPF2n3FWNRogZc3bSk527iT0/wgj9aw4go8oA6ST6kk1pQqARBqq7yXC9vg91dOwU23DsjDawJ8s+oGM1OHcq6m/lbZRQYLudqj+rfQGhOl1JSRmP0po5R4ozM6FxJA2oTljOdpOMen9qhLLZk2O0xbk66+ot22a2UjaXDCBAJ6N0k4E+tX+P8gppVtebfuClyFBUMSfKrA5gA59az1WqExKA+7VqPDbzYAMfWP7UIyiqIlFDYIM1aDiptuSOjYP9PtRVdc7GJA+lD/8As+/Q4q7Y4NtIl2B9ay5ADuJoxmtjLt3VEDP/AF8qUeJqtzUkGdzMASScL8jgQvanPhnELZJCqWcf+JKnBjGII+VJ3F7q29VeZ2hmbAgkeaDM/KAPrQYR5jGO220uavi2PKJyQqj5wFH0xQ/jfC2QqPzG+4pHlgjbtA7zkjp8xWixqtjrdDArbbfII9cCD3ntVZLxZmc9XJPyBJP/ADrSAQdpnAFbw/wS9eNxFuasW7WAzftCdueixk9Y+ddY4l+IFhBba05u7SoKwdxH1Aya4tp7lHdIkZOTUJMHSJ1riPMPBrkNeFpiDM+BcLSO8rbntXM/xF5u0rC7Y0dl3FyN1654oAzMWlMHJGS3p0rwaqh/MPFSllgD5n8o+X7x+2PrVbMRYjAxUEAmIJuegFeWdQymVMGsJrytEWNocTmhwoj4wAJMFSB2IIxRzh/4q6i0MKkxG4KAY+fU0j1sspJz07/KlNhQ8iPGd/WFeZuNNqbpdurQT9sY+5+tDNPo3uTsVmjrtBMCtmtfcQ0k9s9o6D5Cj/IGjF29cU9rc/8AqH96vZE27QXJZrMWXkeU4g5HvWE0w88aBbWoAX95AxJJMkk5zVDg/CBe3EllCxJCz1nrnHSr1jTqi63gyrnD9OWYwYIB7e2fl6fWrv8AoVIuHexCMRMCIAkHrWp7BsoCZBYR17dYI+1AWvYQ1AveUJ9qlWhr29B+teVe8vSvrDt4W+5J+UVo3J2/lNe1KWIEyNwRMHH0/pVUcZuDodtSpRCSVNbrHuAbmLEGa1pqfXFeVKYsEzaL/vWxNWB1IqVKKVNDXQ7HMdc1ktlR5rjEDsoA3t9DhR7n7GpUq5KmdtjfuLbtrt3EDLEn5k+w9AKPcwcGt2dOGtqCysoZ5JMZ7TGTUqUDsRUJVBMWDeG2IzTvyvxArpVkkwWiT+7P/wA1KlVk2Eg3E33eLsZmPkDFV7nFmBgr9cH9alSky5pfXehIPyodq9FbMlhk9SDB/WpUohtJMbGqt27DW1SWJkOYkZnpHpiqdmyWOBUqUVVZkhfRaCDJyaJrXlSgMkk0rca13iXesqvlH06n6n+lSpRpzJBvELQW4wUQOwqtUqUxeBI/tGSremuG2u6J3Y6Yge9e1KIyhN+jVLr7XZlDZnymNo9yO01f5Ze3Yvlrvw7DBYN3I2t5cj5j71KlAR2hDebeZVu6u5dvKxu29OFt72KzAnp3YTOTJiM1Y4Fw99PbLXVIW7BBUEwFn4oBI61KlIc7aZB6yvqbC3L8KQwcBmM5GwkEYyJ8tDeMljeKmfLgA5Ocz9a8qVae1Uhm63w2QCd8kDtXtSpTbgX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1990" name="AutoShape 6" descr="data:image/jpeg;base64,/9j/4AAQSkZJRgABAQAAAQABAAD/2wCEAAkGBhQSERQUExQWFBUVGBgYGBgYGBgdGhsaGBgcFhwaGhodGyYfFxwlGhgYHy8gIycpLCwsHB4xNTAqNScrLCkBCQoKDgwOGg8PGi4lHyQsNCosLCkqLC8sLCwpLCwsLCwqLCwsLCwsLCwsLywsLCksLCwsLCwsLCwpLCwsLCwsKf/AABEIALgBEgMBIgACEQEDEQH/xAAcAAACAgMBAQAAAAAAAAAAAAAFBgAEAgMHAQj/xABFEAACAQMCBAQEAwYCBwcFAAABAhEAAyEEEgUGMUETIlFhMnGBkQcUoSNCUrHB0WJyFSQzgpLh8BZEU1Si4vFDg7LC0v/EABoBAAIDAQEAAAAAAAAAAAAAAAIDAAEEBQb/xAA2EQACAgEDAgMFBwIHAQAAAAABAgARAxIhMQRBEyJRMmFxkcEFFIGhsdHwYvEjM1KSouHiBv/aAAwDAQACEQMRAD8A4hUqVKZBkqVK8qS57UqVIqSpKK6XhVplBe8UJmQLe7pj+IVT0tpJlngiCABMmek4C+s1YuMfDwCOv1k/3n7UJlibbek0sea5dn2VIn6v/Wtuk4NYf/vDKZ6NaiR67t8fShKoBlvsP6+lZfmvVVI+uPsaoiXDGu5XFpVdro2MNwJGSu7aSoDHdkHqRQFuuOlMvDrv7LxLaKhHlIJlXbp8J+cRnrml/WIouOF+EMY+U1Sn1lmaa8NSpRwZKlSpVySV6vWvKlVJCl0iKqBZIFWDWkfEPnTjErPFjtP3rYE9z9zWqyOtXNJY3uqk7dxjcZge59qUWjQs0C1Pr9zUNv5/eimp4FdSfKTtndHQROZ7ggbpHattzl26uNpZgzKQomCu0dehksBAodfvhaIHWxNZro5opb4Fe8pFp/NkYwcA/wAmH3ohY5cY3bFssFN9dwkHymWG0+8oRVa5YSLVzSR71nZ0E0Zu8CusJW23QQcDDZWc4kZHevDy7qegtPMZgD1ZfXrKMI9jVa/fJogpeFE9qyt8Ik5xRnQcAu3GdG/Z+EjXLkwTtHYAHJJIFWF5buNBtAupjzQFhjtBWCcwXUEjGRQnIfWGEEXm4R7/AKVqtcPBMU5f9mNQsDwgZIWd65LboGG9UYfMRWv/ALH6iC2wDbJy69l3mO58ufoaHxDCCCLKcJWJJ/lWp9IFVvkP7/0p01nJl1NwVgzK7ozSAgChDPrMuB07j3oRxTlu7YstcubQABInzCXZBiP4kYdfSoHN8y9CgXAI0gqVstC5tHkHQfvVKZZg6R6QNUqVKZESVIqKJqwdCwAYxB9GUn7TNVcujK81t0ule6wS2pdmMBQJJ+lb79q35SpbKgkHADdxMksPfFepcA6Ez2jFVckv8N0l2zcI2gMSFU708rBsRkg5HT9av8ZtOyLuO3wxs8zqWJYs8gA/CWJOPWhN8BVO5gHEeULMgjrv6A+0d+tGxqm0+pW5aW24e3bYi8i3PiUHAYeXHSI6UluQYwKRYMUHQgwetG9HbsRaVrRZriyXNwgDzFfhA7R60X5l/EK9qGZWs6QquB/q6EgDGGaWH0Na+F8FbfY8ZdrbLn7JlIYgh3UwSAqEkDdM5EA0THYXKAO9QTp+MrsC7FVQSSoBhgY6keaZA6t9qz0HELdy6qflrIDmJ/aE5+b9a6EnLh0nDLanQKb14srs5DZ6o23IaJIgdIBgEmlrUcg3tJesXnU+C2w7wAVFxulokdPMCJ9IodSm4QU2IjGvKu8Z0iWr7pbc3FU4YrtJwCfKSYgyPpNUqcDFyVKlSrlSVKlSrkhRE8o+VVj8Q+dXrNvyA+wqlcGfrTTxEKd5jb6n51as3ipDdY7Zqtb+JvnW8AUkzQIa0XHr2wJ4YeVNtTndBDLGOsb/AOVEG5jvoZaxHn3nDfFuRvpDWwfvWrgmmC2wxGZMT2HTFGNffKhby43CDH8Q6yO4P9aDTZqMuDbHOBwDbUxtiZ6quwHr7TWtuZ2Oos3PDANndAzB3MzZ+Rc0Xa14sAqrMRJECekxnoRVMcPsZLCD26rmiOFl3qXqua7XN7bNgRfh2DJOOwM9QMEeh6elb9Tzk7KylEAYzguIbc7zIYfxsI6Z9qqPwi123f8AFXtvgiEfvff/AJUrTCBExPMt3x2vbV86eG4gkMsAHcepOAd3WQK3abnV7S7URFWSQIOJKlhMyZ2LJ+0V63LSqu/xCo7gifoKF6jhTQGAOTAEf9RQkDvCowu3PF4nAVMdVB7XTeHU9d5P0xWWm5zu7m8qAMzO0L3ZChOTiQxoDZtgYYQRW4oB0x/OqIEICEtTztqGJjaAzFm8o8xIVTPr8C/UVhf4lf1Ni4bjL4SgFyQskBzcxAlvMzExVJeHEqBBgdT7Tn54msvDutp7ttV2opFwtt8xVxsBiRtX4RMTmcCpt2gttMr3DbBYldbYCkkjyXxgnGPDxXlKraNp+H9RUo9I9YvxDK4X5V4BUmvJp0TNgaP/AIqNdJrXUqSVPSasaGzvdVkLu/ePr2/tVea9U1JI2Pw20XvpccbilprVw4BIEuoIwA0wCfQChV7xNiv4qsQIVCDu2LOekEDPfoKp2uIneXeWJEdYz2JxmPSmy/ohbZkuWtzISEKvuBYgXDtcZYbSMRjI70g2vMZzvEu5cJJb1JPtNG11kWrAZGJ2P51MnaxIUR6hlJzQ/i5l9wTw0YAqs4gDb/MGsuC8e1GmY+BfexvAVijEYmcx70yrAgXD2t5z1aKo3uXksXMFXBggbNuCIySSZx2o9qON8QvWrULcuaNFt3bzPZRU3od77WgSFOBB7UjajjOokl7rs3TcW3YM4BJOO+PWtf8Apm4LXhhjtM7hLZzPrH6etAcfoIQYQtxzj9p9P4KA7gRuYqvYkmG69YpZNQmvKYqhRQgk3JUqV7RSp5FSpUqSRi0CTbHyoZrFhqP8JsfsVPqtBuJ24atDezMqHzGVQfM3zqzZiQDVaPO1XdKfMOn1rOZsSNK4AHYCKvaOzvtvb7/En+Zc/WR2qlpnBMmjFtCm1lPvQE1CA7wPwzUEeT964fbAnHXAz0M4yDRPU2VdYBlE+PqsnJg9QrRIHYxQ7jNsWrxZcC6PL16N8Q/pB9a98UE7AYVRuuELu9JkqfOm6IPUbq6OFg6VKOxmrIm4ZXcSFVQIOInGAQQJECZpi0F4G2pZYLDB7H5Glo6yZdgAT5UUk4AwCSRkDoGnBGaP8ta15ewQt4ZdrZ6z+9tboT3kGDWDqrUal7TZ0yqxKt3nmru7RAqjqdSPDuEyYQnHbIA/WP1pmucIs3MC8EP8F0FSPbd3rxuSkuKV/M2BPo9Y/HDDiaT0ZG9/kf2ilb4aGtYEtAj09TP9IrRw/T73VQoJ65yBHena7ybes2/2Do4VY8rgmDgx6Ggeks+H+7tPeetEpDmJbHo7g/CaeIaJypO6XCnaAABjoPbNIVi3d1F8Ixh8gbuxAJ257mIE9SRXUhfAHmGMTAJMdJgZNJvN+qe9qrrW7u9AYQsIbauB2ntim7LsIh0viKz6VQSJGPU1K3twpySSQScknd1NSiv3xeg/6Zru6ZbbEEkyOpUg/Yj9aosKvatm8W5uLAhm7+/T7VQNWsWeJAKy2+9Z6ewXIUAkkgADuTimh+X9Jt8JXvPewDdAHgq3cRG5lmBIPqajOF5kVGbiKm0ev6V6te3be0kHqCR9sYovyjpVualUcuoIMFACwMdRNWzaRcpELsFEG22WVlRAIJAJkgdRJ6UU1vM73SCQE2btpTBAMQJ9iBV/nTgyaa75ASlxQVZyC/lwTg9Gx19aWNuOlApXIAwlupxsVMP6yNRbaB508+OnmALAex+KPWaXZHofv/ypu5a0kaPVXCzrEBdmzLAYDEyYE9B6nOKVr1iGIPWojCyo7Qnxsqhj3mNpQzAdJIEk4z601848kLorVu4rO63NoDMAAZXc2AZXPQHqKX+FaO491fBRrjgghQpbv3A7e9dF5i1Go1Oke1b0zsUZRc8slQMEJ3bI6j39aVlyFXUDjvG4cQdGb0nLNw9B+v8Aevd/sP1/vVhrABIKkEGCDMg+hHaiHC+E3bh327JZUklgMAgdyTB+VaCaFzMBZqCrltliUiciVIn5TWst/wBRTdx+499LZM3H25gliYHWIwAKV49hQ431C4eXH4ZqaBWaWcwcYJ+wq/wjSC7ftoQYZv3QJgCT1+X2mnH8Qr9kWbVtFtAzI22wrEQcyO2R86FsulwlcwkxakL3xN3LWhV9HbO6DtP7vox/xUq8d0oVzk/b/nThyMJ0af7/APM0D5k0vnNdNl/wwZyg1ZDFtki4wPoP5VnuggjFXuJ6XbfI9Utn7oKqm3FYSZ0U4jTob4KKe9EbN+c0v8I1yAbGG05h8mT6NPT5ij1hR1Jn5UpjNAHcS5qtN49qAQGtNuWZ6HHbIg0GHL17aE2OZaWKgMR2lSM9OoODAo7w9CryR5YIb5HBrZptLdtXCtu7BBMK3z7TVDO2E8WIzHgGXYmj74Au6O6rMxtuuwRbGy4onpuUEEKf3ipwZNV9HqPDdIww8zNIBjuFJiMfunuK6Xa1Ovj4UYfT+9Vb/wCb/f01tx9D/MmrfrFflTNKdG6G1dSR/UJt0TO4G25Y1A7eJG770VscPud9Hp2+TChmksE9dAJ9oFGLHDzEnRED2uZ/nXOAv+f+TN2RtPp8x9HH6SvruGWdp8TTXbB/itkkD7UrLplFwhbniDtPxfIinywyjCXXst/Bdyp+9A+I6bbeDXLIBJjenwmadh8rj0/np+wmdyXWjd/H99/kTBl3hzFPJuDYKwY8wMrOJInt3rnGu0bpdcXAQ25t0+sya6vxniKaSzvfzPcVvBSJAzG9pxAzAzNcuKbmJ9TPp1z9K05iA+0xqLE0CzUqz+WHpXtK1Q9MCcU4beuatrbjdeUhdnQkACIj/DHvWHFuXmtIW8O4pRgLm4YAfKN0x3Bn0EU88/cqnU7dZpPM20F1X4iB0ZY6sO4Gaz5C1uo1dxrWqSbQs3LLFlIL+YEq5PVlk+hE0wMaBE5057y7w9r18BbnhbPPvySNsdAMkyeldJ4Lwe0ilGJaR8YUq0mcgbiq5/lSXotKul11+zJIUsik9YDY7dYFN+m1IkZ+eP1msnVO10OJ1uixApcWeZuQBYKm1qFuBzEXAEYE5/iIeO5ERXum4bbtgG0SHH/1J3EkdSOwHsPvTemrFrUJqVBJCm2xCztBMhxPTvn061s5h5Wc7b2ntFrZnxNks24ncGZAPKvUSJFD4zuAJp6XBixZfOBvsL7QZxS3bc7HC3dqgMzLHmOfLmVgR0PWlbh/Ldq9rxY3MlogsYy0ATtE+p7noPWix1ED1M/8sntWvg2qW3xFC4VtydyYAAkztBIwKvC7Jdek0/aPTY/CWquwL77whxNNNYsstlDaBGxvPO4zgsWBLNntFJ2nQXbq2SsliFDRDLmJ9xB704fif4b21u2lEblVglsqiHaSNx7MQRB7gE0jWNZJDbmVseYe3rWnDuuv1nCzbVj9PrH/AJZ8bT7bOj07PdU7tS7wiT127/TaMds9DNP3K/MFvUqzpukBS6n90lQSOnYzSpyxrnvrL2iSwC3GO3JXEN/4aldvmOMUZ5ev6XxbyLeBuXHJYZVCQIMHowxXOzDUSSN/5zOhj0haLdtoA/FLlk372luWUm5fbwWgRuMBlJ99u6T7e1NGq4C9myBtQW0AUbchREDHp7/rQ7Vc0bremusm029U1oqvnPwXLW9SMMPMp+vfuW5m48oFuwjKz3JEKACITq2P2YnEsOtORm0BSJhzIA5YGJPANAd+99gNvdabbI8ytOB6Hyn61S5h4PZuayxKx4u5DGNzYhmjsM9MmmDVXBbYFN+1kXxCSp/ajykqBkBlC9uq+9DuIeJcuWLlo+ay++ADLHsMdMEijLhDzGYcGXqW2W659JnZ5EGm4jo2t3kKlz1UrlUkqJJBJUkjI6GgP4scFGmv21RCqFNxbaQpdmJIDd4AGJxTtqOYZNgssqkzaJBJxjewELBnyrk9/ShHN3OgOju2tqkPgIchMwInM95xV4c5JF7niP6j7OyJjL1S/l/Pwg/8PtQPywHWC/8AOao8xjzt0rDkC7Fpv85/kKnHH3XD79K9EDeITybf5hlfilsG8D62LJ/Qj+lD7tqDRHiP+0te+nt/ozCqV2uW3tTp4z5BKzJFFdFzLcQjxAtxPQgAj/KwEg/OaEvJrS5qVcZqqdF0PMumYCLoT1W5II+oEH6Vk3EtNfO0XAzID8O4EwYlTENiJj0mudMuBNa7d0qZUkEdDQvjDCo3FnKMGnXuGWww8mrKj0JP9xRI8OeMayf97/3VzqxzfaVU/ZFmjz5iPdf4u5zTLpLi3FUqwIbpWM4GHb8zOwOrR+GP+1TGK3obg/73/wCr/wB1FNLw8f8AnCW/zD/+qQOLcd0+lw58a7MG3bYDb/naCAZxAzVHQfiFZGXsMCCCAH3Bs5BkDb5fnUGF+dP5mA/U4ztr/wCCzrd7xFWLqDUW/wCIfEKC6tLZINq8wWRutt1iZMT7VyriPPOruM23UXVQsSqqdgAnAhfQR3q1oebb1+6ram4XTCnAAUeoA7+/emvibn+/z/eZcWdSdJ2+HHy+oqY8xcZOo1N24TALEKJJhQYAEnAiqtqzuMz9a3cxaO2jzakq2ZnofTpj1qlZmJH1ogLFxZOk0YR/LH1H3qVSF9vWpU0mX4ggXg/OWq0y7LdzyfwtkD5dx9KIXfxD1Vx92/wj1JtSoJHdhnc0ACaU4r0VoONT2nODlTcZOHXbL3Ll3UMWYrKHu1wmSWJPQZ/Sml3dtOblvbJSWFwbhAzKEEbcfOkPR6tBbFsgkm6rTiNoER6zJ+VP1950uoVSFK+X0ADwR06DJrB1IIYVOt0ZDY2udN5c5WsnhtuxetgvtU3SRLFmyST1I7fKmDgOmtaW2bSv8EE72AMR1PoAIH0qvxDiS6ZdN4gIF0+CSJJXyFgTHUAp19DNLXOFtLurtowW6DZB2+Ky7mk9QPL09a15GXGuqtx9ZysaPnYrex3+UrfiE1izqrN1LaE6lSd+CJUgbgOhYhhmii8n6ezb8G0NrahSL7tDNc3+U7mOVAJJAEAEdDXNOaOGPYt2HiLCa4pZBctsVltsRmZWVbH966D+JmvNi1p2PlVrio5krKFgSoI7FRn2JoVC0cgHMY5fUuMtdbS9y9whbNh7RBdbjxc3gPuVRt2tMg9/tiK5P+JHKlrQcR2adStq7a8QJMhTuKkAnMSJE+tdIGpSzq9GyC3Yt3LngPZQ4c7dysR0lX/eHUNSX+Ot3br7DyNos7D6zuLH/wDIVMDK2LyyZ9Qy23eJugYs8bQzN5QDJMnoQBJJ6xg1nrdO9m6bbqUZQCQylTn2NXOR+MWrWst3X3KiTNwYCFhtBJggDtn1pm/E7WJqWsva3XnVX3OpDLtBG4LA8wBjImM0BanC1zCCjw9Vyjo9SbvltJKszbFtqcTmAo9xR3mHxGVGcEOihXBkEEYYN/vR96ReV+OPaUw7WXlgrg7TnBAPY5iug67ien1Ontm0jIxBm6xUkkEDaylpYMSIb16dDXRfqFxBLF/ScPH9n5OoOXS1EGyOxG5EReIWBc1GmVBd8R7u1ju8hXGxQOxndJOMinLhnFtRw69cG0ByoUhsjPmBwc/fvS8t25orge8sXLZ3m3GYUhu/XHemfidhdd/relfxg+0Ok+ZGiIjBjHSuX14Iy6lnrv8A5zPjOH7vmrSdjfqOPw+sCajUl3d2+JiWMepM4pM5qJNyB0CgN7k5j36V0heWN+ja8zlCt+3aZYiJuIrbj1XDdQD1pP8AxC5W/Kut1GUWrjEC2CSVMSZMZEiB3wKT0q6XBbvxOl9sdar4jhxcA7/h2H7zHlW/bt2Hd9yruXtuJkDoMYJx1rdxu1DNEN0PvnIkdjHannlOwjcEsWTb097et25DnayqrsC3QkkMRBxXP7Qxc3PvYGJ/wj4Z9z/KurjzsX0dp5PN0wGM5Jr4gZOnPrY/lcP96o3Wove0niJYZXtgojowZwDJeRj5Cqd7hj9jbP8A9xap1OqBjcBYNmqznNELnDLg/h/41/vVd+GXJ+Ef8S/3qgIRces1Dp1rUV9q3nQXf4P1X+9QaG7/AAH9P70VSahK0ijfLPF7dsst13tg5VlXdB91kGO8ihZ0V3vbb7VgNBc/8NvsahFiWHo3JcMk9Tk/X3+tawI7Vv8AyTj91x/umsWtN3VvsalS9QMxY1Z017b7VX2eoP2NFeEcDfUC4bZQC2BO9gpJMwFESST9KFyAN4aAlvLL6cwAWLtp03lwoR8DbBkzjzYwKDjVSYE/evNTp7tv/a22twdp3CJMTH2g1p06kuAIliAPmTFAAKuMZmJ3l7fUp4H4RXf/ADdj/wBde0HiL6wtDzjoFZBff+dO3D+EaIwj2rrYg3VYggjqdslfvRTmNBZS2t4WzpnM2jaCWgSo6uEtlluCcncZoR1KltPeA/Tsotpz3TWPN5jt2soOPU/P2pp4lxM29Q9sLvW6tklQeu1pPTrIkVuOt4cw/aLnvta4QxHSYAjqZg0U4Dyto3Quz3C7Esn5cZVD0Q+IwGMdt1VkZbBeHiZ1Uqn85Eu/in+IQ1F61Z0rutq2ktErLv2if3Vx9TWHLPJl1rKah9S9pbys5RMEi35gS5mCV800mcY4Bcta0WJ3tcKbDGSLmFkdj2Nd45xufk+EsMQi2rcRMpvVIIkTK7pEiZimlRkWxM6ucR/Kco4Zxm3c1wvP4xsWGLWgLgJQHoQHDKxJyRAkk5FbvxD4w15W2i89rcGS5cLEdIIwAo6xQ2bur1Go1GnsoEZyVRV2CAvZA0AwJ6nJMTT9wrk8LpknUG1cdZNu5BWG9Qeojr1rM+QK1dhNSLtq7mJmu19ltFolsi6dSjlrm7eYgQvhkk+U/FAx1mjWqtWuIXFfVBi9oMWIMK4iZPocZA9BVZ/xB1Gl/wBXtugSxcZUbw8jax6MRkHPXsaBaPmLyal3wcT0M72j5dO1a0RVFiDmOpD6wrqLoNnwtqhPKwVJ2gBvTt2z3qpd1Je4WY7nYn6BcKoHRV7wKI8J0l+6iJct3hbuENa8hTxW2kYJGRt/T715zNYNpC35Y2XWBtO7zfI9J7++aQcgD6TzMgwOUscTLgvKSai89y826yGE2VaDceAZY9liOmTRzh/JdpLr3DcuDw3VrWmObW+IW5gjcimW24IiO81U/DRLjKrXFAXxbm8MOpIG0ewH9qauP6hfHXwojb5oUkbpgdMiRNIfMdRF8bTRjxFFsSvxfh9q9Z8K6oY7CgeBuUMADtbqMgYyK5Ddu3dDecWXNm4pCHYYmAMkHEH4s+tdZ4pxJnZIsrbwZNsED1ls+2MfSuTc+XQdYSO6IT16xHfriKPCbbTyIJ8u4h86y+bJsvqLt0P5nJclC2CPL0YAgCT1jtTHreBpf8JWc7VCsywWJeMGWOAB0XIE0h8oX3u3LenVS7OwUHsB6kzgAetOvE7Tt+aS28XAsqVYjoTERkSBil5lYOJoxvaEesnMJt6WyLVq61th5tm2dyPIaGC+XIkqImvdLy0uqsq4/YsR1OVcAAKxHxKT6jtGKWOZ9SzXtPaYlrjaewC3+Jgc5zOZp74vrxpbKAASxW2ufaOnoAPuRRamx0V5Mt6yJoPESOL8uXLDbbiwTkHBUj1Vu4oTa4K1xgFiTgU28c4gxJtsThEYL2DGST8yJ+grVynrFtXzKBywhZiAZmc9PpXQXOxwnJW4nMGADMMZOxgHiXJd60gcwVJ2mMFT6EEAj50KHCW711niIa9ZK7gGYHyKSyudpICzkNifpSF09qrpMxzKS3IjOswfd3AHBgMcJb0rK3wZ/l9aOiiXDNA13pAHqTgH+9ayVUWZiXUxoRWTgl0nv9zV+1y7d2nJ/d9f8Xv7UzHSFCJgiTkZEjtPriiFi4NrTHVP/wBqsaWFgyHUpoxHXgd8fvMP941k/Bb46s33NP1nhb3LbXEACgwCxxP0BJignD+YLd1mtExcXcCvaFIX9ZoA+MvoB3+EYcWQJ4hG0Tb+ivgdW+809cm8p6/T2rt+8q20cJsFxgrsxMKAIwDuOGjMelWuXuF+PrbKESA29v8AKnmOPoB9a6HzZqQb2jtTG+9vOYxbgyT7E0nqlGgrG9K7BwRETmT8LNbqNKrh18e3uJs9Q4MQA/TxAAR6HpPeuSaTW3LF5WbDWmBKsADKGdpESDIivra7d8hKQ2PKOxJ9/T/nXyfz5rDc4jq2JB/auJHfb5Z+sUtVCjQOI3xDkbW3M64/EluEvNxN/m2/w7s7fpMVKd+X7Fn8pp5S0T4NqSVHXYPapWL7p75t+/f0zinL3ClS4SXCiOgBZgR3AkAz7+tEeYeBPqUuJDq25Gtq+1GOCDuDGEJEEQcih/InA9Pe1F1NRdcm2NyhepKnofKSfQhabuZXu3Lr3QXuW1RAwFsDYcmGAzgQJIFZHtTqvedTApyZvBbjv6fPvOXavlbwG23kuo2MGBMnEGII9xXVOUdfptOltRpntW2CK91twh/hBd+gVjE9M9a5lzZxu41+0SZCAFVnAzP6xXUrf4g6XU8MuDclpvCACNJhhnbLDzAsMD3rSdTKGJmfqwiZWxoAK2NfrN2r5TsLxS3qXvgPEvaZ5dSVIRrcRET0JPtml/8AELma3q3Okt6rfbQguqIpUwBEXMkENgiSP1FJvNHNf57V3Ly+XeRtVuqqoCqAe5gVYscYtW9C+6yoveON2CCw2SpJ6x3gQK0MrKKUzH07YjkDZhsDvMuG80f6PYLaAZC6s6nrgEYPQEg/pXSk5vW5ZW7bIkgbVKgsQT29R29jXA7rkyaaOCceOlB2rPlUgx1EevbM0nLgoAjn9YZ6hcuQmgB2A7D0jlxHjKWw96/obN1mB3nClpMlsqwLeveue8Z4j4yO9sC1bW4ipbXAXDASe7Qi596ZNRqb161dvXElPDPmDSBMDZ1657dIqry+ng2Lzo6Lv2wCC0AHv5CCSZwM4osWy2eYvNxUPfh9xXVtqPG1wuXUKbUu3Dm3GTA6rKnJwehzTNzpqUNvYss8yoLFoVATvgkiTMTSjrbrG5cfx4KCWHhsVMeGMhgJPmjB+tYaDTJb1KMlxbaMbT7AjnrmCzHsC2AYz3ioy6jcWuWl01C3+lhY0drcrSWuKVAIyv7QEntKmJ6+Ues0v8C4hd1bOHe5bUtCFbkQWMAyytgAxIjHrTBwri67CTcW5/tFi4jSFZXFzZtLA+Up0M+X2pevWWe5sRiu1dxKwDuzt+0E/ah0Lue8MZm0hewl/i3MCcPsiyLx1OrBm60kop/h+UfWesVzzU3bmpul2O52KgnpGQowOgGKw1VrbdZNwaCQWnHvJj1rPS31Qgq0s2JIgAHuDP06VpTGEFjmJJDPTbCHOXb9zSXMXCpuQrbceWQfnnHpXROHam1o7p1d9yQFjAwA2N0DOCYn3rkVrzgls59T2pn5fsDU2bu5rpNpCpBbykuTtUZmAYP0rPkTfWT8ZubTpAUUO0ys8RGt41adAdoaV3CG2oC4LCfXHyim/wDFbjulfS2Vs2iLniI6uI+ETImZzOPpRbn3SWtFw0DSopvObdhXCg3JKsrtvjccAj61z3m1CHtWx1U2kX0xtX+1NPlYDtUye1ZhHjWnY32eIDBGMwTiUM+uDH0oHqdaqGJ8w6AdR3oxzHxHa95fhZCVn2LSD9j+lJp0TNtvXfLZuXCu6RubbG+FmTAPWInFH0zEY6ic6W4Pujtwm5f8j2EvXNSVV0CJ5LaMD5lEQzwVgnpunrQPX8SCXNl23cS5Od+D16kEZ+dPnI/ObatW0zbVt6cLsdN6v4e4jJkxC7R0AzSfzhctXr95wGfw7cCWLFiDO4n0Gfp0pSvoyUJsOI58ett/jNXj5pj4LwMX9Oz72kEqqKBtnqZHxTAmfTNJFzQ3nsrdG7zZUL029JJn50xfhpqNRdF2zaI3GCHuRtUQR3GSTOOsBs07O4yIQvaZulwnFkDN3Ex0etuW38G4esmZlG2iceh9xRXTamVf08v82ph0XBdJp1/1gfmLjAi5cG9VXMxanynr1ABx1pY4roza1PhWgblq6NyEEEjadxDehjMHsZ7Gp02VFGm9+ZOtxF31INuPfGTh+vtrpiz3DtUtA3kDdIJkA5xFIentA3zeVYEvLbYBLxtHygE5q9wnmDSARqNPcNs3ABdA37SB8O3AmDuwSY20K5l5yDavdaTbZtmFsuDDQctcEjzH07DFCqEZi44jmyj7t4RG/HyjpyVzZZ0t27dvb5ZQiBFLdWkzHyFNPC+P2tbxKzBVfCRz4bkBu4JjPqBEyIM0lcD40l5NVfWLIYIptqgKhVWNqmQQWMn6ZpH0urazrUuWyZBkbhJJIIgzjIMUL5Tkc323+UFMAxoGHJ2+cfOeeJ8SsF741yBJMWbMQEmFkdzEEk1z7lHhI12vRLisyuWa5tIUnBY+YghZOJOKcuZuYUNg2t1u453Aug6qxmJjEdMelIPC+M3dHfa5Yc2mgrIAMqYMQQQQYFTCxINw8+JVAqPvEPxMNu7cS09vw0dlTzP8Kkheix0A6V5XMb2oLMWJyxJMADJMnAwKlN0TLtOycj/hot62TduG3dDlwUO4FCcQYEH3Bo1wXgn5HXaopdHhXWGwFiXkQGBnrmaT+VuajY1CuA+JD24aYYdVHcTB9DV/TWtVsbUvZYIh8Ri6spYzJAxM956VznLFKre95tptZ1N5SOPj/aLn4v6BbWrQooAupv8ArJBEdBnP1pT4Vw9rzAL1Qgk+i9yfYHr86cvxS4h+Yt6e5tgKXWZz5gDn06GkMgwSMDJx37EVt6c3iEz5yfE8382mpWzj/rvTfqrP5iwWUZjbgd1zHv1I+1UuLci39No7WquG3svYADqWG4bl6GDiZAyMTU5c4o9u0wBiSSD3yAD/ACFOccMO0WhG4PeadLy/d2guvhj/ABmP06n7VbOnAUIASo69iczifhHatjsWMkk/Ot9i1NAbPMg24nQuEctLr9CbGmHh7RbPxAqGByH7kxJkDqKucR/DNNHpF8JWv3FHn7GSCoZV7KCZ60g6W4yGVZlPsSKP8D571OnZypF5tkRdLbcdPN17mB70tcdChDdyx1GVdLoL96ze8PSyShA/ZNkzb6Sx9J6Vd4hwrV2dRIsQqIgEKhBi0058PJn5UT4H+K13UEG7eTTgXLf7NEUFln9oCWLER2iJHoaZ+M3Rq2U2NY1tAHELcO15Bj4TOJHX0q2ULzFqC3E5BprrrdXxbIXZ5jJKLtPXcOjSobpHWrVrg965qwqICLpCjYV2AoIMne0DaJyRNaeM6m1bvMGupeIUrckeZWE5UxB8xzOf0oTc521Nm5u0t5rasssqxG4yCrY8xhRkz61YUngSCu8G87cEbS627aYgk7WkEEQ4DCT9aDjSnxFTEsVE9R5oj+dEeKcUualzevMLrtA826YAgQT1H1rHV65HuWnFsoVCBhODshRtkSJVe808XVQdrma2PDLJuD7SQSu6JBg/EAe1OnIujjRO8/7W4T3/AHSB/Q5pA1Oq/aXCMBmYx6SZ+tPN7VnTcLsWxIuXrY2CMkXSWLD1wYx3IrLnUkAepmtcgYAegghb7/mXubGHi/tEJUxDOAGHYiCc0xapFfiWnX3DD/cQsP5Ct3Gteg0q2XukNZt2rHhooI8QZ2M5OdsEnaAJxnrVfh/Drv5y3qLiulpLTsbjL5R+zMRJEzgDPelHff3GEATtAvN17e9wqQfOqz8huInvVfl3ga3HB1SXzae25tG0AdzggCCxCjO4H3olqeXLjWWvl0VN5glTLHoCqn5Hv2NV+Cq9y4CzsLVgeGrsSwtKo3s8E/uoGIHTcVFNVgqUsrwCzkttUz4ry8uhW2qs51F1vOm9li112gqBMnBJ+g6wwcr8FtWnslgjnd5wCXkNhpEiVAPXA9eoFULNz82z3EDrLQzPB2qASgEkknaCzE9WOfSr+rK2tNcvqVS5tYIpX4TENBJMkYAkfETFLckmo9FAUkcH0gzm/iC6ey1jTH9kxzldwAnapAJYgAnJxVTkLidy3qPDi2pdQJYEFQoJ9RkyCe59oiq/BOHKuk1OsvDe0izYU5DXCN7tE5CLtJnuatfh1Y3XWvMfhnrGZPmJnr1H1NE6hMbXEjMXZf0nQub966UFr6kWiFCeEfM0A7g04Enr7GkTgGjuXVuK7MGuAhm3QRIwZ9we9OOo5dua63uXcNjecYjw2GCCMlgBGZwR6UJ1IXTagqQNrwojOAImI7Y+3vWLXt5RufpNflAoniKN6/q9FY0pbYbXiXbtlGEgsGK+I698gFZ/hFKV+6WYsxLMxJJOSSckk9yTRbmmxdt6hlvSGwwEkgK2V25MCO3bpRj8L+VDrNS9wrNvTI11vQuAfDQ/NhJ9lNdhPZ1Tk5DvXpHf8P8AlSxbtC/euL+XCFbouxFy6VBZUXrtQwAckkHEGjnDPwcsORd1F241xjv2oQqAEyB0mYj0jpS1yDwU6nUJ4s+HZ/bXZGJMbU9NzHJHotdf4vxDwrV250IUkT6hcfqRQIoNsYD5XWlUznOh4Rw/U37tjTaND+Vi3bLFtpO9xcuOSTvUMsDqSQfUQR4t+D+jv6fZm3eExeHUn0ZehXHwjIHQ1l+G9q1Y0pvCJvOVY4nckwpnrJLt9RWnV8zNe1F5EMrZdUx3mCP+JifoBTV0hbPeJc5GbSDsJyzU/hlrUdl8JG2sRImDBiRjvUp11ialLjqr+VWYDJ6AwO/pUrKcwG1GbgjEcj5QTwrj/E7LkLfDDYFBa2G2qOkAwB9Zq/8A6Z1t1Ct3UC4Cc+IIj2AQRHasCsZBB7CP+u2ftSnxnV3dNeZFJZGAYT1npkjNYBkfL5LjEVUawBfwmfOtrZYRXupcul8qs+Vdvv1PvSVuHv70X4m73QrEBVkjAjMbj1MnFBSK6XTrpSorMSW3nVuVOZ7SaNbDslyE3Kt22m0CSCOnWf4pJpb1XC1a8zWr1lUYyE8wAnqBiImlWxqSBtnHpVm3folxaSTcF8uoAVGpeD3Ooa23ycT+sVrZyphhBHrQO1ryvQxV2/xTxUGQGXvHai0wNUuXtaFEkg1V0/F5bP29/ShN6+T+9PuAP7VpF0T1+ZiKYoEWxMbl2O29tisR1Cj9Y6471c4dqGtyRdAQyGAJkj5R0mlKzcIQsCGBO3rmTPb3ANZXOIt0gferK3tKDVvOh8B5E0/EUvN4wt+FE7bY3AEE7pLAdj1olY5a4ZpABa2XrgGGuujk/JJCd/T60gWeJflrTB3n8wmAk4AJB35EyCYqcocd0ulLm4S5ZQoi3iJkzP8ASk5VYrsf+4/GyqbIl7mNbb3DuW2CMEFQp+WGM4qlZ4faaDtUn29veaZjpLV8F7bEDuGERInt7Gtun0e3DMGI6GDj+9ZdekVGHzG4o6rQ2p+H7Gf6U+a82m0el3qD4Nm3sJBlYUZEEHr2kVQ1GiRgROfXNDuYOKC3bVN+3agAgHcYxK+k+tLZi9AQ0AG5mvlA231rtdQlUBuKu0AB1aASB0hWb1966jq+D71lQXSAQPQRIx3xSLyHw7TpZNzUAMbwJFtj0txInpuLQT8o9abxznpSwDW1BWVHXb0iInuvSnnGDyYo5aO0XOYdO960bNkqbjugVTk9YJA6wAST7Ux8H5B0pnTXABaUK77WAN5u4ePNtwrbRj4asfmrUf6nasWXbG7acgwTlfN0yPlXrcsa3c7HW203RgWZgD3NwR8hQrhyA+XcDeN8dCvmNEyvxvk20zEWdunt71Y7QNx2wPKseWQoyT3Nc4/ETmBLl7wLLSowQ4XytuwBcIBAJMmTRfnbhd1FAGsuXLjkKAu1AxJgjaTiJXq2Zqcncr29Le1H5qwlxRb8S21wC5kAblMAebuO3XJoUGl7c/hGsbxjRv74r8R5j3qultKSURdNYAP8Zi/dxhmut5f8tEL3AG0tzwbgKmx1HTdIJme4MzWngg0vD+INfvE3FtXN2ntKU3EGdrXMnZtBUhfUUW5g5n0Gvvm62ou2iQBse2xAj0a28n6itRrtOdkRmG3Ig/l7il+y1y4LtweIZ2bjBAEZWY9AKFcxcYa5qR5yWVSTB6dTtx1zE1f5ks2LFnxNPqjqN52gbGXaYnqxnsaq/hhy5b12pvJdZwVtbwFjzQ4BkkGOs1QCe36QAuX2Wgni2juXwbih7jIAHjzQPh6dY3R966T+H4uW+GW9LbtG3e1ly4zXTgC0sLuY/u48oHuYyaSuN6b8lqbgV22+GZmersVglY9N30qcT59a8Vl3ARAgVDtBUT8UZMzMSOgobZgNHE1eGE2yHedj0PM2nsX04dpolZa5dMBQyjcxacEkCOsjA6CaWedOMowS3a1lq49zUCfMpi2qEsDLEAEkACRJjFca1Wt3RtUKFz36/WtWivKHlwCI6Hp/I00jyxSqC07pw/VNa4dtCqdpZg07VB34B3eUtgfCTQLkDTXN+puMrsPIQYPxDdBM9hJM0p8J53Wybaui3rat8L7jtB7pnywc0ycV/E6w9m5aQOC2MFiuBjaTAA64jvVKbFnsIWRNLFRvZ5l1+D3pPnJ9/Dun9YzUrnrcw5P7Mf8AEf7VKz6G9Pzjb9/5Qryzxl71y4znLEnriWMYHaiHG+LWrepO9QTtGDEdT6mk61de0T4ZKk9Sv3r27cNx9107mPUtml/dx4mrtKL2Ib/0lba7duqo2JtYKFEf7NkOOnvNKmtuKzAoIG1AR7hQD9yCaZdJtVTt2gHBAAE/Md+tWrOknMCPkKetKYsmKejUFbgPoNvzDDA+k1ut2KJcwXm2Is4DHA+VVrDYp6m94BlV7VYJINXmrEJ7UcqVPF2n3FWNRogZc3bSk527iT0/wgj9aw4go8oA6ST6kk1pQqARBqq7yXC9vg91dOwU23DsjDawJ8s+oGM1OHcq6m/lbZRQYLudqj+rfQGhOl1JSRmP0po5R4ozM6FxJA2oTljOdpOMen9qhLLZk2O0xbk66+ot22a2UjaXDCBAJ6N0k4E+tX+P8gppVtebfuClyFBUMSfKrA5gA59az1WqExKA+7VqPDbzYAMfWP7UIyiqIlFDYIM1aDiptuSOjYP9PtRVdc7GJA+lD/8As+/Q4q7Y4NtIl2B9ay5ADuJoxmtjLt3VEDP/AF8qUeJqtzUkGdzMASScL8jgQvanPhnELZJCqWcf+JKnBjGII+VJ3F7q29VeZ2hmbAgkeaDM/KAPrQYR5jGO220uavi2PKJyQqj5wFH0xQ/jfC2QqPzG+4pHlgjbtA7zkjp8xWixqtjrdDArbbfII9cCD3ntVZLxZmc9XJPyBJP/ADrSAQdpnAFbw/wS9eNxFuasW7WAzftCdueixk9Y+ddY4l+IFhBba05u7SoKwdxH1Aya4tp7lHdIkZOTUJMHSJ1riPMPBrkNeFpiDM+BcLSO8rbntXM/xF5u0rC7Y0dl3FyN1654oAzMWlMHJGS3p0rwaqh/MPFSllgD5n8o+X7x+2PrVbMRYjAxUEAmIJuegFeWdQymVMGsJrytEWNocTmhwoj4wAJMFSB2IIxRzh/4q6i0MKkxG4KAY+fU0j1sspJz07/KlNhQ8iPGd/WFeZuNNqbpdurQT9sY+5+tDNPo3uTsVmjrtBMCtmtfcQ0k9s9o6D5Cj/IGjF29cU9rc/8AqH96vZE27QXJZrMWXkeU4g5HvWE0w88aBbWoAX95AxJJMkk5zVDg/CBe3EllCxJCz1nrnHSr1jTqi63gyrnD9OWYwYIB7e2fl6fWrv8AoVIuHexCMRMCIAkHrWp7BsoCZBYR17dYI+1AWvYQ1AveUJ9qlWhr29B+teVe8vSvrDt4W+5J+UVo3J2/lNe1KWIEyNwRMHH0/pVUcZuDodtSpRCSVNbrHuAbmLEGa1pqfXFeVKYsEzaL/vWxNWB1IqVKKVNDXQ7HMdc1ktlR5rjEDsoA3t9DhR7n7GpUq5KmdtjfuLbtrt3EDLEn5k+w9AKPcwcGt2dOGtqCysoZ5JMZ7TGTUqUDsRUJVBMWDeG2IzTvyvxArpVkkwWiT+7P/wA1KlVk2Eg3E33eLsZmPkDFV7nFmBgr9cH9alSky5pfXehIPyodq9FbMlhk9SDB/WpUohtJMbGqt27DW1SWJkOYkZnpHpiqdmyWOBUqUVVZkhfRaCDJyaJrXlSgMkk0rca13iXesqvlH06n6n+lSpRpzJBvELQW4wUQOwqtUqUxeBI/tGSremuG2u6J3Y6Yge9e1KIyhN+jVLr7XZlDZnymNo9yO01f5Ze3Yvlrvw7DBYN3I2t5cj5j71KlAR2hDebeZVu6u5dvKxu29OFt72KzAnp3YTOTJiM1Y4Fw99PbLXVIW7BBUEwFn4oBI61KlIc7aZB6yvqbC3L8KQwcBmM5GwkEYyJ8tDeMljeKmfLgA5Ocz9a8qVae1Uhm63w2QCd8kDtXtSpTbgX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42" name="AutoShape 2" descr="data:image/jpeg;base64,/9j/4AAQSkZJRgABAQAAAQABAAD/2wCEAAkGBhQSERUUExQVFRQWGB4YGRYYFhsbHBofGR0bGBccHB4aGyYfGhwkGhoYHy8gJCcpLCwsHB4xNTAqNSYrLCkBCQoKDgwOGg8PGiwkHiUyLDAsLywsLywsLCwqKiwqLCwsLCwsLCwsLCwsLywsLCwsLCosLCksKSwsLCwsLCwsLP/AABEIAKQBNAMBIgACEQEDEQH/xAAcAAACAgMBAQAAAAAAAAAAAAAFBgMEAAIHAQj/xABIEAACAQMDAgQDBQUEBggHAAABAhEDEiEABDEFQQYTIlEyYXEHQoGRoRQjUrHwYsHR4SQzcoLS8QgVFlODkqKyQ0STo7PC0//EABoBAAMBAQEBAAAAAAAAAAAAAAECAwAEBQb/xAAzEQACAgEDAQUHAwUAAwAAAAABAgARAxIhMUEEE1FhkSJxgaGx0fAjMsEFFELh8TNigv/aAAwDAQACEQMRAD8A4jbrYLrZdWKaD2/T/DTTSrbry3VxttjvqvUpaFzTynUI745jsfaRwdeM8mcfgIH5ARrw0zr0UjozQv0Xoz7q8U+KaM7yGIUKJ5VSRPGcToY+3HaQfY/460Vdemkf79Cppq9OPfWk/L9dXKpAwc/Mx+Rg/wBe2oTQHbP4600hnWTrYL+etdGab0gDM+2Ma0OvdbsQYwBjt31ppHOrm2YeW4IEyDOJAAYED5EkfkNVgh/oas0TOLRxEgZ4P9caUiaVWOdZJ1MNqxkwcfLW7bf2u/FY/vOjNNunVFFVDUBKBgWAAJIByIJAMj3I1vvFQ1GNK6y703BQ0dpC+kH6Y1qtMxEdxmM/8tWdtQz/AMtYQ3tIKdE/0NavS/qNdD8K+BX3c29ucaq+KvBjbQww/TQuCIgoyDMAc6jqAD5fnq7Wo5wOO57agamoAJMk/dkg/KcR88HRmldc8CJP4n89eyF+Z9541oxk/wBfpryNaabrWI4ZhPPafyOvCvGR9M4+uNeBNe+XozTw6m2jAE3GARH6j21FAH/PWXfT8NCaWKlRQG4JaAD7QQZ/Qj8dQMkRJH4GT+IHGpjv28uwn0jjAnkmJi4iTMTGB7CKt/0/L/HWmm4jvJ+mNSNVgABAPmSf7zH6agL681pp6fw/r6a8P469C62NPRmmk62vMRGvCutdaabeZrNeTrNG4Kk9KnPGmDofRDVcLaRPciP56o0+p9oIHuzsf/aBq70vrZpuCAoIPYT/ADJ0sMf+t/ZU9LbCqADgSJ4ngnXON300zaO04AJ/kDrpW8+0uvV2/lZgiD6fyAPJHHOdc/6rVdnlb1GIl4z9fT975Y/CdI3O0EFnprdw34If74GvRsAOSeO5Rf5vr3/q+pz8j3zHB955IjvnW1HYFSD6ODzBHcZBEfP9fbTRpNtum0ywBIAJyfMUx+S69Xp6XBf3YJMC53A/FiFUY9zps+z/AKRt6lZVrVFAJgmR7Y7/AK6n+0Ho23obgijUBSBxnn4gSMHHfRsCjFMRaqKsmFhTaSEZhOcSWjIBiPY6hG5TH/8AJf731YbyAWlpBBiQcH7p451WC0fd/wBP+EfPv/loZJT3VOJlrgRC+WgkZkyOOw/HWlTqCzIDAGcAqInt8HbVvp+wpVagVQ2feMn8/p+ujfijwQdi6LXUreLsEnGfYnuI0K6wxZPU/lU/CoB/+ms/6xn/ALzJiPNP/DqEPTBHoMe0kfrOsXcIPuf135P9frrVNct1dzYlNrixcGV80ypUlYZQcTgiY+nvom+JMlMCBN7T3zPJPz+mo13y/wDdyJPMf8Or21Z6oAXb1HH3bZ5EnEJB4ONZiIJWHUzxaw/8R/8AHVqhvRazENPCgVTzAuJF08cGOdEqnTN1YP8AQtwCrFi/lt2GBHlgCIc/PPtq54K6fU3lcUlKlmk5AAMCZmPlpVIPEY+cH7C9/hVz9KrDtq0m6amSrK4mOapJEGcSPz99dF8PhNjuKg3G3YogyQLwsQLibQI+ZgZ0r+MOppUrk06LhWJtWORg4Fs/PHuNHaLdcmMvgTxou2VpEqxgy4JB5xwTj+p0J8e+MV3TzBAAgAW/3g6TanUCAf3bCOSQfp7e51QffEg+kt+E/wBcR+J0AIL8J5ut6ncHP9hDH8tUqxWZgiQ0SgXJ+E4PA51PS3aXAVFhcyQgZh3EAsJzjkYP4aqeehcSoUSJ7x7mJE+/bTVGuQU0BPqaBnME9sY+fGtD+H89FKVBKlSymtwJhTBBIzBiTBOMSY+erXXPD52xAqoVYjKm4MPwI0aggGZ7awqRgiPkcavUaQUqyusyD6gptIMiQ3OYkRGp9t0e4/Gp+hnW2qYwS1P5awDXTOr/AGZeRtaddyIqAEQwkSJE49tJj7BVtNpYET7nMxi4fI/hzonaYQLr3yT2GrD7Ugn0sAZt9M/h+X11M27ZGDgKrMpUqEtAEBZx3Mc+4JPOhNKTUwD/AHH/AC1qUE6LU2Ww1DUW74fKmoX55lqbU47xdx89aJuUY/D/AOlT/wC206xBEEp0dsSdW6nTWiSDH9fLTF4e2tB6ihiApPsf89dQ8Y9O2FLbKtF1LgdmBJHufYzpQbuECcCrU4AwcT/XGq5+mjW/2hnBOfcH+cRoc+2gT6W+QMxHvGmEMqlD7fz1mt3okHgj6g6zWml2nuvZEzjgH/DRnrFB9pbTc/viA5tOEGYHeWMAzPEQMzrpe6+zrb1a01FYziA1o5/sxrntPo9TqPUqqqDaazB27U0VrRJ7QigAckxryk7cmb2hsoFm/l/MocZG3WUuqirRqKjEhmp03+f7ymtT+bHQ1q5OS5+hLZ12L7RfADbtkrba0VFSwoxi5VmyDxcASM8iM4zy3rHhWvt/9cKafI1qRY/RQ5Y/lo9i7fizou41dR1gdCpk+56vRbZrR/Z180OSa9xuIj4SOI/w+ur3Rfs2324ppVp0UscBlYuokH5TI/LS4+ydaaVGEJUJsn71vxMP7IkCe5+h19NfZptlPS9me/lD+/XZnbM1d0Rfn4D3Sc5Zt/sk6gCCBRTEZqkyfcQpxrfefZHvn+KpQ/8AqN/w670aK+wx8tZ5Q9tSOPtB/wA/lNt4fWfIHijoD7PcNQqFS6gElZI9QmM6Dq2c66D9t9KOrVPmiH9Drnja6cJJQFuYDztLuy35QyAJzkz7R79ufr+WrnU+v1a8F3ZiBAJJMRxoKDqQuLeDdPM4iOIjme8/hqlTTys0x+WtQpb5/wBf8teHRvYbukEAsEgQZuySCJkcH+sarjQMaJqTyOUFgXA7hhg/Xtrsn2RdBpVUVqi3egvByJlqRwf7LHiMwdcy6juqRQgIt3AiZEn9YGOM66x9iFeVt9qJ/wDy65P6gmlCFMhrZmQ1W/8ABk/2w9GqGnthtaLkmo5byUYnj0zb7mpUj/ab30q9E8KVtpWRzURgsyFv5KkEBoE2kiYMcjtrrXiaqy3kciixX68MR8wtx0mJ1ustDyVcCn7BROTJzzz+mNQ7EAUoxmys5YDajXyH3lLeIlQkkCWENGAQIiQI9h+Q1HV2ylQsG3MAEgZn7oMHk8judXF3wn4foJwIn9c8/IakobshgRIKwQSQYKtcCffP5/Pt2hJ515rAKn1HX7QbW6CK1N1EAMQMHuzFh7jktz7/AE1Q2XhvygxXIaDkgRwRwf7a8++mzd161RldmVjhh6SPhkDCj+1J+uq9KhULWKqExIWW4XywAD/uqcnOZ1grXQno9nfsygYyx1bxdq9CIlyMHJ9YjI4Oe4b4eciNU/2EQOcfMn29z8v5+506v0fduGQ0shOBUAMYHYkHI4Mc+2gu58PV6almpkKsljI9Oe8HHI/PVER69oTryd0D+mfWAdvtRRYPTkNfeDiVODjGBj9Tpf8AEPi2rvGLVjeTBuIF2BAEgcZ4EDv200VqoUT9f5aSelbekySzG6eIH4d5OimPW9TjOUozXxt/MG+bx8v89WqG4Akjtmf8Rq/v+m0/LLioZAmCkT7fST/R0EDaOXEcZoyuPKMgsQ/vfELuoW9ioEAHt7xn30NbcEyQzACBljk59uBzqqUNt33ZifnE/XjWorkC3tM/3akRKiMHhvc06lUDc1np01RoZFDNOceoiZk5/D6UtxvnDESDByIHb6RobTOdfRf2QdAo1ek0jVpU3JaplkB++3uNQyuVACrZJ93QnwPhGBva5wL9tPemjfUf56jXcL3px9D/AMtfUm9+zvYv/wDKbf5/uwD+YGgG9+yDYsR/o1s90q1B+kxrmftT4/3Y2/8Anf7QbcX8v+zhO036g3C9TzIA55HHz0RTfu9zXXtDD1Ldgg3MbsgiZDdjnQHd0glVwOFdgPoCQP0GjnRevV6YdNvSIarT8smmGBKnkHkEHEk+3IzruRlBDXQmI6QWaLEgBu+PUYzzHtot4o8K19iQlY+tkDYKtgzz+o0P6ztKlJyGRgE+9BK9hhoAI/x1qzvWplyzSMdzMAY/KNBXBF+kNbwW26b+Efkw/kRrNE+ndC3G4S9BKg25PtB9uM691M5sYNFh6w6SZ3cdZovUtSrSZ/4VqIW/IGdIXiPr+66XvSVIfa1WNRaZUAZM1FDASrBicycFZB1ytTpn2PjMvR/Zt7dWoH4X5q0iOGRj8Ufwt2kTGNeWP6auP/2HBB+o85XvdU6J9onjdqe127bVyp3ILioPiVFCkx7NLAE9ob66n6ZtttvtvS3VXb0WquPUxQZZSVaf4hKyLpwRrlnXWZaG3plhUSmavlVVm10co2JyrBr5Q5W4T2OjlP7QP2TbUdtt0V2RfXUebbmJdwoBBMMxFxMYwCM6gP6doxKMX7rO/G2/Pym7zc3JftUUitQP3fLIHtIbI/K3Xavspqz0jaf7BH5Mw1wne+LU31Lydyq0nmadVZsDf2gZKgjBMkd8RoQnife7ZfIG4rU1TARXIAnOI7GZnvOvVwI641Wtx+ecixFkz66uGtWrKOWA/HXyFU8U7pvi3Nc/Wq//ABa86iNyiq1UuFebZqXTHOAxP466Kfy+v2iax4Rq+3CqD1VyCCPLTI/3tc6Y6kdp1owPtpkXQukzcm5rq90zaCq3lhTdDNddAhKbOREe4mZ+Xz1R00fZtulp9Qps8W2VAZIHNNxgnE9s++nJAFx1FkCDOu9CO3FImYqq7Ce1lapR/H/Vz+OhQ0+/aR1SjuqGxq0j+8K1hUSZIIq3T/vEu30PGhm2+zfdsi1HVUpsoYOWVsNBWQpkYPJ40CQOZtJPEG9H8KbjdKXooGUG0kuq5EH7xHuNdX+zLYVNiSdwpUGmV9JDZLhhwfadBfDKts6JpIb2Zw9wUwA1isIPcAE57cZ087iui/GQs8AkCYyYk5xrzO0tkY6CPZPrPEz5e3Ll/TQEA/x7/OH931eg65LgjKmzj/Ee40ldR6IZJo5Un4SYj6T2+RyPnzo1tCtQej1RzBBjU70jkWPgScf1P4aPZ1GH9tzoOPtbHWFH58Yrp0urxaP/ADD/AB1f2vhjcusrTkcA3rzP199FHoPz5b/lpo8Nbz02MrD2JB75j9derjzCVxYcp/8AKKiLW8H7oDNL/wBSSe/v8tB36bVuZQhBRrWEgQYB/i9iONdpqV1gzpKqbUlqj5N9QnA9gEH6JOujWCpZtqjZFcD9MWYifsVccK/4MP7m1oW3ADL+9hhaRJIIMEiM94OnZ6Uco/8A5f8APVE2ksLXGf4fkNcTdoo7SA/u73x/I/eJG86XWZfTSckT90+300inw7uk529cf+E//Drvm3pAdj/5T/hqx5BPAP5H/DXC/a3BsATgyds7ZidtWE17jPmzcFpIaQRyCII+o1Fpy8S+Dd1V3NarTQMj1GKm9R39iQRpTq7J1JVkYEGIg88a71yaxc93HZQMRVgTZ9kRSFTOWt4EcE8zMyDiO3Oqw0/eI+mLT6Hsntg1KnPzC1S8/iQP906QdNKkVJaXOvqH7HFjpG3+ZqH/AO42vlxTp78M/a5vNlRSjT8o00mAyTySTkMDyTqTg2COn2MmDR3n07qKsYE64Zt/+kNuB8e3ot9GZf8Ai1Zb/pDhlKttCCRErVB5+qDSszUfZPy+8YUesR/DHSKe9fc0n9JjzEccqQ1p+oIYSPkOI0XbaP0miaj1zWuYIlESKfuzEGchQYiIJEzxqt4Jq0tnSbcbhwhrAKgMklVMlgoBJBaO3C/PUf2h9SSvS29Sk4endUEj3IQwQcgwDg687Irvn0f4H+B4y4rTfWE/F3iBduiWKHeqJAbgJ7kDmZgCff2yJ8KRUo1HekoBqCAkoML6iBkDkdu2gu/Vt1WpqCFWnQpBnb4UVUUszH/aYiOSYAydTbzxh5arR2ihaSCA7iWb3YjgSZPc/TjV+z4jjUKvPWKx1czsHS9rRFJcNx7g/wB2vNcw6f8AapVRAr0Ucj7wYrj6Qf67azXl5Ow9oZyaHynUuRK5ifuKpaJiFAVYCjAmJtAuPPqMn56v9O8PVKysUKArBtZwpIOJk4xjHPyjTPT8L071OGom1iQwkK88zBFoiTED3jOrz+G9nSzUqM5C1AVwAGRTAkiZBAnAFvqBEifoCwracvdtF+h0B6dNlattmk+uia6RA4cNdhwJgjIGDg2nP+z9BAwavSctKghnIQZ9foX1njHHOB2JbPo1FqTMjKwBiWLAi7CgQmGwScHBEGcaLUOmUjLeQBallhu9bQ/pZQ0kkqM+nPcgRpDtyZhjJEWdx0/ZXgJUbJAKhWg2g3FSwB9Rg5iDIGOKvU9pSsVKZqsUMXMFgDJtUhiSv1iMn05Bb1faUbkfb1aLI6FXYC4gwxeQSQY+GJAkE+wpyavnNTpL5RqyCoglXcrT9JMgTJ7QSSY016ag03t190WtxtaLIsIVdQAbTg9pYsxljySABqtT2IaoDVkJButXOFLAKBA9vkB8tdB2vhqjTcNWCBTDqbri8esqFmBgBge8tOAdW+s7p6LqlNUVrwalQMjSBHm5s9KloX+JQSDMxo95Z2h7ggWxqKNHwyjlKqvRpqaJfyzc5B+6p9HqZlnIJiD3GV3/AKuqEK1phpjHNvPPOAePY+2umjp/7RXeQKdNhfSUsiQLuLVEADniOe8jV2vtaVamWvWmigA0kK3O6teQpKCZtEA9ycD0lVum5j92CpP5+VOV7PZKgbzaLP5i+kzaVkiHXGePpzor0oWsKYogU3EXFQTBiTcwJ5BEiOcaO0umKaVwrKS9VkpUiYY5UAnkAt6RgkQB89Gtiq1ts6LUC1le15m2xWAJF1OALRJAntgY0xY718YFx9T8IjdRoilWWrQprlGUpbesQabGJPIPvm7tp56J4wal+yKzW00WmlQFVk2oQbTI/hB49+capN1Y10C0UY+WpqEMZf0p+8InPbgciOONeU6wq05AYG1f3ltT0NIYWsAUDgkgQczxg6lZcDY/njH0c77TpO18W0aqBxUCAmLXIVhgNxJ+6Qce+lHxp1o1qpSmQUoQT6Wm4m0lT8LKMDtyInOgdekGpkqVQUkpBAqEMRNykk5pnJP1Bz31OduKz2tUtZE9LJLEv5bBqmWwYtmAZtXgjJB6gyWXF3i92esb/BHX7DVfcsb67KwJAloBBMLxyBxpv6x4mo7Wl5tS4iQsKAWOCTALCYAJMdtcxqUmc0fMQU6jO1W8EkinTyhBu9M3tAEtg4BXUW96g1Nw5rColN3Q9gZ9SgrcJYwuD7scxpmbfzgx4RiQCzQ6/OdY2/X6L0lq32qwOGw3pBZhbk3AKxIE4BPGq/V+oq23upVkS+2yoZI9RABHpPMgZHfOuafsz1SpQsFWmzBXlfWyqWKsGuHwEgybcIe2s8S1mk0HFaaguLKrMtyAPaoKqreoZYZEkm4xpdV8y5xCtjOi0fEVAJ669AlVW5jco9XBzxPMe2eNeIwauj0qtGz1eYgm5rWZCfhJwwI7ZB5nXMfD/WBWZ6TVkostzqzAm2oYW3kZxgZm5oBLGT1K9EamHCsqqDUf9opkkC4NYFEEFbjJFwNnGSRqcUYMmNUNK1zojdboBgprUwWc0wC33gJK/IgEc+4HcTXqdeoftA25earrcoCkiFDFvVFoiPfXD6fUlpMaYbzaS1CTkIXtbkhvgLmQCBAgTwIN9EoreDTCUqtrPfUdyoNw9YJlnlqhAGA0NyRBYmoiqDsTU6XvOpUFJBZcNYcTDY9OBzkY+euWvuYqZi01QZgQc9mA4hpgfIxxqfc79qSU3VVdArVXVajCpKQtRyzG4fFTqwCIuI9ta0Ahjy2BUWytR0gKWJ9KlbmEgi0H0jmY1lJF8SHauzDKB7RBEdPD+/o7umKopoCZLKIJVpyCQBnv750l/ajv9utMeQyBwxvNNpIKshWY44aPodD9nUZKg/Z2V1rC6FIuBIIzER8M4A5GIMaI/stBiygUxUVotC0mplyAzAMrxcVR1X3JJOFhUAM6KPBMSvFi16lKkHrF6aQqUyMKbBc2DksVn8frKqNi08a6huOkq5ancinJAZSHhGHmODkRY6MJwQG7gkeps9vVeHRgwpC0eWqyyrwYe0LgyZIAAM99EZKoVGOGzzOaHYH+H+s/4HWtPaECCrT247a6N1XZov3U8tmLK6qoi3LzBLBbIHt3EE6rt0hFCVkXzDUCCkltQlvMjC4hivquMkfjp9d1URsBF+U50yMOQfy1dO3FMr5igkSQnZif4z2AjI5PA9w51fDaEzXAoMtP1Xgi9i8Wr6YBAj5+r7ozral4WU0y9SoWLAqlMfEYAIY3Rj1KZ4OTPEtrHETuWAuc/wB3vWqsXdrmPf6cADsAMADA17SUmVDQsgsTwIkAmO+SBGTOnt/CKea1JYawwzMAAG5KyGKm0Txgxk5yOfpNILDLKsV9ftnMRIEj5fj7gkcCYYyTFnd7+V8tJWmDJnlyMBn+YHC8KOJJJNBjpvr+EkvKoWqAMq3IrRLAk/FBEERkDXm68ChSZrJbaCGk9/kQD/F79vfWsLMMbNwIuDprvmklR07NbHbPBI5+evNOnSOlbilTsp00qqDN16d4MZPsQfx17oazDpHWF+nNRValPyajESpUsGW1Z4xM/Epae5A9URqtdRVdqtApTtPBe31QVY3L6rQGGYgsAcjJHqO9/YSr03NyIYZqZTzLiGIQHEgGmCwxIWQCIKv1JtzuB58PYCZcns0EkQBCyQp59TAamo8ZbIbBK8+EuL1nbq9h2yLwQHVrgRYoUskEzK4iCQDPvbZam+qRQp1FFKVCi4lcC0lGc34Bg8tLHnW/hboVN9uS1RfO5hlE2/EWJY4gWkgngzwyyc2lOlt5LV6jVFJJACx2WCVm+myFSPqpnGgWANf7hOJn9o+Ww+0B0OgvWplXpM7iACVKkRfTBBxKAKexJKjHGrqUqu1Ul6Q8vAZWVbjaREBaimQwIuBPfGr1bq+2eg73VE3IFqVQ5SoTU74ZVaGMN+HyGlreUalSqjMbgYV1JDPMXKB6fUcLJJ5k9xoEahq8I4JUlF68zfb1n3VRsJTZrmIsVfSx8pLh/DbFoE94kDVs7CvSlJpO9TCh2okhJKwWLtGYFoC3GY417tKqTfVos4PppqXKw1PMyseh2DLkMVMD7pBkXr+zopULoajVPUlz8yZAkHFhj1RdjAnmhsihIKUU7ncesG9N8VVC96tfaStigWED4viUh1PaQYAU8gaNVdk26dKgJo03d/3dyU3tpKfUyGFtk8G6SM4wFXpm4oC5jTqcEsqtaLZA4UXBZIaRj8tMO86KyebUpUalUVEAW5XvCNDsRYFuuIIgqIBjHfHSKC8RhZtn36zXrjVd5SWrTqU0FN1QS1rrDFUYFBeA1sgdsxGhq1ahTco1VvMqm6oLg6OQQwBMwGMxP0BnOiv/AFrsam3RvKZqjO0ZVVUm0MEJT1wbYDiYJJYHkBsyF8yoFnF2WJIUuMlTAMEhRwMd+dNbDr8IrFf8RCY6ZU8gFKigTDX2KZEkyCYObcRzj6MO63NX0pU3JelXu8tEqIfhAibR6ln6QBEmSRP0za0K1Jq9c+cioEO3vUqrKcyAPitYNN3w1AJxOoN0drTC0KG2qzLvcyMQFEOwpwMI14GQMfnqZNA/SVUWwN15mCuq9CCrTqiqrEl6VS2opMr8IEcR6yY4NvGNUV2gqOWckkEWggQvqMkwZYFZUf3mBonW2lIiAqK95YEAkkGRLNABbC4ntjESO6NV/wBKqu5NyiEpiCYMsCo5PpF2cSY7rpLCrt0EZ1DZd6Ny6+4NarSRadNqjoKbsCzCkGNik2qIOXAlufYc19709V3NTa14NXFQVkuCgoLaeS0ZBzAJBMTzoh1vo+5tSpQDeSKPmtuPKIYAkwrqGuFlMsYgmWYkycV6uw3YdGKMkIJDof3xQhznKs9QSLVg4EyZOqhbUN1k2bcp0g7o+436PUp03KB5C1GcKEghieQFBEkzjB50f2fR95X24Ztxt2U3FCXcmowJqMQLQGuIuuBgySOBoT1zdLWoLUpKoIAWpZiJIZoHcHgckQfadVeoeLAG2b0iHNFFLA0ywYn01AzOBH7vHpESfcTprsURJi0NjaT7vw7WpMtYhvMrKrqVbJKgsvpX1U2Aj2IM98al6r4h3hsV6dVSGDSCQTEeoiDHw5nk6I7DxBsqrE10oBXUXEEqfRmkq2kMpmOMZM8an3HXaW6YmmlhUSSOGLEkEmAScSSR3xIzqQYqNxHIDdd4t0+stVq1qu5DOAPVa0Zwo+LgALwCM/hqaluh5k7YVU+JSz1SVyuVIYelgQO8R+A1vX2ICVjVRirGYQ8i4kDme4nVLw3vhUdy5pilPxKSIYx6mJxkfenmB305dX3C1F0stWb98nqbepVpvUq1LQGNLyyXBsaPMcR6bSATIyY7hQNWqfhQ0qDitWprKF0Cm5bYN1zgw1yrzkAg8TqXrFDzUHkhWU8VAeY+IAifxH6akfr6utJKtOmCpF6MuG5LmTAUQ8TgD8hpQ1Cl8o5Opiz7nf1Mj6X4zq0qNFKISoGphoP3GY2mEtBEENwSJHcDS/4j69ValSBprSWCAoRVgWGnEKoB9LMLiJGPxv73qNMy22pC8varVGMeWp4EvIl/TEgWgxjIjqV03dOpTq0QtYKRSAqFikEREn1BoK5B5JmTlyaIEUrqVje/51g7wslU1gyDAL5JKrPlzDNPBmI+fz1L1XqNSuyUwuaZtU4GLwWKkJNhJ5zAHMY0W8O102sLXpM4MyFaIMyDIBIn0KQTAwYw2mGrvun11VVp1ytVipCtcy2km4wGkZHsBHPOmB31fD4Sdexo87+MD1/D24pVFZ1o16hYg0viUllEDEE8GASIY4+IAkN4IWn/AKD5bKCGpnzaZS3kUyGCxHygz8jpd65tmoVmFF6tZBbBYhmFq8enGDPBH0GpOn9cZtxVO6LQrM4UNBVsyqXg2KV+XAX66LA6SUO4mRvapxsZU3e83Feuss1QBSLcObLrioVeSTDHPYf2dE6vU0pqq1trUvFq3M9Wm1ovWmApYBVAMfP2GdXNvu6PlpXoLUbc0h6mVliCQGZrYDrCwVBkmZxJ1ZberbewYiGDA+kWGAZYACRJHxGZn7uJu3EtjUG7P57ouHZVE8uqFqeWWFbBPqK5cGTJZvUQ5z2zonT675FGoUoFTWhQLVgSbvWrLBiWw2IC8gZ3VqKu9u4rrXolltPlgFQBm6FLCc2qJJErxIr9e39zHJejVMOjEhsKGSoxJggsSAQV7TFwJVWIoc/nnGbGpBa63/Pd6Sl0tab11NWpWoxKKaaiFKljJBIjAyeRbmI1a3yLSW6lU87HqV6NpyAgkhmBwQYBB41DV8N0KiBnr1ZTzCLkuuZ4JlgQIkMYPc89jb3m2quy1Hq0Tcq0ibQDSKCbrY5LCLgSfUJ01qNj7pM6jv40YN2PWKSgrbYQYIDMMgAEnMknmT8uwGvNSJ0x2LDzZKkKYHe1S3wiOSfwjWamcYJs36mVDPWwHoJPsPDMeSz1WqGqwQKqsagMMCXUyQkAmeI009L8POTV26gkogVr1H+rqk1BTQybkuBYiOSJ4jSxsvFm42tJwgp7gFQpVXdXQgEnjBgluPYZ41R2HiyslVYe0sRLVMLDRf8ADazCDIHvGi66gPPmMKUmjXhtz4flGG+sdQr7aq1C9g4VRUCqtsMk8hfhgckzg+5AG0KNfct6AzFFKWmSAACWWOBGciR+kgupVmaoVqlmCkrK3QSpAaDOV9+JkfQuXQOmBaKN5pp3SQVBLJapsyRnzGxBBhSpniCVIFQDIrmyNx4fLb7Tfa+E/wBl2w3Neo1NirPwLrQoKiwSQwYElTHPa3Vyk7NTBaovlVl84jbuabt8JDQyD1GwKfkO8wVLe+Inqo6IX8t581GcB3KAljaFCoIgkT7njgdsuo1YNFaahJtysmbvhJwCLjNsgcyTptIBJEm+W/Z5H3l7r27NOpaxLQWqIAQYVwCbgO8xkRMMe+oqPTWqeWwUS3cuqKQSIAuIIuum+ff5nU3QfDy1ajJWsR1NrCRhWIAPoMQSe0zj31Z/7N1agRKdWkQGK1QxJFOzvzAumLSRGJ5MKxNUkCKmo5MgPw5h3ZzWatQ81aToqBwamWa+SFESbCIZeJIwc6tb3brU/coSkepf3jKSXAZVBZS1kAow9OSZOcpPVejNSrUgrlXLQrqACGgm64EB8Z7fFExqOt1iqxuS8YbJKibYvBtzGQIuzIznLIF0gLsIHyMzam3JlLZUmqA3DyynIKwwIJaFPPYcAe3fN7Y1TUqDa+bczt5QDXFQsEzIxGWgZmZxgjSlRJpL5UlnJgqLQpAusUAnMyIEzIn5w9R6IKbUwoZrwGvZDTZHhzF1k/ckZ7E/PW1AneLpNWI+nY1F3DUBXQEqsMT3kA0o+43pDZbggHjRTqnTPL3FOmoekGC1XrKt8x6PJGe/paSOxg5jSX0fpm8ro+4sOACPOD3VGOSwkyRmSxwYgasdU2+5p16wDtUZHJ8xHYgekxeoBtgYLNwR8tDSFbV1j62KaenhLn7AKbPTn4JQgcSCQGHEXKQc4AjjOre28E1fPD0oqqylTUQqpN8kAgktANq4Ha7EwFrpnUDT2ru9IlgTwALrcD/ZyWHGc/XV7p/Ud1t9ulSwFKtRQkP6vXcSFDEBbh909iDjnSEXdwo1EGMHUdk/l1qTVVpUKI8yuwqSHlTTsFsMRTcSUkAsyic4F7Tb0dxRBFastVWlVLyF8tTYXLtFhLgSuRxmG1c6b0arVRi5qJTcspuH3KgViSYEwWgq3dToNT6DVpIC9KsoW42mkV5UicBjBNktnEAzI1sbkLRlM2IZHtd75vm4S6d4fdljd0g53Dt6zazX0/NDuwJ9IMel1GZnF2tdx4CpDhbY7CSD+utNl4mp09zSWG9KimS9QFxNqkgQAqKubBIGSCezvuEnuB+I1n8pMecQqPglFeQTbxDZgRAifvRifnon0/oaUotn+v56v7yoyVokurUywRChK2zMoR5jliVAtxkat1Nn5ZC3u7l7glsM1PBuVWBm0sFjIMajqLC+koFHSc/o9YNRqqO4QMXtY8AEMsciIBkT3zqDpu3p7enVprWUipabxUQMpTIgAwfnPsM8aP8Aj/oPk0Awpv5gul7DBUhok5ELCrn31z/c9LKoGgggCQ0g5EyBGBDLzkzrpQgi+JzupUkczpPhLrFKsq0ajhqiSZYqbsiGU8SAOORjnnSq2/UsalVZV2ZVaTKgOwAxiLZH9ZFeEQ6V2dVaFUkkLMe5OOIj89dF6qAvT6lBFVQEudYABdyKjsI5i4R2EQIA0SADFBLCIp3QDuAIAUgSVIJP0AIMknnGZ1Y6fuxScXO1jwD5bIWDczBkEj2kT/ENKW6Mlj7sT+cnVnpiDzaYIB9YkfjMaeusXvDWmdN3ARNruRSZKrOhN9YAPAuAakyj0MEt9JyW+ml7b/aAKNOktPaxUEh6igqzTmLzcxWbTaQPxgHW5c2FTKXC3KnlhEYyBznGljd7NkqU0IuLrj083elSJ5+EG6ee+mXIeJmXa6hqn1+yozNTuRs3C3zAWFzAgH1AE/Lj31f6gtLdkPMWrb6Sy9y0MD9eD7CNUD9n9RXcFqbCmoM5g3SIUckqQ3sMD3A1r0PplSi9SVJtB8xSCoSJtvntnuBBgd8ycdRHW+s3G7fZJ8UqzkBfVKiBa89zgYA+XfDF1vxqRTpKahIYG8KCQBACqRIMS3E/d76jrKRUalUXyyqky0BTmJkwbSZIJAlbT3Gq1LobVqgpCkhqIoqFHhVVeReTiTIUCO88AnUzbbESq2hsHiWd+hdVfzadzWtUpFiACOQjgZMKZBzM8696RsN5tqtyVKb+YgqG1/QyCQl1y89/TmCDxOoeqdB3KBz5FlOmWa9pEqqAsCxIZlJuKyW4IAHcV1LdVfJuKMgcqwAYWWMotAOTdHaeJ9jpqqgByYQxJJc2ANvf9oy1+qPXp0zXenF0BrFWpNpUlRkFrbouwTmMSZdt06vSIqUqlOqDGVggqpLQwKkKTERMjIOkLb1RUdhVYojC5UU5J4XkDFrGSBxHbVnpvQt8wG42tN2V3ZGgFl7BiYywjmOY+cabRvZklygWPl6x2fxZUuYNs9kxDESUgmP9kMDmcgwe2Ne6Uur77cbWp5aVatIFQxRiy5iGgW4EjH65nWaYBjKNV7XUi6ft3qPdaLfLLOxj/VAj1ETySVUTEBiPbTDS8PsHNtJBcadrNbBLSytcZxGLh8JgGMardM6gyvUJMXLasQCYktItIi8L6fl7Ro+nUKS9PLBnq7pBbWaoDCsQQhEen47YByYM8HU9PfLQ/N4yt/bEE/fmLvhTxZuNru6obbI71Rb8JlDTm0SpgSZkn2BnGp+reLa77zzSSlShlSQRFwhhKsqP94eqcA/TRfw/vNp+wg7labbk5eykEe8G5WZgLbhg3DJjvoN1LrqVdlUoFVapZfUWIUlRKFTNxIaM85jvGnfXqAPAEkpXTfJgPxB4pq7rendqJZEAUKJVGAIa4clRLAEzII+YBVXo09jT3T/GZBgCG+6nsSZDMR7H81jp21jcpSWAWF1QuLrcEwIxMSwP9oA8aObHp6Db1fMsqVlIWiBIQCZJMHmCYWI7mYE50JQk8eMGF/1QibtzX+plPxT5dQ/s60lhLVcpyxEw3phTd8/4pxOiuy63uqSVKLMCK6VKlcwtwqVFYFhYBesE+kcQI4y2bKjs12xrLQpVaa01aoLGCisIBBDTcJYnMwCPfSduDt2pMlUOxLM6OHN4uOAJMMoJ+feZ1BGXCe7HX4/m87cqZMwOR6256fDxkI8WNttgNnelVDenmC6UDgWqgIjBJN0YB4ONLvT9raaoIQrPonMiZxIn27A86JbnboabeWhuhDeZJgFQC38MgcgDmO+oX6hSpQKrs8scwZQCAGUAwCc+8DEZOruCu3WcK0+8t9ORTWFQABaJyz8CIwBkDgAmBOmbab6aVegEEuhZSQCG82A03NBBTPbNpnjQHYdM2oqreFqoVuF1R4DESoS1uD6ZuLd9M/VuobfZeRT/AGSnSYhWqj0EhSSImnmRFwI5BHfUe6Zn1gn3S+PtKBDjoEePJBhvfdbp7ahQW1iFpr+7RlOFAW25iWEGOPYaVj47Si1Sp5a31G9a4Vm5gNPIAMdzBmDOJ+vbyjX26eQNvSr3myxmf91PqvJVbWJCmCJECNC+teHKBWm9IBaiVfUXlg6ETAEQtpAj2vbPGiWBfSTvCcbjHrrYzVXmDABxgdvp/jquviJqa0wghkChF+KbcAg5k4HPz5AnW2+daKKTdBZUwTGeBn5Y/KTqnsuhftdSnYzqqVrKhYgWyVYurXRAB47QIGcA4+9XfibFmOFrHMdOu+Jm3m0FOmAAf9cUM5BWVURgzJIMxEaur4xejtmBpu1WgAqskS4sFmCpJ+7OBNvy0c6Z4R2tNICK4SG824wxjvBIgCMmfeSc6p06CftdZ3Wg1BUTyntiouAKoDRccXcn240dwbvaCwRQG85z13Y19xTV6yhFrfvEqADJ/wDiSFyrQxwYHwmTg6YjvgEJALAY9InINse0zA0U8SGmv7OAc+YHqIysspj4L+2DkHmNDOrNT2my3DbQMGu8wgsZXzgEWJ4n0kDShwW0DmPlVyoyMNuPSUN/uEobu1lNWqlKS9pAs4sEPLXQwxBz37W6Xi5dzWWqyLUKiV9HHqlUW6M5wDzE9tJvX+tu4pKGLEQZMzKi0AyJwc59wfnpp+zzqyVNzUpmntwjKGUQVClQFYybrixIJvP09tYYhVn6zf3JB0ivSW934t3lL9p3Ip0hVrpTX927E0/TdTKqSQwtb1ED4isSAdLPhXxBTDLddVrOKtyki3IHw+xKzJ7yddK6l4v2i7xdtTFNqjMKVSaZAvJAQFrQs4GZ9gNKvWOn7WtVcUlNNAYNkZdSRfdEsJxE5t59hlzHEP1T6CbB2Y5z7A+F+Epbd/SGEqCvJa3nMGSIPaPfVLb1gXb97VzLWGqSAT/EO2JifbW/hjqNOm1bb7oEpF61KbKfLCmJUH4g0r6ZnjHtU2u523mPVKWhvvlsQSMkcdhkD89VomcpcLQPWXW6cr9vxjWUuk2EEEg/SP79X9pRTDLBDCQRwQeD89WrfloXHqc78T7kmqf9YCuPVxA4t+uTPz0x7uiiUwaxDFEzK4aO+eJ0Qr9PDVix9hHGTxA+eJ1Zq0cQx/WNHVYqIFokxQo+N3lwQbHYmSZhThhBBwcnGfadHPDHhHcUFbe2uKZIZFuVi1N/v1aZDFhDA5yACYOqW/6OhiwLNxN0tIEAEGMgcf3ckafX6xZtrmqUi4EMoYQbiRaACPukfSNbUDtKVvcA9T3dR3G0DiQQxLNcGNXLSLZCgiIPpwIy2R1TrNSkpqBgGqTeYAJKFlcNcpYkEjsfrE6j6/1jzGJUJbAAtgAhSwWIMMAMT8/bTBuuo+Y23rVabKlO2pUogAIWVWDrgEEYv+Ux2nSuAqq7SnZy2QsijeusTk8S11u8yrUNFRAQuRlQASFIkAZ9Pz99N69Zp1tktNbKjXAVA6hjYpykGRIAX8I/AV476jsRWZEoebcL2e0EEOLmIYNN1xJLEggyOI0P6nXRaQakIED1RDMPSJPLc4k++Z0aC5LHX6Q2zYtJOw3rzMO9Q/0mg1La7dcE1EZkNwzcy3AQqxaoW7vmAuh/QXr9LquLENSoxVgCxWAFcEKo7gHhZg+3BLpPji3bhbKavTsN5XObwsW4YgD4o+ffQ7xD4oZOnoiUkZGup+bcbkHp+choLrMyO+nRrbR8+kk2P2O82546+kv9T3m8qVWaJzAAJAWMFRc04M/jOvdBV8bPZTFRheEAItQEQTAN6zJEN7er3nWag3YsbEk3c78f9RyKoUTTrewenv2p5psVvprC3WtlRA4giIYgwMc5HdT6dvNmpNekE866Ggc3eoSM0mA9ecwCT3jX/tdWr71d05ph6fBCi2FxAE5+pMwJyQATnW/FC7nYhQ4qV2MCIAGLSTIABKs4n5njXSq6OJ5jOcgsmK1LeNczsFgALCyRAIkzEED3EDXmw6oFdSAWJwPhBuJ/2TCzxB7nRnw/0Ja+2LXBfLqEVCZLViQHVAy8JAW4zjsCTpl6H4U2lPbV9xXorbMgQGFNgGi0SWifukxkEyAITWpYqZTuX0BwNvziU6m0pqFZgb6hAaWUHGAPrDRj3HtGhO324UVJVs1D6iIBVCVmY4jMx39tdc6Bv9tWoU6qmit8wnpVuSCDBnt+UaGJ4qDbiqlYg0MCmykwecTIIwQJMd/lGdSq6CdjAjDXrXkbXOZ701dsgqK37mtgSIgyQchsMQG5GPbQnqO+JYBgouAIIIY5m0ggRF2OfcQMjXVepdIoVmeqpPqHpVSGVWi2QeZBgmOPVkydIu66UHZrl9UqIIgjLlwvyJzkc/kebD2jG5IXfTKZdZNnrIfDewfdVqYQU38v1EPViLYvtETMQLsA4zg68670ZKxqqlGt+0UqgQjLEqDEckYUrDE4EDiNe9XrrtqVIKqq7Bqghm9J8xkQnMn92kQZBvbGui+F/BdOnSD1GUvWRajTZKscllZQVYQZEg5Ag66nsm/+SGOuCNordP8AB7VVplwAzAELmAMgKwj0nEAYj89KW4Zw4bc3l3xaZvUAejEfw2kCeP07D0zdVG3tRHUJQprKuG/1hBhcKcG13JwOBjA1Y+0BmOzcUnAqkwgYc5l7ZGZEycjPvrB9ILMdoRhBIXGN/dzOSUKtNahIV2UAMtjGbiSGADmHWAufmOdW9lVapVLHzFUAqAWE3DkFAPSMcYyATMau+I+j7VfJRGqBSv7wyIMgKVC2+lcnORnvnW2zChrZkgTJAAIInEfjP07zhGCkd4u99ZcjIo0PsPDzmvWKQdDet6YJHtmJEAnEzMQP00H6JvJesalQzaWxCwYySpkEkqOOT34Gp+v2WuGZom+0GLokAHMwCR29uOwDpW6FSoEYhQ5AJJtkkwAW4A4knt9BrICEuRJBeoz1fHdIUyouhyAc2Alokkjge/48zqR+utUKUhV8um59NUHgLNpzHLgDBMe5zrpXRenbdattClt0oimAWphGYOCpCGoBOFuktk841HR67t9zV3PlXI+3axx6YqerywwJUwAwjtiPwd/a3EwVuL8Pj5fGcvfd+a1Py1tZ1K+k9wSZOYUkRkRwfY6avClNadLdKp8xZFS5pJYiQxt7AemI788aNbGjtdzTqK9EIUkqyj12EkPDAFgIIJAxzwNKO62QSsQXdKeQURgJuE8o5g+o5B9sdtcoZb1LwZ0lXCacm5Hw+USuq7F6dd7ReC5iCGm7IEDM5z3xo90BHvpVHqKlXcsaaUwJuC4NRyZCqWge5Fx0V6r0un5d6klogMTk4tIIGCYJAxzjHAB1epeUoIGKa2iMMoAt7gxOZn3ONWDalqpw5cgwsu13GdOmBWVrSHwXIS5hVDCajLFpIJDZBBCjkZ0LVt4KlVqlCrzN4pSDDBYVrVp25JBH10S8DdbWtRrLVKB0hw7+WQlMLBEPUVu8yARAyeNdQ2lEWJTO5VAyLaqegtaJYrLBrTzAGB3zoDGXWmAP5zOwZdBtSR5/UThfT/ElXZvWUIabkryBBKyAOI4aRGO/z1LuOj1HqLWq02aagNdBSCKt/Bqer0nhrSBzIjT30TetuTuRWp2VNtUshQYtN9gbNywEAuXsVxA1GnUCTW8xz5LqZhy3EEHP3hHxd+86R8wxtpbb489JRezHIupdwPLiDdq6PTU0itkQLeBGIA7Rr07We51ep9PpLTH7OpRACWX5kklp95n0jgDgarabVIaZA23WeOPn+utKmwBzn8yNTHW6vo3ARKbUwB3BH9e366X99sXiqFWCwIiYyvH0gHTFWRm/yOq/kRIaciOTED37HTq1RGW4kbuhVUcHJ/mPx/n+GjL+Kqhq01UwwZgZAMEC0RBMHB5kTHInReptB7fX/kdC6vS0UkiM8+nJ9jg504yERCglWnSrV6hUFbmNiiYK2nBJiD6VkknJ+emxfs0bcL5vnCksZpkX22kgXPdgEZzMT840udH6kiVS9S1RMBypkD4WIOSCIAInOe40Yr9eQpUp0qyVUcm4EFgAACFDWYMk8/nqjcXFXmjIus+ABRozeQwCkOpZiEC+o4WCt0AeoCJPbArq9Gor0qNT0UkAtpmGIgeovAIkH0kg+x404brx9U2+zRqKqbj5bKFUrAACR3iARAkZnGQVTw9v2PmJWmKhZpcckm1+eTdGPee+ufIe7XWATOvCoytoJqSbPolZl/cZpgwJqKD2JnIkyee+s1SWvXSVFJcc+ZSJYE5OXW6Mz2541mujV5icndE77+kWNjsaldylOk7vDMEUFo79hwPx7aM+FOnVfOAKuEAN/YoB8TEfdj3MROrHSKR2yGvTDgupUSYwCPMEiPUMZ7fjpi8F+IWCVyyMbj6WUT3JiAJY3QOJP4EiLsa2lUXcSHZbny5pLC0nY1EP1AS0RiAFHb7wzqz0fcEV6m2qA1lqoZVMssHLKCAZBgT250V3nTK9dac7VkRKhqAtStljwLewZgMHJnSbufC+9qE1VRqjEqjgUyxUH+Ly1a2CJNuc4nOorjVn1nmdLZ3XH3YO34YY6l1NqO3KU6RWJNrqPNAi1iDbkkEicSONU9zvB95+0xIE8GMk+/t/kV/Y6dNVSreXLSBUqOzQSLQWdVYLhYUqPkcyRO5+z3c0hWq1qauMlQHJK2sQSUCZSMjiAJxOq0JyaiTwZR6X4ubbLWouKhFSGSopF1okYLCCDHI9jGeIul9YVKgKJ5ZJBHqugggqziIJ5nHeI4iTc7UVdso8sipSFytbbgwGQ5+Ejj2Me51c6HsKdMXuyG5AQhPDK8lgAIIiIPvn2OpjHjUkryY66jzB/iagj12u9DNLUyLyGVmPliDxiAIj2IkSGXw14lejtE27O83QAcC0m4jM4Uzxkyo+Ys73o1XcFPL2xqMrSrwFwsDDNEjjuRx76tdQ8F1HoBKKILXCkF1RiTAAGACxEjLZ7fOveWAPGSdHWyvT7+Ei2niAV3emhZXXnzBaPaZg/LByZ4wYBbrxhVq7ryqpP7tQuHuEgKDHpBM/FxPbtqWj4a3VLdXlQabI5LFSVVmB9JAi4qbQDwYn5aVkqW1Tct1VJUsPc4knvBPPuR9NSOJXBWdK52wkOvIuFev7wwC5WJMZziDBJIxxGBznVrpO9LG4gAKtpkAGJkAkYwYMTqls6NLcUitdWNXNjBmmQPStvBBMYEEzzq/t9oypgAdyPrn8cxpgdGPRC+U5W1f7gzre+QujFSVtZGEESDBBU49QPfPPBGNL+06RUrNCcdmMwf4QYBIJ+Y/lpir7ZmNw+Jc57DB+kSODjW216ft6ikMpRgRNRWg5IJCyYtHzBPeSeWV6AEgy2bhYeM6uxoU0R6jMyOgLCQGYKGJcjLAqABmABwNAulNVZjUXLHkFjLTJzGcwe4PtOm7e9KTy6m2c1GoP5flBGlwDBQiZBtiCTyCeJOrfSvCNZaCUwlRgjsQ1pS+7gmTPAVcfKMaYNsR1h0bg3tKHQOtvRVbleVUhrDBAiOSQRHt+egf7p2mk7PUPNMESB2iMZj5kzpm8S+D95uq1G2jVAFP1sYABuJAOcsB7D6aAdU8H1qDSlZEdXCBVJ8yRkMfvGPfsLdSXCmMFb85fN2h8zBj7vSF+pU2TYAQTUw0D1Ei5WtEd4ZeJ4POdJm66u7z5yuwcFGDC1ltMR7FhCm4wcCSYyd63QrVmoPVqJS8tUCuPv/CGKgcEx+kGNC+q9NvclSsBmGOxByCDkEex7RGCNMCF2nP+6iJp4bWjTe6oiuabKQTGIKQWLAwJxHuQJ11Wl4qasvmU2uW4oFwzkwGMMGODPbiw8k65B1DaAFUQG0LDSSWmZM24IniI7YxrymalEq9K5QAY9WCZ5iI4JHfTagd7hortOjbnqtZlqU6pNA1MB25qFVAsy0i7ORMTGcSEo9QAhWqWk8SwH0yTH9DSp1arV3S3VSPQRgACFMywgAHOT3jVzpGxhgtSmkA/M4gQYAg959/xnUMuJHIJPE68PaXxKygcw/0rxtXTcJRVUqLUqIsmQ49YpkTxwIEjGnbr3RvJN6Zpk9vun2+QPb8vaV3oHRLKlNgBE3/MQZHaRk4+unqrVFhUgWkZ+YOT+uZ99MCG6TnojrExm1qSdT7qhYxHI7H+u+oY0ITNbtausjXp15GmiyGzVbdbEMO4/r31eK6jdI+mjBE3f7Oojz5bEAzcPUD7Sq+xPfONVenbNWo/E6vOcqI7ZDlc/Qk6dnpg/wCOhPiA2UXabcQD3M9hnk/56oGk9MXFFSoouYKZJWZkg/JQTgyfhJydWNqnlVJUwabAB4tBEesqhQNkFbTg98kiBm0RnUwQLSMFhMtIlRyYjOrtWiWFKmBYRcQcntMD6lZwDEk/InoRCpGq427XpQ3qLW880pEFS7CSOSAcgdvqCRgjWaSavWKtNipYSMfcYcCIMEREcazSaXGwqP3gPNzpHWWFPZ0qlNVTzagLIFFgMwSg+4T8vn7mWPwV05BRRgAJtaFAUAn1EiwDPpA+mNZrNYCOTV1HfcbRWEMJEqY+asrKcdwwB/DQfrm/ehUoKhgO0MDPBgRz/aJ+sa91mmc0JJBbQN4z8O0txuCXBVqQplWQgE3Fz6jBu+BYnVTxTvmpoLTHp+fcwe89zrNZqKk6yIx4nMeuVD5lJQSAcSDnJ/If8tOn2e9DotutzegfyvLNMvkreGLAfnHvgazWaZenujkbS11PxFWppCkZe3v6QWOFziAAB9NMfhmj6qouJkAyYJBBxEj5691muEse+T4/SeyyKOyuQOv8iGvKIrU/WxBV5U2xiyD8M/r3Ok/7TNjSoU0rpRpeYzkM1g9XpLeoDDGVGWkjMc6zWa9A/tnhjmcpqnKkYvgwMAXNBA+UHTdvxarEf1nWazU8vSDD1i51DcMRSEkBqhDQYuC2ETHOST+OiHQ+lpV3FFcoGtm3n/WJ/ED3gzzIGvdZql0ggIBY/CdN2mwprXK2AgsFz7MVJjsCZ55+emultVUACY+p1ms0MYGmXz/uk7J3k8cdtAKLJuNuGq0qTkWgSgwCFODyuT2I1ms07dfd9pJRx7x/ME9L8JbaDTZL6dJiqoxJHwq1x92lj8hiAIGgni7olKnUU01s83LKuFJkpMcAlUWT7517rNSG67yjimoRap7ZSGkfCCfy1Lt9uppuYHpIjWazXHLSJKItOPw/rtqShtlU2KIVWtGe2CBn2mNZrNEcGCNvTH+Qx8vpq5uKpWoAOCpP69tZrNXHEmYP6gJU44k6FMdZrNEQNPGbWh17rNOIk8U691ms0YsrOudUOqdLWtTYMWEQwgjBBjuDzOs1mmHMUnaB+i+H6YdmliQbcxwYH8POdReIdkAkyZHz+QPt76zWaDE97UC/tihuK5kd5A5z/PWazWa6ak5//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1" name="Picture 20" descr="americaspeaks.jpg"/>
          <p:cNvPicPr>
            <a:picLocks noChangeAspect="1"/>
          </p:cNvPicPr>
          <p:nvPr/>
        </p:nvPicPr>
        <p:blipFill>
          <a:blip r:embed="rId5" cstate="print">
            <a:lum bright="70000" contrast="-70000"/>
          </a:blip>
          <a:stretch>
            <a:fillRect/>
          </a:stretch>
        </p:blipFill>
        <p:spPr>
          <a:xfrm>
            <a:off x="381000" y="1143000"/>
            <a:ext cx="5029200" cy="2677886"/>
          </a:xfrm>
          <a:prstGeom prst="rect">
            <a:avLst/>
          </a:prstGeom>
        </p:spPr>
      </p:pic>
      <p:pic>
        <p:nvPicPr>
          <p:cNvPr id="10244" name="Picture 4" descr="http://eaglesofacton.files.wordpress.com/2013/06/photo-349.jpg"/>
          <p:cNvPicPr>
            <a:picLocks noChangeAspect="1" noChangeArrowheads="1"/>
          </p:cNvPicPr>
          <p:nvPr/>
        </p:nvPicPr>
        <p:blipFill>
          <a:blip r:embed="rId6" cstate="print">
            <a:lum bright="70000" contrast="-70000"/>
          </a:blip>
          <a:srcRect/>
          <a:stretch>
            <a:fillRect/>
          </a:stretch>
        </p:blipFill>
        <p:spPr bwMode="auto">
          <a:xfrm>
            <a:off x="5029200" y="3886200"/>
            <a:ext cx="3594100" cy="2752725"/>
          </a:xfrm>
          <a:prstGeom prst="rect">
            <a:avLst/>
          </a:prstGeom>
          <a:noFill/>
        </p:spPr>
      </p:pic>
      <p:sp>
        <p:nvSpPr>
          <p:cNvPr id="12" name="Content Placeholder 2"/>
          <p:cNvSpPr txBox="1">
            <a:spLocks/>
          </p:cNvSpPr>
          <p:nvPr/>
        </p:nvSpPr>
        <p:spPr>
          <a:xfrm>
            <a:off x="457200" y="1371600"/>
            <a:ext cx="8229600" cy="4953000"/>
          </a:xfrm>
          <a:prstGeom prst="rect">
            <a:avLst/>
          </a:prstGeom>
        </p:spPr>
        <p:txBody>
          <a:bodyPr anchor="ctr">
            <a:normAutofit/>
          </a:bodyPr>
          <a:lstStyle/>
          <a:p>
            <a:pPr marL="274320" marR="0" lvl="0" indent="-274320" algn="l" defTabSz="914400" rtl="0" eaLnBrk="1" fontAlgn="auto" latinLnBrk="0" hangingPunct="1">
              <a:lnSpc>
                <a:spcPct val="110000"/>
              </a:lnSpc>
              <a:spcBef>
                <a:spcPts val="0"/>
              </a:spcBef>
              <a:spcAft>
                <a:spcPts val="1200"/>
              </a:spcAft>
              <a:buClr>
                <a:schemeClr val="accent1"/>
              </a:buClr>
              <a:buSzPct val="76000"/>
              <a:buFont typeface="Wingdings 3"/>
              <a:buChar char=""/>
              <a:tabLst/>
              <a:defRPr/>
            </a:pPr>
            <a:r>
              <a:rPr kumimoji="0" lang="en-US" sz="2800" u="none" strike="noStrike" kern="1200" cap="none" spc="0" normalizeH="0" baseline="0" noProof="0" dirty="0" smtClean="0">
                <a:ln>
                  <a:noFill/>
                </a:ln>
                <a:effectLst/>
                <a:uLnTx/>
                <a:uFillTx/>
                <a:latin typeface="+mn-lt"/>
                <a:ea typeface="+mn-ea"/>
                <a:cs typeface="+mn-cs"/>
              </a:rPr>
              <a:t>Thick participation empowers groups and can </a:t>
            </a:r>
            <a:r>
              <a:rPr lang="en-US" sz="2800" dirty="0" smtClean="0"/>
              <a:t>lead to more </a:t>
            </a:r>
            <a:r>
              <a:rPr kumimoji="0" lang="en-US" sz="2800" u="none" strike="noStrike" kern="1200" cap="none" spc="0" normalizeH="0" baseline="0" noProof="0" dirty="0" smtClean="0">
                <a:ln>
                  <a:noFill/>
                </a:ln>
                <a:effectLst/>
                <a:uLnTx/>
                <a:uFillTx/>
                <a:latin typeface="+mn-lt"/>
                <a:ea typeface="+mn-ea"/>
                <a:cs typeface="+mn-cs"/>
              </a:rPr>
              <a:t>effective problem solving.</a:t>
            </a:r>
          </a:p>
          <a:p>
            <a:pPr marL="731520" lvl="1" indent="-274320">
              <a:lnSpc>
                <a:spcPct val="110000"/>
              </a:lnSpc>
              <a:spcAft>
                <a:spcPts val="1200"/>
              </a:spcAft>
              <a:buClr>
                <a:schemeClr val="accent1"/>
              </a:buClr>
              <a:buSzPct val="76000"/>
              <a:buFont typeface="Wingdings 3"/>
              <a:buChar char=""/>
            </a:pPr>
            <a:r>
              <a:rPr kumimoji="0" lang="en-US" sz="2800" u="none" strike="noStrike" kern="1200" cap="none" spc="0" normalizeH="0" baseline="0" noProof="0" dirty="0" smtClean="0">
                <a:ln>
                  <a:noFill/>
                </a:ln>
                <a:effectLst/>
                <a:uLnTx/>
                <a:uFillTx/>
                <a:latin typeface="+mn-lt"/>
                <a:ea typeface="+mn-ea"/>
                <a:cs typeface="+mn-cs"/>
              </a:rPr>
              <a:t>Proactive, network-based recruitment to attract a diverse, critical mass</a:t>
            </a:r>
          </a:p>
          <a:p>
            <a:pPr marL="731520" lvl="1" indent="-274320">
              <a:lnSpc>
                <a:spcPct val="110000"/>
              </a:lnSpc>
              <a:spcAft>
                <a:spcPts val="1200"/>
              </a:spcAft>
              <a:buClr>
                <a:schemeClr val="accent1"/>
              </a:buClr>
              <a:buSzPct val="76000"/>
              <a:buFont typeface="Wingdings 3"/>
              <a:buChar char=""/>
            </a:pPr>
            <a:r>
              <a:rPr kumimoji="0" lang="en-US" sz="2800" u="none" strike="noStrike" kern="1200" cap="none" spc="0" normalizeH="0" baseline="0" noProof="0" dirty="0" smtClean="0">
                <a:ln>
                  <a:noFill/>
                </a:ln>
                <a:effectLst/>
                <a:uLnTx/>
                <a:uFillTx/>
                <a:latin typeface="+mn-lt"/>
                <a:ea typeface="+mn-ea"/>
                <a:cs typeface="+mn-cs"/>
              </a:rPr>
              <a:t>Small-group discussion with impartial facilitators</a:t>
            </a:r>
          </a:p>
          <a:p>
            <a:pPr marL="731520" lvl="1" indent="-274320">
              <a:lnSpc>
                <a:spcPct val="110000"/>
              </a:lnSpc>
              <a:spcAft>
                <a:spcPts val="1200"/>
              </a:spcAft>
              <a:buClr>
                <a:schemeClr val="accent1"/>
              </a:buClr>
              <a:buSzPct val="76000"/>
              <a:buFont typeface="Wingdings 3"/>
              <a:buChar char=""/>
            </a:pPr>
            <a:r>
              <a:rPr lang="en-US" sz="2800" dirty="0" smtClean="0"/>
              <a:t>Information sharing and issue framing to give views and options </a:t>
            </a:r>
          </a:p>
          <a:p>
            <a:pPr marL="731520" lvl="1" indent="-274320">
              <a:lnSpc>
                <a:spcPct val="110000"/>
              </a:lnSpc>
              <a:spcAft>
                <a:spcPts val="1200"/>
              </a:spcAft>
              <a:buClr>
                <a:schemeClr val="accent1"/>
              </a:buClr>
              <a:buSzPct val="76000"/>
              <a:buFont typeface="Wingdings 3"/>
              <a:buChar char=""/>
            </a:pPr>
            <a:r>
              <a:rPr kumimoji="0" lang="en-US" sz="2800" u="none" strike="noStrike" kern="1200" cap="none" spc="0" normalizeH="0" baseline="0" noProof="0" dirty="0" smtClean="0">
                <a:ln>
                  <a:noFill/>
                </a:ln>
                <a:effectLst/>
                <a:uLnTx/>
                <a:uFillTx/>
                <a:latin typeface="+mn-lt"/>
                <a:ea typeface="+mn-ea"/>
                <a:cs typeface="+mn-cs"/>
              </a:rPr>
              <a:t>Decision making and/or action planning</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28600" y="6172200"/>
            <a:ext cx="87630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81000"/>
            <a:ext cx="4343400" cy="609600"/>
          </a:xfrm>
        </p:spPr>
        <p:txBody>
          <a:bodyPr/>
          <a:lstStyle/>
          <a:p>
            <a:r>
              <a:rPr lang="en-US" b="1" dirty="0" smtClean="0"/>
              <a:t>Thin Participation</a:t>
            </a:r>
            <a:endParaRPr lang="en-US" b="1" dirty="0"/>
          </a:p>
        </p:txBody>
      </p:sp>
      <p:sp>
        <p:nvSpPr>
          <p:cNvPr id="41986" name="AutoShape 2" descr="data:image/jpeg;base64,/9j/4AAQSkZJRgABAQAAAQABAAD/2wCEAAkGBhQSERQUExQWFBUVGBgYGBgYGBgdGhsaGBgcFhwaGhodGyYfFxwlGhgYHy8gIycpLCwsHB4xNTAqNScrLCkBCQoKDgwOGg8PGi4lHyQsNCosLCkqLC8sLCwpLCwsLCwqLCwsLCwsLCwsLywsLCksLCwsLCwsLCwpLCwsLCwsKf/AABEIALgBEgMBIgACEQEDEQH/xAAcAAACAgMBAQAAAAAAAAAAAAAFBgAEAgMHAQj/xABFEAACAQMCBAQEAwYCBwcFAAABAhEAAyEEEgUGMUETIlFhMnGBkQcUoSNCUrHB0WJyFSQzgpLh8BZEU1Si4vFDg7LC0v/EABoBAAIDAQEAAAAAAAAAAAAAAAIDAAEEBQb/xAA2EQACAgEDAgMFBwIHAQAAAAABAgARAxIhMQRBEyJRMmFxkcEFFIGhsdHwYvEjM1KSouHiBv/aAAwDAQACEQMRAD8A4hUqVKZBkqVK8qS57UqVIqSpKK6XhVplBe8UJmQLe7pj+IVT0tpJlngiCABMmek4C+s1YuMfDwCOv1k/3n7UJlibbek0sea5dn2VIn6v/Wtuk4NYf/vDKZ6NaiR67t8fShKoBlvsP6+lZfmvVVI+uPsaoiXDGu5XFpVdro2MNwJGSu7aSoDHdkHqRQFuuOlMvDrv7LxLaKhHlIJlXbp8J+cRnrml/WIouOF+EMY+U1Sn1lmaa8NSpRwZKlSpVySV6vWvKlVJCl0iKqBZIFWDWkfEPnTjErPFjtP3rYE9z9zWqyOtXNJY3uqk7dxjcZge59qUWjQs0C1Pr9zUNv5/eimp4FdSfKTtndHQROZ7ggbpHattzl26uNpZgzKQomCu0dehksBAodfvhaIHWxNZro5opb4Fe8pFp/NkYwcA/wAmH3ohY5cY3bFssFN9dwkHymWG0+8oRVa5YSLVzSR71nZ0E0Zu8CusJW23QQcDDZWc4kZHevDy7qegtPMZgD1ZfXrKMI9jVa/fJogpeFE9qyt8Ik5xRnQcAu3GdG/Z+EjXLkwTtHYAHJJIFWF5buNBtAupjzQFhjtBWCcwXUEjGRQnIfWGEEXm4R7/AKVqtcPBMU5f9mNQsDwgZIWd65LboGG9UYfMRWv/ALH6iC2wDbJy69l3mO58ufoaHxDCCCLKcJWJJ/lWp9IFVvkP7/0p01nJl1NwVgzK7ozSAgChDPrMuB07j3oRxTlu7YstcubQABInzCXZBiP4kYdfSoHN8y9CgXAI0gqVstC5tHkHQfvVKZZg6R6QNUqVKZESVIqKJqwdCwAYxB9GUn7TNVcujK81t0ule6wS2pdmMBQJJ+lb79q35SpbKgkHADdxMksPfFepcA6Ez2jFVckv8N0l2zcI2gMSFU708rBsRkg5HT9av8ZtOyLuO3wxs8zqWJYs8gA/CWJOPWhN8BVO5gHEeULMgjrv6A+0d+tGxqm0+pW5aW24e3bYi8i3PiUHAYeXHSI6UluQYwKRYMUHQgwetG9HbsRaVrRZriyXNwgDzFfhA7R60X5l/EK9qGZWs6QquB/q6EgDGGaWH0Na+F8FbfY8ZdrbLn7JlIYgh3UwSAqEkDdM5EA0THYXKAO9QTp+MrsC7FVQSSoBhgY6keaZA6t9qz0HELdy6qflrIDmJ/aE5+b9a6EnLh0nDLanQKb14srs5DZ6o23IaJIgdIBgEmlrUcg3tJesXnU+C2w7wAVFxulokdPMCJ9IodSm4QU2IjGvKu8Z0iWr7pbc3FU4YrtJwCfKSYgyPpNUqcDFyVKlSrlSVKlSrkhRE8o+VVj8Q+dXrNvyA+wqlcGfrTTxEKd5jb6n51as3ipDdY7Zqtb+JvnW8AUkzQIa0XHr2wJ4YeVNtTndBDLGOsb/AOVEG5jvoZaxHn3nDfFuRvpDWwfvWrgmmC2wxGZMT2HTFGNffKhby43CDH8Q6yO4P9aDTZqMuDbHOBwDbUxtiZ6quwHr7TWtuZ2Oos3PDANndAzB3MzZ+Rc0Xa14sAqrMRJECekxnoRVMcPsZLCD26rmiOFl3qXqua7XN7bNgRfh2DJOOwM9QMEeh6elb9Tzk7KylEAYzguIbc7zIYfxsI6Z9qqPwi123f8AFXtvgiEfvff/AJUrTCBExPMt3x2vbV86eG4gkMsAHcepOAd3WQK3abnV7S7URFWSQIOJKlhMyZ2LJ+0V63LSqu/xCo7gifoKF6jhTQGAOTAEf9RQkDvCowu3PF4nAVMdVB7XTeHU9d5P0xWWm5zu7m8qAMzO0L3ZChOTiQxoDZtgYYQRW4oB0x/OqIEICEtTztqGJjaAzFm8o8xIVTPr8C/UVhf4lf1Ni4bjL4SgFyQskBzcxAlvMzExVJeHEqBBgdT7Tn54msvDutp7ttV2opFwtt8xVxsBiRtX4RMTmcCpt2gttMr3DbBYldbYCkkjyXxgnGPDxXlKraNp+H9RUo9I9YvxDK4X5V4BUmvJp0TNgaP/AIqNdJrXUqSVPSasaGzvdVkLu/ePr2/tVea9U1JI2Pw20XvpccbilprVw4BIEuoIwA0wCfQChV7xNiv4qsQIVCDu2LOekEDPfoKp2uIneXeWJEdYz2JxmPSmy/ohbZkuWtzISEKvuBYgXDtcZYbSMRjI70g2vMZzvEu5cJJb1JPtNG11kWrAZGJ2P51MnaxIUR6hlJzQ/i5l9wTw0YAqs4gDb/MGsuC8e1GmY+BfexvAVijEYmcx70yrAgXD2t5z1aKo3uXksXMFXBggbNuCIySSZx2o9qON8QvWrULcuaNFt3bzPZRU3od77WgSFOBB7UjajjOokl7rs3TcW3YM4BJOO+PWtf8Apm4LXhhjtM7hLZzPrH6etAcfoIQYQtxzj9p9P4KA7gRuYqvYkmG69YpZNQmvKYqhRQgk3JUqV7RSp5FSpUqSRi0CTbHyoZrFhqP8JsfsVPqtBuJ24atDezMqHzGVQfM3zqzZiQDVaPO1XdKfMOn1rOZsSNK4AHYCKvaOzvtvb7/En+Zc/WR2qlpnBMmjFtCm1lPvQE1CA7wPwzUEeT964fbAnHXAz0M4yDRPU2VdYBlE+PqsnJg9QrRIHYxQ7jNsWrxZcC6PL16N8Q/pB9a98UE7AYVRuuELu9JkqfOm6IPUbq6OFg6VKOxmrIm4ZXcSFVQIOInGAQQJECZpi0F4G2pZYLDB7H5Glo6yZdgAT5UUk4AwCSRkDoGnBGaP8ta15ewQt4ZdrZ6z+9tboT3kGDWDqrUal7TZ0yqxKt3nmru7RAqjqdSPDuEyYQnHbIA/WP1pmucIs3MC8EP8F0FSPbd3rxuSkuKV/M2BPo9Y/HDDiaT0ZG9/kf2ilb4aGtYEtAj09TP9IrRw/T73VQoJ65yBHena7ybes2/2Do4VY8rgmDgx6Ggeks+H+7tPeetEpDmJbHo7g/CaeIaJypO6XCnaAABjoPbNIVi3d1F8Ixh8gbuxAJ257mIE9SRXUhfAHmGMTAJMdJgZNJvN+qe9qrrW7u9AYQsIbauB2ntim7LsIh0viKz6VQSJGPU1K3twpySSQScknd1NSiv3xeg/6Zru6ZbbEEkyOpUg/Yj9aosKvatm8W5uLAhm7+/T7VQNWsWeJAKy2+9Z6ewXIUAkkgADuTimh+X9Jt8JXvPewDdAHgq3cRG5lmBIPqajOF5kVGbiKm0ev6V6te3be0kHqCR9sYovyjpVualUcuoIMFACwMdRNWzaRcpELsFEG22WVlRAIJAJkgdRJ6UU1vM73SCQE2btpTBAMQJ9iBV/nTgyaa75ASlxQVZyC/lwTg9Gx19aWNuOlApXIAwlupxsVMP6yNRbaB508+OnmALAex+KPWaXZHofv/ypu5a0kaPVXCzrEBdmzLAYDEyYE9B6nOKVr1iGIPWojCyo7Qnxsqhj3mNpQzAdJIEk4z601848kLorVu4rO63NoDMAAZXc2AZXPQHqKX+FaO491fBRrjgghQpbv3A7e9dF5i1Go1Oke1b0zsUZRc8slQMEJ3bI6j39aVlyFXUDjvG4cQdGb0nLNw9B+v8Aevd/sP1/vVhrABIKkEGCDMg+hHaiHC+E3bh327JZUklgMAgdyTB+VaCaFzMBZqCrltliUiciVIn5TWst/wBRTdx+499LZM3H25gliYHWIwAKV49hQ431C4eXH4ZqaBWaWcwcYJ+wq/wjSC7ftoQYZv3QJgCT1+X2mnH8Qr9kWbVtFtAzI22wrEQcyO2R86FsulwlcwkxakL3xN3LWhV9HbO6DtP7vox/xUq8d0oVzk/b/nThyMJ0af7/APM0D5k0vnNdNl/wwZyg1ZDFtki4wPoP5VnuggjFXuJ6XbfI9Utn7oKqm3FYSZ0U4jTob4KKe9EbN+c0v8I1yAbGG05h8mT6NPT5ij1hR1Jn5UpjNAHcS5qtN49qAQGtNuWZ6HHbIg0GHL17aE2OZaWKgMR2lSM9OoODAo7w9CryR5YIb5HBrZptLdtXCtu7BBMK3z7TVDO2E8WIzHgGXYmj74Au6O6rMxtuuwRbGy4onpuUEEKf3ipwZNV9HqPDdIww8zNIBjuFJiMfunuK6Xa1Ovj4UYfT+9Vb/wCb/f01tx9D/MmrfrFflTNKdG6G1dSR/UJt0TO4G25Y1A7eJG770VscPud9Hp2+TChmksE9dAJ9oFGLHDzEnRED2uZ/nXOAv+f+TN2RtPp8x9HH6SvruGWdp8TTXbB/itkkD7UrLplFwhbniDtPxfIinywyjCXXst/Bdyp+9A+I6bbeDXLIBJjenwmadh8rj0/np+wmdyXWjd/H99/kTBl3hzFPJuDYKwY8wMrOJInt3rnGu0bpdcXAQ25t0+sya6vxniKaSzvfzPcVvBSJAzG9pxAzAzNcuKbmJ9TPp1z9K05iA+0xqLE0CzUqz+WHpXtK1Q9MCcU4beuatrbjdeUhdnQkACIj/DHvWHFuXmtIW8O4pRgLm4YAfKN0x3Bn0EU88/cqnU7dZpPM20F1X4iB0ZY6sO4Gaz5C1uo1dxrWqSbQs3LLFlIL+YEq5PVlk+hE0wMaBE5057y7w9r18BbnhbPPvySNsdAMkyeldJ4Lwe0ilGJaR8YUq0mcgbiq5/lSXotKul11+zJIUsik9YDY7dYFN+m1IkZ+eP1msnVO10OJ1uixApcWeZuQBYKm1qFuBzEXAEYE5/iIeO5ERXum4bbtgG0SHH/1J3EkdSOwHsPvTemrFrUJqVBJCm2xCztBMhxPTvn061s5h5Wc7b2ntFrZnxNks24ncGZAPKvUSJFD4zuAJp6XBixZfOBvsL7QZxS3bc7HC3dqgMzLHmOfLmVgR0PWlbh/Ldq9rxY3MlogsYy0ATtE+p7noPWix1ED1M/8sntWvg2qW3xFC4VtydyYAAkztBIwKvC7Jdek0/aPTY/CWquwL77whxNNNYsstlDaBGxvPO4zgsWBLNntFJ2nQXbq2SsliFDRDLmJ9xB704fif4b21u2lEblVglsqiHaSNx7MQRB7gE0jWNZJDbmVseYe3rWnDuuv1nCzbVj9PrH/AJZ8bT7bOj07PdU7tS7wiT127/TaMds9DNP3K/MFvUqzpukBS6n90lQSOnYzSpyxrnvrL2iSwC3GO3JXEN/4aldvmOMUZ5ev6XxbyLeBuXHJYZVCQIMHowxXOzDUSSN/5zOhj0haLdtoA/FLlk372luWUm5fbwWgRuMBlJ99u6T7e1NGq4C9myBtQW0AUbchREDHp7/rQ7Vc0bremusm029U1oqvnPwXLW9SMMPMp+vfuW5m48oFuwjKz3JEKACITq2P2YnEsOtORm0BSJhzIA5YGJPANAd+99gNvdabbI8ytOB6Hyn61S5h4PZuayxKx4u5DGNzYhmjsM9MmmDVXBbYFN+1kXxCSp/ajykqBkBlC9uq+9DuIeJcuWLlo+ay++ADLHsMdMEijLhDzGYcGXqW2W659JnZ5EGm4jo2t3kKlz1UrlUkqJJBJUkjI6GgP4scFGmv21RCqFNxbaQpdmJIDd4AGJxTtqOYZNgssqkzaJBJxjewELBnyrk9/ShHN3OgOju2tqkPgIchMwInM95xV4c5JF7niP6j7OyJjL1S/l/Pwg/8PtQPywHWC/8AOao8xjzt0rDkC7Fpv85/kKnHH3XD79K9EDeITybf5hlfilsG8D62LJ/Qj+lD7tqDRHiP+0te+nt/ozCqV2uW3tTp4z5BKzJFFdFzLcQjxAtxPQgAj/KwEg/OaEvJrS5qVcZqqdF0PMumYCLoT1W5II+oEH6Vk3EtNfO0XAzID8O4EwYlTENiJj0mudMuBNa7d0qZUkEdDQvjDCo3FnKMGnXuGWww8mrKj0JP9xRI8OeMayf97/3VzqxzfaVU/ZFmjz5iPdf4u5zTLpLi3FUqwIbpWM4GHb8zOwOrR+GP+1TGK3obg/73/wCr/wB1FNLw8f8AnCW/zD/+qQOLcd0+lw58a7MG3bYDb/naCAZxAzVHQfiFZGXsMCCCAH3Bs5BkDb5fnUGF+dP5mA/U4ztr/wCCzrd7xFWLqDUW/wCIfEKC6tLZINq8wWRutt1iZMT7VyriPPOruM23UXVQsSqqdgAnAhfQR3q1oebb1+6ram4XTCnAAUeoA7+/emvibn+/z/eZcWdSdJ2+HHy+oqY8xcZOo1N24TALEKJJhQYAEnAiqtqzuMz9a3cxaO2jzakq2ZnofTpj1qlZmJH1ogLFxZOk0YR/LH1H3qVSF9vWpU0mX4ggXg/OWq0y7LdzyfwtkD5dx9KIXfxD1Vx92/wj1JtSoJHdhnc0ACaU4r0VoONT2nODlTcZOHXbL3Ll3UMWYrKHu1wmSWJPQZ/Sml3dtOblvbJSWFwbhAzKEEbcfOkPR6tBbFsgkm6rTiNoER6zJ+VP1950uoVSFK+X0ADwR06DJrB1IIYVOt0ZDY2udN5c5WsnhtuxetgvtU3SRLFmyST1I7fKmDgOmtaW2bSv8EE72AMR1PoAIH0qvxDiS6ZdN4gIF0+CSJJXyFgTHUAp19DNLXOFtLurtowW6DZB2+Ky7mk9QPL09a15GXGuqtx9ZysaPnYrex3+UrfiE1izqrN1LaE6lSd+CJUgbgOhYhhmii8n6ezb8G0NrahSL7tDNc3+U7mOVAJJAEAEdDXNOaOGPYt2HiLCa4pZBctsVltsRmZWVbH966D+JmvNi1p2PlVrio5krKFgSoI7FRn2JoVC0cgHMY5fUuMtdbS9y9whbNh7RBdbjxc3gPuVRt2tMg9/tiK5P+JHKlrQcR2adStq7a8QJMhTuKkAnMSJE+tdIGpSzq9GyC3Yt3LngPZQ4c7dysR0lX/eHUNSX+Ot3br7DyNos7D6zuLH/wDIVMDK2LyyZ9Qy23eJugYs8bQzN5QDJMnoQBJJ6xg1nrdO9m6bbqUZQCQylTn2NXOR+MWrWst3X3KiTNwYCFhtBJggDtn1pm/E7WJqWsva3XnVX3OpDLtBG4LA8wBjImM0BanC1zCCjw9Vyjo9SbvltJKszbFtqcTmAo9xR3mHxGVGcEOihXBkEEYYN/vR96ReV+OPaUw7WXlgrg7TnBAPY5iug67ien1Ontm0jIxBm6xUkkEDaylpYMSIb16dDXRfqFxBLF/ScPH9n5OoOXS1EGyOxG5EReIWBc1GmVBd8R7u1ju8hXGxQOxndJOMinLhnFtRw69cG0ByoUhsjPmBwc/fvS8t25orge8sXLZ3m3GYUhu/XHemfidhdd/relfxg+0Ok+ZGiIjBjHSuX14Iy6lnrv8A5zPjOH7vmrSdjfqOPw+sCajUl3d2+JiWMepM4pM5qJNyB0CgN7k5j36V0heWN+ja8zlCt+3aZYiJuIrbj1XDdQD1pP8AxC5W/Kut1GUWrjEC2CSVMSZMZEiB3wKT0q6XBbvxOl9sdar4jhxcA7/h2H7zHlW/bt2Hd9yruXtuJkDoMYJx1rdxu1DNEN0PvnIkdjHannlOwjcEsWTb097et25DnayqrsC3QkkMRBxXP7Qxc3PvYGJ/wj4Z9z/KurjzsX0dp5PN0wGM5Jr4gZOnPrY/lcP96o3Wove0niJYZXtgojowZwDJeRj5Cqd7hj9jbP8A9xap1OqBjcBYNmqznNELnDLg/h/41/vVd+GXJ+Ef8S/3qgIRces1Dp1rUV9q3nQXf4P1X+9QaG7/AAH9P70VSahK0ijfLPF7dsst13tg5VlXdB91kGO8ihZ0V3vbb7VgNBc/8NvsahFiWHo3JcMk9Tk/X3+tawI7Vv8AyTj91x/umsWtN3VvsalS9QMxY1Z017b7VX2eoP2NFeEcDfUC4bZQC2BO9gpJMwFESST9KFyAN4aAlvLL6cwAWLtp03lwoR8DbBkzjzYwKDjVSYE/evNTp7tv/a22twdp3CJMTH2g1p06kuAIliAPmTFAAKuMZmJ3l7fUp4H4RXf/ADdj/wBde0HiL6wtDzjoFZBff+dO3D+EaIwj2rrYg3VYggjqdslfvRTmNBZS2t4WzpnM2jaCWgSo6uEtlluCcncZoR1KltPeA/Tsotpz3TWPN5jt2soOPU/P2pp4lxM29Q9sLvW6tklQeu1pPTrIkVuOt4cw/aLnvta4QxHSYAjqZg0U4Dyto3Quz3C7Esn5cZVD0Q+IwGMdt1VkZbBeHiZ1Uqn85Eu/in+IQ1F61Z0rutq2ktErLv2if3Vx9TWHLPJl1rKah9S9pbys5RMEi35gS5mCV800mcY4Bcta0WJ3tcKbDGSLmFkdj2Nd45xufk+EsMQi2rcRMpvVIIkTK7pEiZimlRkWxM6ucR/Kco4Zxm3c1wvP4xsWGLWgLgJQHoQHDKxJyRAkk5FbvxD4w15W2i89rcGS5cLEdIIwAo6xQ2bur1Go1GnsoEZyVRV2CAvZA0AwJ6nJMTT9wrk8LpknUG1cdZNu5BWG9Qeojr1rM+QK1dhNSLtq7mJmu19ltFolsi6dSjlrm7eYgQvhkk+U/FAx1mjWqtWuIXFfVBi9oMWIMK4iZPocZA9BVZ/xB1Gl/wBXtugSxcZUbw8jax6MRkHPXsaBaPmLyal3wcT0M72j5dO1a0RVFiDmOpD6wrqLoNnwtqhPKwVJ2gBvTt2z3qpd1Je4WY7nYn6BcKoHRV7wKI8J0l+6iJct3hbuENa8hTxW2kYJGRt/T715zNYNpC35Y2XWBtO7zfI9J7++aQcgD6TzMgwOUscTLgvKSai89y826yGE2VaDceAZY9liOmTRzh/JdpLr3DcuDw3VrWmObW+IW5gjcimW24IiO81U/DRLjKrXFAXxbm8MOpIG0ewH9qauP6hfHXwojb5oUkbpgdMiRNIfMdRF8bTRjxFFsSvxfh9q9Z8K6oY7CgeBuUMADtbqMgYyK5Ddu3dDecWXNm4pCHYYmAMkHEH4s+tdZ4pxJnZIsrbwZNsED1ls+2MfSuTc+XQdYSO6IT16xHfriKPCbbTyIJ8u4h86y+bJsvqLt0P5nJclC2CPL0YAgCT1jtTHreBpf8JWc7VCsywWJeMGWOAB0XIE0h8oX3u3LenVS7OwUHsB6kzgAetOvE7Tt+aS28XAsqVYjoTERkSBil5lYOJoxvaEesnMJt6WyLVq61th5tm2dyPIaGC+XIkqImvdLy0uqsq4/YsR1OVcAAKxHxKT6jtGKWOZ9SzXtPaYlrjaewC3+Jgc5zOZp74vrxpbKAASxW2ufaOnoAPuRRamx0V5Mt6yJoPESOL8uXLDbbiwTkHBUj1Vu4oTa4K1xgFiTgU28c4gxJtsThEYL2DGST8yJ+grVynrFtXzKBywhZiAZmc9PpXQXOxwnJW4nMGADMMZOxgHiXJd60gcwVJ2mMFT6EEAj50KHCW711niIa9ZK7gGYHyKSyudpICzkNifpSF09qrpMxzKS3IjOswfd3AHBgMcJb0rK3wZ/l9aOiiXDNA13pAHqTgH+9ayVUWZiXUxoRWTgl0nv9zV+1y7d2nJ/d9f8Xv7UzHSFCJgiTkZEjtPriiFi4NrTHVP/wBqsaWFgyHUpoxHXgd8fvMP941k/Bb46s33NP1nhb3LbXEACgwCxxP0BJignD+YLd1mtExcXcCvaFIX9ZoA+MvoB3+EYcWQJ4hG0Tb+ivgdW+809cm8p6/T2rt+8q20cJsFxgrsxMKAIwDuOGjMelWuXuF+PrbKESA29v8AKnmOPoB9a6HzZqQb2jtTG+9vOYxbgyT7E0nqlGgrG9K7BwRETmT8LNbqNKrh18e3uJs9Q4MQA/TxAAR6HpPeuSaTW3LF5WbDWmBKsADKGdpESDIivra7d8hKQ2PKOxJ9/T/nXyfz5rDc4jq2JB/auJHfb5Z+sUtVCjQOI3xDkbW3M64/EluEvNxN/m2/w7s7fpMVKd+X7Fn8pp5S0T4NqSVHXYPapWL7p75t+/f0zinL3ClS4SXCiOgBZgR3AkAz7+tEeYeBPqUuJDq25Gtq+1GOCDuDGEJEEQcih/InA9Pe1F1NRdcm2NyhepKnofKSfQhabuZXu3Lr3QXuW1RAwFsDYcmGAzgQJIFZHtTqvedTApyZvBbjv6fPvOXavlbwG23kuo2MGBMnEGII9xXVOUdfptOltRpntW2CK91twh/hBd+gVjE9M9a5lzZxu41+0SZCAFVnAzP6xXUrf4g6XU8MuDclpvCACNJhhnbLDzAsMD3rSdTKGJmfqwiZWxoAK2NfrN2r5TsLxS3qXvgPEvaZ5dSVIRrcRET0JPtml/8AELma3q3Okt6rfbQguqIpUwBEXMkENgiSP1FJvNHNf57V3Ly+XeRtVuqqoCqAe5gVYscYtW9C+6yoveON2CCw2SpJ6x3gQK0MrKKUzH07YjkDZhsDvMuG80f6PYLaAZC6s6nrgEYPQEg/pXSk5vW5ZW7bIkgbVKgsQT29R29jXA7rkyaaOCceOlB2rPlUgx1EevbM0nLgoAjn9YZ6hcuQmgB2A7D0jlxHjKWw96/obN1mB3nClpMlsqwLeveue8Z4j4yO9sC1bW4ipbXAXDASe7Qi596ZNRqb161dvXElPDPmDSBMDZ1657dIqry+ng2Lzo6Lv2wCC0AHv5CCSZwM4osWy2eYvNxUPfh9xXVtqPG1wuXUKbUu3Dm3GTA6rKnJwehzTNzpqUNvYss8yoLFoVATvgkiTMTSjrbrG5cfx4KCWHhsVMeGMhgJPmjB+tYaDTJb1KMlxbaMbT7AjnrmCzHsC2AYz3ioy6jcWuWl01C3+lhY0drcrSWuKVAIyv7QEntKmJ6+Ues0v8C4hd1bOHe5bUtCFbkQWMAyytgAxIjHrTBwri67CTcW5/tFi4jSFZXFzZtLA+Up0M+X2pevWWe5sRiu1dxKwDuzt+0E/ah0Lue8MZm0hewl/i3MCcPsiyLx1OrBm60kop/h+UfWesVzzU3bmpul2O52KgnpGQowOgGKw1VrbdZNwaCQWnHvJj1rPS31Qgq0s2JIgAHuDP06VpTGEFjmJJDPTbCHOXb9zSXMXCpuQrbceWQfnnHpXROHam1o7p1d9yQFjAwA2N0DOCYn3rkVrzgls59T2pn5fsDU2bu5rpNpCpBbykuTtUZmAYP0rPkTfWT8ZubTpAUUO0ys8RGt41adAdoaV3CG2oC4LCfXHyim/wDFbjulfS2Vs2iLniI6uI+ETImZzOPpRbn3SWtFw0DSopvObdhXCg3JKsrtvjccAj61z3m1CHtWx1U2kX0xtX+1NPlYDtUye1ZhHjWnY32eIDBGMwTiUM+uDH0oHqdaqGJ8w6AdR3oxzHxHa95fhZCVn2LSD9j+lJp0TNtvXfLZuXCu6RubbG+FmTAPWInFH0zEY6ic6W4Pujtwm5f8j2EvXNSVV0CJ5LaMD5lEQzwVgnpunrQPX8SCXNl23cS5Od+D16kEZ+dPnI/ObatW0zbVt6cLsdN6v4e4jJkxC7R0AzSfzhctXr95wGfw7cCWLFiDO4n0Gfp0pSvoyUJsOI58ett/jNXj5pj4LwMX9Oz72kEqqKBtnqZHxTAmfTNJFzQ3nsrdG7zZUL029JJn50xfhpqNRdF2zaI3GCHuRtUQR3GSTOOsBs07O4yIQvaZulwnFkDN3Ex0etuW38G4esmZlG2iceh9xRXTamVf08v82ph0XBdJp1/1gfmLjAi5cG9VXMxanynr1ABx1pY4roza1PhWgblq6NyEEEjadxDehjMHsZ7Gp02VFGm9+ZOtxF31INuPfGTh+vtrpiz3DtUtA3kDdIJkA5xFIentA3zeVYEvLbYBLxtHygE5q9wnmDSARqNPcNs3ABdA37SB8O3AmDuwSY20K5l5yDavdaTbZtmFsuDDQctcEjzH07DFCqEZi44jmyj7t4RG/HyjpyVzZZ0t27dvb5ZQiBFLdWkzHyFNPC+P2tbxKzBVfCRz4bkBu4JjPqBEyIM0lcD40l5NVfWLIYIptqgKhVWNqmQQWMn6ZpH0urazrUuWyZBkbhJJIIgzjIMUL5Tkc323+UFMAxoGHJ2+cfOeeJ8SsF741yBJMWbMQEmFkdzEEk1z7lHhI12vRLisyuWa5tIUnBY+YghZOJOKcuZuYUNg2t1u453Aug6qxmJjEdMelIPC+M3dHfa5Yc2mgrIAMqYMQQQQYFTCxINw8+JVAqPvEPxMNu7cS09vw0dlTzP8Kkheix0A6V5XMb2oLMWJyxJMADJMnAwKlN0TLtOycj/hot62TduG3dDlwUO4FCcQYEH3Bo1wXgn5HXaopdHhXWGwFiXkQGBnrmaT+VuajY1CuA+JD24aYYdVHcTB9DV/TWtVsbUvZYIh8Ri6spYzJAxM956VznLFKre95tptZ1N5SOPj/aLn4v6BbWrQooAupv8ArJBEdBnP1pT4Vw9rzAL1Qgk+i9yfYHr86cvxS4h+Yt6e5tgKXWZz5gDn06GkMgwSMDJx37EVt6c3iEz5yfE8382mpWzj/rvTfqrP5iwWUZjbgd1zHv1I+1UuLci39No7WquG3svYADqWG4bl6GDiZAyMTU5c4o9u0wBiSSD3yAD/ACFOccMO0WhG4PeadLy/d2guvhj/ABmP06n7VbOnAUIASo69iczifhHatjsWMkk/Ot9i1NAbPMg24nQuEctLr9CbGmHh7RbPxAqGByH7kxJkDqKucR/DNNHpF8JWv3FHn7GSCoZV7KCZ60g6W4yGVZlPsSKP8D571OnZypF5tkRdLbcdPN17mB70tcdChDdyx1GVdLoL96ze8PSyShA/ZNkzb6Sx9J6Vd4hwrV2dRIsQqIgEKhBi0058PJn5UT4H+K13UEG7eTTgXLf7NEUFln9oCWLER2iJHoaZ+M3Rq2U2NY1tAHELcO15Bj4TOJHX0q2ULzFqC3E5BprrrdXxbIXZ5jJKLtPXcOjSobpHWrVrg965qwqICLpCjYV2AoIMne0DaJyRNaeM6m1bvMGupeIUrckeZWE5UxB8xzOf0oTc521Nm5u0t5rasssqxG4yCrY8xhRkz61YUngSCu8G87cEbS627aYgk7WkEEQ4DCT9aDjSnxFTEsVE9R5oj+dEeKcUualzevMLrtA826YAgQT1H1rHV65HuWnFsoVCBhODshRtkSJVe808XVQdrma2PDLJuD7SQSu6JBg/EAe1OnIujjRO8/7W4T3/AHSB/Q5pA1Oq/aXCMBmYx6SZ+tPN7VnTcLsWxIuXrY2CMkXSWLD1wYx3IrLnUkAepmtcgYAegghb7/mXubGHi/tEJUxDOAGHYiCc0xapFfiWnX3DD/cQsP5Ct3Gteg0q2XukNZt2rHhooI8QZ2M5OdsEnaAJxnrVfh/Drv5y3qLiulpLTsbjL5R+zMRJEzgDPelHff3GEATtAvN17e9wqQfOqz8huInvVfl3ga3HB1SXzae25tG0AdzggCCxCjO4H3olqeXLjWWvl0VN5glTLHoCqn5Hv2NV+Cq9y4CzsLVgeGrsSwtKo3s8E/uoGIHTcVFNVgqUsrwCzkttUz4ry8uhW2qs51F1vOm9li112gqBMnBJ+g6wwcr8FtWnslgjnd5wCXkNhpEiVAPXA9eoFULNz82z3EDrLQzPB2qASgEkknaCzE9WOfSr+rK2tNcvqVS5tYIpX4TENBJMkYAkfETFLckmo9FAUkcH0gzm/iC6ey1jTH9kxzldwAnapAJYgAnJxVTkLidy3qPDi2pdQJYEFQoJ9RkyCe59oiq/BOHKuk1OsvDe0izYU5DXCN7tE5CLtJnuatfh1Y3XWvMfhnrGZPmJnr1H1NE6hMbXEjMXZf0nQub966UFr6kWiFCeEfM0A7g04Enr7GkTgGjuXVuK7MGuAhm3QRIwZ9we9OOo5dua63uXcNjecYjw2GCCMlgBGZwR6UJ1IXTagqQNrwojOAImI7Y+3vWLXt5RufpNflAoniKN6/q9FY0pbYbXiXbtlGEgsGK+I698gFZ/hFKV+6WYsxLMxJJOSSckk9yTRbmmxdt6hlvSGwwEkgK2V25MCO3bpRj8L+VDrNS9wrNvTI11vQuAfDQ/NhJ9lNdhPZ1Tk5DvXpHf8P8AlSxbtC/euL+XCFbouxFy6VBZUXrtQwAckkHEGjnDPwcsORd1F241xjv2oQqAEyB0mYj0jpS1yDwU6nUJ4s+HZ/bXZGJMbU9NzHJHotdf4vxDwrV250IUkT6hcfqRQIoNsYD5XWlUznOh4Rw/U37tjTaND+Vi3bLFtpO9xcuOSTvUMsDqSQfUQR4t+D+jv6fZm3eExeHUn0ZehXHwjIHQ1l+G9q1Y0pvCJvOVY4nckwpnrJLt9RWnV8zNe1F5EMrZdUx3mCP+JifoBTV0hbPeJc5GbSDsJyzU/hlrUdl8JG2sRImDBiRjvUp11ialLjqr+VWYDJ6AwO/pUrKcwG1GbgjEcj5QTwrj/E7LkLfDDYFBa2G2qOkAwB9Zq/8A6Z1t1Ct3UC4Cc+IIj2AQRHasCsZBB7CP+u2ftSnxnV3dNeZFJZGAYT1npkjNYBkfL5LjEVUawBfwmfOtrZYRXupcul8qs+Vdvv1PvSVuHv70X4m73QrEBVkjAjMbj1MnFBSK6XTrpSorMSW3nVuVOZ7SaNbDslyE3Kt22m0CSCOnWf4pJpb1XC1a8zWr1lUYyE8wAnqBiImlWxqSBtnHpVm3folxaSTcF8uoAVGpeD3Ooa23ycT+sVrZyphhBHrQO1ryvQxV2/xTxUGQGXvHai0wNUuXtaFEkg1V0/F5bP29/ShN6+T+9PuAP7VpF0T1+ZiKYoEWxMbl2O29tisR1Cj9Y6471c4dqGtyRdAQyGAJkj5R0mlKzcIQsCGBO3rmTPb3ANZXOIt0gferK3tKDVvOh8B5E0/EUvN4wt+FE7bY3AEE7pLAdj1olY5a4ZpABa2XrgGGuujk/JJCd/T60gWeJflrTB3n8wmAk4AJB35EyCYqcocd0ulLm4S5ZQoi3iJkzP8ASk5VYrsf+4/GyqbIl7mNbb3DuW2CMEFQp+WGM4qlZ4faaDtUn29veaZjpLV8F7bEDuGERInt7Gtun0e3DMGI6GDj+9ZdekVGHzG4o6rQ2p+H7Gf6U+a82m0el3qD4Nm3sJBlYUZEEHr2kVQ1GiRgROfXNDuYOKC3bVN+3agAgHcYxK+k+tLZi9AQ0AG5mvlA231rtdQlUBuKu0AB1aASB0hWb1966jq+D71lQXSAQPQRIx3xSLyHw7TpZNzUAMbwJFtj0txInpuLQT8o9abxznpSwDW1BWVHXb0iInuvSnnGDyYo5aO0XOYdO960bNkqbjugVTk9YJA6wAST7Ux8H5B0pnTXABaUK77WAN5u4ePNtwrbRj4asfmrUf6nasWXbG7acgwTlfN0yPlXrcsa3c7HW203RgWZgD3NwR8hQrhyA+XcDeN8dCvmNEyvxvk20zEWdunt71Y7QNx2wPKseWQoyT3Nc4/ETmBLl7wLLSowQ4XytuwBcIBAJMmTRfnbhd1FAGsuXLjkKAu1AxJgjaTiJXq2Zqcncr29Le1H5qwlxRb8S21wC5kAblMAebuO3XJoUGl7c/hGsbxjRv74r8R5j3qultKSURdNYAP8Zi/dxhmut5f8tEL3AG0tzwbgKmx1HTdIJme4MzWngg0vD+INfvE3FtXN2ntKU3EGdrXMnZtBUhfUUW5g5n0Gvvm62ou2iQBse2xAj0a28n6itRrtOdkRmG3Ig/l7il+y1y4LtweIZ2bjBAEZWY9AKFcxcYa5qR5yWVSTB6dTtx1zE1f5ks2LFnxNPqjqN52gbGXaYnqxnsaq/hhy5b12pvJdZwVtbwFjzQ4BkkGOs1QCe36QAuX2Wgni2juXwbih7jIAHjzQPh6dY3R966T+H4uW+GW9LbtG3e1ly4zXTgC0sLuY/u48oHuYyaSuN6b8lqbgV22+GZmersVglY9N30qcT59a8Vl3ARAgVDtBUT8UZMzMSOgobZgNHE1eGE2yHedj0PM2nsX04dpolZa5dMBQyjcxacEkCOsjA6CaWedOMowS3a1lq49zUCfMpi2qEsDLEAEkACRJjFca1Wt3RtUKFz36/WtWivKHlwCI6Hp/I00jyxSqC07pw/VNa4dtCqdpZg07VB34B3eUtgfCTQLkDTXN+puMrsPIQYPxDdBM9hJM0p8J53Wybaui3rat8L7jtB7pnywc0ycV/E6w9m5aQOC2MFiuBjaTAA64jvVKbFnsIWRNLFRvZ5l1+D3pPnJ9/Dun9YzUrnrcw5P7Mf8AEf7VKz6G9Pzjb9/5Qryzxl71y4znLEnriWMYHaiHG+LWrepO9QTtGDEdT6mk61de0T4ZKk9Sv3r27cNx9107mPUtml/dx4mrtKL2Ib/0lba7duqo2JtYKFEf7NkOOnvNKmtuKzAoIG1AR7hQD9yCaZdJtVTt2gHBAAE/Md+tWrOknMCPkKetKYsmKejUFbgPoNvzDDA+k1ut2KJcwXm2Is4DHA+VVrDYp6m94BlV7VYJINXmrEJ7UcqVPF2n3FWNRogZc3bSk527iT0/wgj9aw4go8oA6ST6kk1pQqARBqq7yXC9vg91dOwU23DsjDawJ8s+oGM1OHcq6m/lbZRQYLudqj+rfQGhOl1JSRmP0po5R4ozM6FxJA2oTljOdpOMen9qhLLZk2O0xbk66+ot22a2UjaXDCBAJ6N0k4E+tX+P8gppVtebfuClyFBUMSfKrA5gA59az1WqExKA+7VqPDbzYAMfWP7UIyiqIlFDYIM1aDiptuSOjYP9PtRVdc7GJA+lD/8As+/Q4q7Y4NtIl2B9ay5ADuJoxmtjLt3VEDP/AF8qUeJqtzUkGdzMASScL8jgQvanPhnELZJCqWcf+JKnBjGII+VJ3F7q29VeZ2hmbAgkeaDM/KAPrQYR5jGO220uavi2PKJyQqj5wFH0xQ/jfC2QqPzG+4pHlgjbtA7zkjp8xWixqtjrdDArbbfII9cCD3ntVZLxZmc9XJPyBJP/ADrSAQdpnAFbw/wS9eNxFuasW7WAzftCdueixk9Y+ddY4l+IFhBba05u7SoKwdxH1Aya4tp7lHdIkZOTUJMHSJ1riPMPBrkNeFpiDM+BcLSO8rbntXM/xF5u0rC7Y0dl3FyN1654oAzMWlMHJGS3p0rwaqh/MPFSllgD5n8o+X7x+2PrVbMRYjAxUEAmIJuegFeWdQymVMGsJrytEWNocTmhwoj4wAJMFSB2IIxRzh/4q6i0MKkxG4KAY+fU0j1sspJz07/KlNhQ8iPGd/WFeZuNNqbpdurQT9sY+5+tDNPo3uTsVmjrtBMCtmtfcQ0k9s9o6D5Cj/IGjF29cU9rc/8AqH96vZE27QXJZrMWXkeU4g5HvWE0w88aBbWoAX95AxJJMkk5zVDg/CBe3EllCxJCz1nrnHSr1jTqi63gyrnD9OWYwYIB7e2fl6fWrv8AoVIuHexCMRMCIAkHrWp7BsoCZBYR17dYI+1AWvYQ1AveUJ9qlWhr29B+teVe8vSvrDt4W+5J+UVo3J2/lNe1KWIEyNwRMHH0/pVUcZuDodtSpRCSVNbrHuAbmLEGa1pqfXFeVKYsEzaL/vWxNWB1IqVKKVNDXQ7HMdc1ktlR5rjEDsoA3t9DhR7n7GpUq5KmdtjfuLbtrt3EDLEn5k+w9AKPcwcGt2dOGtqCysoZ5JMZ7TGTUqUDsRUJVBMWDeG2IzTvyvxArpVkkwWiT+7P/wA1KlVk2Eg3E33eLsZmPkDFV7nFmBgr9cH9alSky5pfXehIPyodq9FbMlhk9SDB/WpUohtJMbGqt27DW1SWJkOYkZnpHpiqdmyWOBUqUVVZkhfRaCDJyaJrXlSgMkk0rca13iXesqvlH06n6n+lSpRpzJBvELQW4wUQOwqtUqUxeBI/tGSremuG2u6J3Y6Yge9e1KIyhN+jVLr7XZlDZnymNo9yO01f5Ze3Yvlrvw7DBYN3I2t5cj5j71KlAR2hDebeZVu6u5dvKxu29OFt72KzAnp3YTOTJiM1Y4Fw99PbLXVIW7BBUEwFn4oBI61KlIc7aZB6yvqbC3L8KQwcBmM5GwkEYyJ8tDeMljeKmfLgA5Ocz9a8qVae1Uhm63w2QCd8kDtXtSpTbgX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1988" name="AutoShape 4" descr="data:image/jpeg;base64,/9j/4AAQSkZJRgABAQAAAQABAAD/2wCEAAkGBhQSERQUExQWFBUVGBgYGBgYGBgdGhsaGBgcFhwaGhodGyYfFxwlGhgYHy8gIycpLCwsHB4xNTAqNScrLCkBCQoKDgwOGg8PGi4lHyQsNCosLCkqLC8sLCwpLCwsLCwqLCwsLCwsLCwsLywsLCksLCwsLCwsLCwpLCwsLCwsKf/AABEIALgBEgMBIgACEQEDEQH/xAAcAAACAgMBAQAAAAAAAAAAAAAFBgAEAgMHAQj/xABFEAACAQMCBAQEAwYCBwcFAAABAhEAAyEEEgUGMUETIlFhMnGBkQcUoSNCUrHB0WJyFSQzgpLh8BZEU1Si4vFDg7LC0v/EABoBAAIDAQEAAAAAAAAAAAAAAAIDAAEEBQb/xAA2EQACAgEDAgMFBwIHAQAAAAABAgARAxIhMQRBEyJRMmFxkcEFFIGhsdHwYvEjM1KSouHiBv/aAAwDAQACEQMRAD8A4hUqVKZBkqVK8qS57UqVIqSpKK6XhVplBe8UJmQLe7pj+IVT0tpJlngiCABMmek4C+s1YuMfDwCOv1k/3n7UJlibbek0sea5dn2VIn6v/Wtuk4NYf/vDKZ6NaiR67t8fShKoBlvsP6+lZfmvVVI+uPsaoiXDGu5XFpVdro2MNwJGSu7aSoDHdkHqRQFuuOlMvDrv7LxLaKhHlIJlXbp8J+cRnrml/WIouOF+EMY+U1Sn1lmaa8NSpRwZKlSpVySV6vWvKlVJCl0iKqBZIFWDWkfEPnTjErPFjtP3rYE9z9zWqyOtXNJY3uqk7dxjcZge59qUWjQs0C1Pr9zUNv5/eimp4FdSfKTtndHQROZ7ggbpHattzl26uNpZgzKQomCu0dehksBAodfvhaIHWxNZro5opb4Fe8pFp/NkYwcA/wAmH3ohY5cY3bFssFN9dwkHymWG0+8oRVa5YSLVzSR71nZ0E0Zu8CusJW23QQcDDZWc4kZHevDy7qegtPMZgD1ZfXrKMI9jVa/fJogpeFE9qyt8Ik5xRnQcAu3GdG/Z+EjXLkwTtHYAHJJIFWF5buNBtAupjzQFhjtBWCcwXUEjGRQnIfWGEEXm4R7/AKVqtcPBMU5f9mNQsDwgZIWd65LboGG9UYfMRWv/ALH6iC2wDbJy69l3mO58ufoaHxDCCCLKcJWJJ/lWp9IFVvkP7/0p01nJl1NwVgzK7ozSAgChDPrMuB07j3oRxTlu7YstcubQABInzCXZBiP4kYdfSoHN8y9CgXAI0gqVstC5tHkHQfvVKZZg6R6QNUqVKZESVIqKJqwdCwAYxB9GUn7TNVcujK81t0ule6wS2pdmMBQJJ+lb79q35SpbKgkHADdxMksPfFepcA6Ez2jFVckv8N0l2zcI2gMSFU708rBsRkg5HT9av8ZtOyLuO3wxs8zqWJYs8gA/CWJOPWhN8BVO5gHEeULMgjrv6A+0d+tGxqm0+pW5aW24e3bYi8i3PiUHAYeXHSI6UluQYwKRYMUHQgwetG9HbsRaVrRZriyXNwgDzFfhA7R60X5l/EK9qGZWs6QquB/q6EgDGGaWH0Na+F8FbfY8ZdrbLn7JlIYgh3UwSAqEkDdM5EA0THYXKAO9QTp+MrsC7FVQSSoBhgY6keaZA6t9qz0HELdy6qflrIDmJ/aE5+b9a6EnLh0nDLanQKb14srs5DZ6o23IaJIgdIBgEmlrUcg3tJesXnU+C2w7wAVFxulokdPMCJ9IodSm4QU2IjGvKu8Z0iWr7pbc3FU4YrtJwCfKSYgyPpNUqcDFyVKlSrlSVKlSrkhRE8o+VVj8Q+dXrNvyA+wqlcGfrTTxEKd5jb6n51as3ipDdY7Zqtb+JvnW8AUkzQIa0XHr2wJ4YeVNtTndBDLGOsb/AOVEG5jvoZaxHn3nDfFuRvpDWwfvWrgmmC2wxGZMT2HTFGNffKhby43CDH8Q6yO4P9aDTZqMuDbHOBwDbUxtiZ6quwHr7TWtuZ2Oos3PDANndAzB3MzZ+Rc0Xa14sAqrMRJECekxnoRVMcPsZLCD26rmiOFl3qXqua7XN7bNgRfh2DJOOwM9QMEeh6elb9Tzk7KylEAYzguIbc7zIYfxsI6Z9qqPwi123f8AFXtvgiEfvff/AJUrTCBExPMt3x2vbV86eG4gkMsAHcepOAd3WQK3abnV7S7URFWSQIOJKlhMyZ2LJ+0V63LSqu/xCo7gifoKF6jhTQGAOTAEf9RQkDvCowu3PF4nAVMdVB7XTeHU9d5P0xWWm5zu7m8qAMzO0L3ZChOTiQxoDZtgYYQRW4oB0x/OqIEICEtTztqGJjaAzFm8o8xIVTPr8C/UVhf4lf1Ni4bjL4SgFyQskBzcxAlvMzExVJeHEqBBgdT7Tn54msvDutp7ttV2opFwtt8xVxsBiRtX4RMTmcCpt2gttMr3DbBYldbYCkkjyXxgnGPDxXlKraNp+H9RUo9I9YvxDK4X5V4BUmvJp0TNgaP/AIqNdJrXUqSVPSasaGzvdVkLu/ePr2/tVea9U1JI2Pw20XvpccbilprVw4BIEuoIwA0wCfQChV7xNiv4qsQIVCDu2LOekEDPfoKp2uIneXeWJEdYz2JxmPSmy/ohbZkuWtzISEKvuBYgXDtcZYbSMRjI70g2vMZzvEu5cJJb1JPtNG11kWrAZGJ2P51MnaxIUR6hlJzQ/i5l9wTw0YAqs4gDb/MGsuC8e1GmY+BfexvAVijEYmcx70yrAgXD2t5z1aKo3uXksXMFXBggbNuCIySSZx2o9qON8QvWrULcuaNFt3bzPZRU3od77WgSFOBB7UjajjOokl7rs3TcW3YM4BJOO+PWtf8Apm4LXhhjtM7hLZzPrH6etAcfoIQYQtxzj9p9P4KA7gRuYqvYkmG69YpZNQmvKYqhRQgk3JUqV7RSp5FSpUqSRi0CTbHyoZrFhqP8JsfsVPqtBuJ24atDezMqHzGVQfM3zqzZiQDVaPO1XdKfMOn1rOZsSNK4AHYCKvaOzvtvb7/En+Zc/WR2qlpnBMmjFtCm1lPvQE1CA7wPwzUEeT964fbAnHXAz0M4yDRPU2VdYBlE+PqsnJg9QrRIHYxQ7jNsWrxZcC6PL16N8Q/pB9a98UE7AYVRuuELu9JkqfOm6IPUbq6OFg6VKOxmrIm4ZXcSFVQIOInGAQQJECZpi0F4G2pZYLDB7H5Glo6yZdgAT5UUk4AwCSRkDoGnBGaP8ta15ewQt4ZdrZ6z+9tboT3kGDWDqrUal7TZ0yqxKt3nmru7RAqjqdSPDuEyYQnHbIA/WP1pmucIs3MC8EP8F0FSPbd3rxuSkuKV/M2BPo9Y/HDDiaT0ZG9/kf2ilb4aGtYEtAj09TP9IrRw/T73VQoJ65yBHena7ybes2/2Do4VY8rgmDgx6Ggeks+H+7tPeetEpDmJbHo7g/CaeIaJypO6XCnaAABjoPbNIVi3d1F8Ixh8gbuxAJ257mIE9SRXUhfAHmGMTAJMdJgZNJvN+qe9qrrW7u9AYQsIbauB2ntim7LsIh0viKz6VQSJGPU1K3twpySSQScknd1NSiv3xeg/6Zru6ZbbEEkyOpUg/Yj9aosKvatm8W5uLAhm7+/T7VQNWsWeJAKy2+9Z6ewXIUAkkgADuTimh+X9Jt8JXvPewDdAHgq3cRG5lmBIPqajOF5kVGbiKm0ev6V6te3be0kHqCR9sYovyjpVualUcuoIMFACwMdRNWzaRcpELsFEG22WVlRAIJAJkgdRJ6UU1vM73SCQE2btpTBAMQJ9iBV/nTgyaa75ASlxQVZyC/lwTg9Gx19aWNuOlApXIAwlupxsVMP6yNRbaB508+OnmALAex+KPWaXZHofv/ypu5a0kaPVXCzrEBdmzLAYDEyYE9B6nOKVr1iGIPWojCyo7Qnxsqhj3mNpQzAdJIEk4z601848kLorVu4rO63NoDMAAZXc2AZXPQHqKX+FaO491fBRrjgghQpbv3A7e9dF5i1Go1Oke1b0zsUZRc8slQMEJ3bI6j39aVlyFXUDjvG4cQdGb0nLNw9B+v8Aevd/sP1/vVhrABIKkEGCDMg+hHaiHC+E3bh327JZUklgMAgdyTB+VaCaFzMBZqCrltliUiciVIn5TWst/wBRTdx+499LZM3H25gliYHWIwAKV49hQ431C4eXH4ZqaBWaWcwcYJ+wq/wjSC7ftoQYZv3QJgCT1+X2mnH8Qr9kWbVtFtAzI22wrEQcyO2R86FsulwlcwkxakL3xN3LWhV9HbO6DtP7vox/xUq8d0oVzk/b/nThyMJ0af7/APM0D5k0vnNdNl/wwZyg1ZDFtki4wPoP5VnuggjFXuJ6XbfI9Utn7oKqm3FYSZ0U4jTob4KKe9EbN+c0v8I1yAbGG05h8mT6NPT5ij1hR1Jn5UpjNAHcS5qtN49qAQGtNuWZ6HHbIg0GHL17aE2OZaWKgMR2lSM9OoODAo7w9CryR5YIb5HBrZptLdtXCtu7BBMK3z7TVDO2E8WIzHgGXYmj74Au6O6rMxtuuwRbGy4onpuUEEKf3ipwZNV9HqPDdIww8zNIBjuFJiMfunuK6Xa1Ovj4UYfT+9Vb/wCb/f01tx9D/MmrfrFflTNKdG6G1dSR/UJt0TO4G25Y1A7eJG770VscPud9Hp2+TChmksE9dAJ9oFGLHDzEnRED2uZ/nXOAv+f+TN2RtPp8x9HH6SvruGWdp8TTXbB/itkkD7UrLplFwhbniDtPxfIinywyjCXXst/Bdyp+9A+I6bbeDXLIBJjenwmadh8rj0/np+wmdyXWjd/H99/kTBl3hzFPJuDYKwY8wMrOJInt3rnGu0bpdcXAQ25t0+sya6vxniKaSzvfzPcVvBSJAzG9pxAzAzNcuKbmJ9TPp1z9K05iA+0xqLE0CzUqz+WHpXtK1Q9MCcU4beuatrbjdeUhdnQkACIj/DHvWHFuXmtIW8O4pRgLm4YAfKN0x3Bn0EU88/cqnU7dZpPM20F1X4iB0ZY6sO4Gaz5C1uo1dxrWqSbQs3LLFlIL+YEq5PVlk+hE0wMaBE5057y7w9r18BbnhbPPvySNsdAMkyeldJ4Lwe0ilGJaR8YUq0mcgbiq5/lSXotKul11+zJIUsik9YDY7dYFN+m1IkZ+eP1msnVO10OJ1uixApcWeZuQBYKm1qFuBzEXAEYE5/iIeO5ERXum4bbtgG0SHH/1J3EkdSOwHsPvTemrFrUJqVBJCm2xCztBMhxPTvn061s5h5Wc7b2ntFrZnxNks24ncGZAPKvUSJFD4zuAJp6XBixZfOBvsL7QZxS3bc7HC3dqgMzLHmOfLmVgR0PWlbh/Ldq9rxY3MlogsYy0ATtE+p7noPWix1ED1M/8sntWvg2qW3xFC4VtydyYAAkztBIwKvC7Jdek0/aPTY/CWquwL77whxNNNYsstlDaBGxvPO4zgsWBLNntFJ2nQXbq2SsliFDRDLmJ9xB704fif4b21u2lEblVglsqiHaSNx7MQRB7gE0jWNZJDbmVseYe3rWnDuuv1nCzbVj9PrH/AJZ8bT7bOj07PdU7tS7wiT127/TaMds9DNP3K/MFvUqzpukBS6n90lQSOnYzSpyxrnvrL2iSwC3GO3JXEN/4aldvmOMUZ5ev6XxbyLeBuXHJYZVCQIMHowxXOzDUSSN/5zOhj0haLdtoA/FLlk372luWUm5fbwWgRuMBlJ99u6T7e1NGq4C9myBtQW0AUbchREDHp7/rQ7Vc0bremusm029U1oqvnPwXLW9SMMPMp+vfuW5m48oFuwjKz3JEKACITq2P2YnEsOtORm0BSJhzIA5YGJPANAd+99gNvdabbI8ytOB6Hyn61S5h4PZuayxKx4u5DGNzYhmjsM9MmmDVXBbYFN+1kXxCSp/ajykqBkBlC9uq+9DuIeJcuWLlo+ay++ADLHsMdMEijLhDzGYcGXqW2W659JnZ5EGm4jo2t3kKlz1UrlUkqJJBJUkjI6GgP4scFGmv21RCqFNxbaQpdmJIDd4AGJxTtqOYZNgssqkzaJBJxjewELBnyrk9/ShHN3OgOju2tqkPgIchMwInM95xV4c5JF7niP6j7OyJjL1S/l/Pwg/8PtQPywHWC/8AOao8xjzt0rDkC7Fpv85/kKnHH3XD79K9EDeITybf5hlfilsG8D62LJ/Qj+lD7tqDRHiP+0te+nt/ozCqV2uW3tTp4z5BKzJFFdFzLcQjxAtxPQgAj/KwEg/OaEvJrS5qVcZqqdF0PMumYCLoT1W5II+oEH6Vk3EtNfO0XAzID8O4EwYlTENiJj0mudMuBNa7d0qZUkEdDQvjDCo3FnKMGnXuGWww8mrKj0JP9xRI8OeMayf97/3VzqxzfaVU/ZFmjz5iPdf4u5zTLpLi3FUqwIbpWM4GHb8zOwOrR+GP+1TGK3obg/73/wCr/wB1FNLw8f8AnCW/zD/+qQOLcd0+lw58a7MG3bYDb/naCAZxAzVHQfiFZGXsMCCCAH3Bs5BkDb5fnUGF+dP5mA/U4ztr/wCCzrd7xFWLqDUW/wCIfEKC6tLZINq8wWRutt1iZMT7VyriPPOruM23UXVQsSqqdgAnAhfQR3q1oebb1+6ram4XTCnAAUeoA7+/emvibn+/z/eZcWdSdJ2+HHy+oqY8xcZOo1N24TALEKJJhQYAEnAiqtqzuMz9a3cxaO2jzakq2ZnofTpj1qlZmJH1ogLFxZOk0YR/LH1H3qVSF9vWpU0mX4ggXg/OWq0y7LdzyfwtkD5dx9KIXfxD1Vx92/wj1JtSoJHdhnc0ACaU4r0VoONT2nODlTcZOHXbL3Ll3UMWYrKHu1wmSWJPQZ/Sml3dtOblvbJSWFwbhAzKEEbcfOkPR6tBbFsgkm6rTiNoER6zJ+VP1950uoVSFK+X0ADwR06DJrB1IIYVOt0ZDY2udN5c5WsnhtuxetgvtU3SRLFmyST1I7fKmDgOmtaW2bSv8EE72AMR1PoAIH0qvxDiS6ZdN4gIF0+CSJJXyFgTHUAp19DNLXOFtLurtowW6DZB2+Ky7mk9QPL09a15GXGuqtx9ZysaPnYrex3+UrfiE1izqrN1LaE6lSd+CJUgbgOhYhhmii8n6ezb8G0NrahSL7tDNc3+U7mOVAJJAEAEdDXNOaOGPYt2HiLCa4pZBctsVltsRmZWVbH966D+JmvNi1p2PlVrio5krKFgSoI7FRn2JoVC0cgHMY5fUuMtdbS9y9whbNh7RBdbjxc3gPuVRt2tMg9/tiK5P+JHKlrQcR2adStq7a8QJMhTuKkAnMSJE+tdIGpSzq9GyC3Yt3LngPZQ4c7dysR0lX/eHUNSX+Ot3br7DyNos7D6zuLH/wDIVMDK2LyyZ9Qy23eJugYs8bQzN5QDJMnoQBJJ6xg1nrdO9m6bbqUZQCQylTn2NXOR+MWrWst3X3KiTNwYCFhtBJggDtn1pm/E7WJqWsva3XnVX3OpDLtBG4LA8wBjImM0BanC1zCCjw9Vyjo9SbvltJKszbFtqcTmAo9xR3mHxGVGcEOihXBkEEYYN/vR96ReV+OPaUw7WXlgrg7TnBAPY5iug67ien1Ontm0jIxBm6xUkkEDaylpYMSIb16dDXRfqFxBLF/ScPH9n5OoOXS1EGyOxG5EReIWBc1GmVBd8R7u1ju8hXGxQOxndJOMinLhnFtRw69cG0ByoUhsjPmBwc/fvS8t25orge8sXLZ3m3GYUhu/XHemfidhdd/relfxg+0Ok+ZGiIjBjHSuX14Iy6lnrv8A5zPjOH7vmrSdjfqOPw+sCajUl3d2+JiWMepM4pM5qJNyB0CgN7k5j36V0heWN+ja8zlCt+3aZYiJuIrbj1XDdQD1pP8AxC5W/Kut1GUWrjEC2CSVMSZMZEiB3wKT0q6XBbvxOl9sdar4jhxcA7/h2H7zHlW/bt2Hd9yruXtuJkDoMYJx1rdxu1DNEN0PvnIkdjHannlOwjcEsWTb097et25DnayqrsC3QkkMRBxXP7Qxc3PvYGJ/wj4Z9z/KurjzsX0dp5PN0wGM5Jr4gZOnPrY/lcP96o3Wove0niJYZXtgojowZwDJeRj5Cqd7hj9jbP8A9xap1OqBjcBYNmqznNELnDLg/h/41/vVd+GXJ+Ef8S/3qgIRces1Dp1rUV9q3nQXf4P1X+9QaG7/AAH9P70VSahK0ijfLPF7dsst13tg5VlXdB91kGO8ihZ0V3vbb7VgNBc/8NvsahFiWHo3JcMk9Tk/X3+tawI7Vv8AyTj91x/umsWtN3VvsalS9QMxY1Z017b7VX2eoP2NFeEcDfUC4bZQC2BO9gpJMwFESST9KFyAN4aAlvLL6cwAWLtp03lwoR8DbBkzjzYwKDjVSYE/evNTp7tv/a22twdp3CJMTH2g1p06kuAIliAPmTFAAKuMZmJ3l7fUp4H4RXf/ADdj/wBde0HiL6wtDzjoFZBff+dO3D+EaIwj2rrYg3VYggjqdslfvRTmNBZS2t4WzpnM2jaCWgSo6uEtlluCcncZoR1KltPeA/Tsotpz3TWPN5jt2soOPU/P2pp4lxM29Q9sLvW6tklQeu1pPTrIkVuOt4cw/aLnvta4QxHSYAjqZg0U4Dyto3Quz3C7Esn5cZVD0Q+IwGMdt1VkZbBeHiZ1Uqn85Eu/in+IQ1F61Z0rutq2ktErLv2if3Vx9TWHLPJl1rKah9S9pbys5RMEi35gS5mCV800mcY4Bcta0WJ3tcKbDGSLmFkdj2Nd45xufk+EsMQi2rcRMpvVIIkTK7pEiZimlRkWxM6ucR/Kco4Zxm3c1wvP4xsWGLWgLgJQHoQHDKxJyRAkk5FbvxD4w15W2i89rcGS5cLEdIIwAo6xQ2bur1Go1GnsoEZyVRV2CAvZA0AwJ6nJMTT9wrk8LpknUG1cdZNu5BWG9Qeojr1rM+QK1dhNSLtq7mJmu19ltFolsi6dSjlrm7eYgQvhkk+U/FAx1mjWqtWuIXFfVBi9oMWIMK4iZPocZA9BVZ/xB1Gl/wBXtugSxcZUbw8jax6MRkHPXsaBaPmLyal3wcT0M72j5dO1a0RVFiDmOpD6wrqLoNnwtqhPKwVJ2gBvTt2z3qpd1Je4WY7nYn6BcKoHRV7wKI8J0l+6iJct3hbuENa8hTxW2kYJGRt/T715zNYNpC35Y2XWBtO7zfI9J7++aQcgD6TzMgwOUscTLgvKSai89y826yGE2VaDceAZY9liOmTRzh/JdpLr3DcuDw3VrWmObW+IW5gjcimW24IiO81U/DRLjKrXFAXxbm8MOpIG0ewH9qauP6hfHXwojb5oUkbpgdMiRNIfMdRF8bTRjxFFsSvxfh9q9Z8K6oY7CgeBuUMADtbqMgYyK5Ddu3dDecWXNm4pCHYYmAMkHEH4s+tdZ4pxJnZIsrbwZNsED1ls+2MfSuTc+XQdYSO6IT16xHfriKPCbbTyIJ8u4h86y+bJsvqLt0P5nJclC2CPL0YAgCT1jtTHreBpf8JWc7VCsywWJeMGWOAB0XIE0h8oX3u3LenVS7OwUHsB6kzgAetOvE7Tt+aS28XAsqVYjoTERkSBil5lYOJoxvaEesnMJt6WyLVq61th5tm2dyPIaGC+XIkqImvdLy0uqsq4/YsR1OVcAAKxHxKT6jtGKWOZ9SzXtPaYlrjaewC3+Jgc5zOZp74vrxpbKAASxW2ufaOnoAPuRRamx0V5Mt6yJoPESOL8uXLDbbiwTkHBUj1Vu4oTa4K1xgFiTgU28c4gxJtsThEYL2DGST8yJ+grVynrFtXzKBywhZiAZmc9PpXQXOxwnJW4nMGADMMZOxgHiXJd60gcwVJ2mMFT6EEAj50KHCW711niIa9ZK7gGYHyKSyudpICzkNifpSF09qrpMxzKS3IjOswfd3AHBgMcJb0rK3wZ/l9aOiiXDNA13pAHqTgH+9ayVUWZiXUxoRWTgl0nv9zV+1y7d2nJ/d9f8Xv7UzHSFCJgiTkZEjtPriiFi4NrTHVP/wBqsaWFgyHUpoxHXgd8fvMP941k/Bb46s33NP1nhb3LbXEACgwCxxP0BJignD+YLd1mtExcXcCvaFIX9ZoA+MvoB3+EYcWQJ4hG0Tb+ivgdW+809cm8p6/T2rt+8q20cJsFxgrsxMKAIwDuOGjMelWuXuF+PrbKESA29v8AKnmOPoB9a6HzZqQb2jtTG+9vOYxbgyT7E0nqlGgrG9K7BwRETmT8LNbqNKrh18e3uJs9Q4MQA/TxAAR6HpPeuSaTW3LF5WbDWmBKsADKGdpESDIivra7d8hKQ2PKOxJ9/T/nXyfz5rDc4jq2JB/auJHfb5Z+sUtVCjQOI3xDkbW3M64/EluEvNxN/m2/w7s7fpMVKd+X7Fn8pp5S0T4NqSVHXYPapWL7p75t+/f0zinL3ClS4SXCiOgBZgR3AkAz7+tEeYeBPqUuJDq25Gtq+1GOCDuDGEJEEQcih/InA9Pe1F1NRdcm2NyhepKnofKSfQhabuZXu3Lr3QXuW1RAwFsDYcmGAzgQJIFZHtTqvedTApyZvBbjv6fPvOXavlbwG23kuo2MGBMnEGII9xXVOUdfptOltRpntW2CK91twh/hBd+gVjE9M9a5lzZxu41+0SZCAFVnAzP6xXUrf4g6XU8MuDclpvCACNJhhnbLDzAsMD3rSdTKGJmfqwiZWxoAK2NfrN2r5TsLxS3qXvgPEvaZ5dSVIRrcRET0JPtml/8AELma3q3Okt6rfbQguqIpUwBEXMkENgiSP1FJvNHNf57V3Ly+XeRtVuqqoCqAe5gVYscYtW9C+6yoveON2CCw2SpJ6x3gQK0MrKKUzH07YjkDZhsDvMuG80f6PYLaAZC6s6nrgEYPQEg/pXSk5vW5ZW7bIkgbVKgsQT29R29jXA7rkyaaOCceOlB2rPlUgx1EevbM0nLgoAjn9YZ6hcuQmgB2A7D0jlxHjKWw96/obN1mB3nClpMlsqwLeveue8Z4j4yO9sC1bW4ipbXAXDASe7Qi596ZNRqb161dvXElPDPmDSBMDZ1657dIqry+ng2Lzo6Lv2wCC0AHv5CCSZwM4osWy2eYvNxUPfh9xXVtqPG1wuXUKbUu3Dm3GTA6rKnJwehzTNzpqUNvYss8yoLFoVATvgkiTMTSjrbrG5cfx4KCWHhsVMeGMhgJPmjB+tYaDTJb1KMlxbaMbT7AjnrmCzHsC2AYz3ioy6jcWuWl01C3+lhY0drcrSWuKVAIyv7QEntKmJ6+Ues0v8C4hd1bOHe5bUtCFbkQWMAyytgAxIjHrTBwri67CTcW5/tFi4jSFZXFzZtLA+Up0M+X2pevWWe5sRiu1dxKwDuzt+0E/ah0Lue8MZm0hewl/i3MCcPsiyLx1OrBm60kop/h+UfWesVzzU3bmpul2O52KgnpGQowOgGKw1VrbdZNwaCQWnHvJj1rPS31Qgq0s2JIgAHuDP06VpTGEFjmJJDPTbCHOXb9zSXMXCpuQrbceWQfnnHpXROHam1o7p1d9yQFjAwA2N0DOCYn3rkVrzgls59T2pn5fsDU2bu5rpNpCpBbykuTtUZmAYP0rPkTfWT8ZubTpAUUO0ys8RGt41adAdoaV3CG2oC4LCfXHyim/wDFbjulfS2Vs2iLniI6uI+ETImZzOPpRbn3SWtFw0DSopvObdhXCg3JKsrtvjccAj61z3m1CHtWx1U2kX0xtX+1NPlYDtUye1ZhHjWnY32eIDBGMwTiUM+uDH0oHqdaqGJ8w6AdR3oxzHxHa95fhZCVn2LSD9j+lJp0TNtvXfLZuXCu6RubbG+FmTAPWInFH0zEY6ic6W4Pujtwm5f8j2EvXNSVV0CJ5LaMD5lEQzwVgnpunrQPX8SCXNl23cS5Od+D16kEZ+dPnI/ObatW0zbVt6cLsdN6v4e4jJkxC7R0AzSfzhctXr95wGfw7cCWLFiDO4n0Gfp0pSvoyUJsOI58ett/jNXj5pj4LwMX9Oz72kEqqKBtnqZHxTAmfTNJFzQ3nsrdG7zZUL029JJn50xfhpqNRdF2zaI3GCHuRtUQR3GSTOOsBs07O4yIQvaZulwnFkDN3Ex0etuW38G4esmZlG2iceh9xRXTamVf08v82ph0XBdJp1/1gfmLjAi5cG9VXMxanynr1ABx1pY4roza1PhWgblq6NyEEEjadxDehjMHsZ7Gp02VFGm9+ZOtxF31INuPfGTh+vtrpiz3DtUtA3kDdIJkA5xFIentA3zeVYEvLbYBLxtHygE5q9wnmDSARqNPcNs3ABdA37SB8O3AmDuwSY20K5l5yDavdaTbZtmFsuDDQctcEjzH07DFCqEZi44jmyj7t4RG/HyjpyVzZZ0t27dvb5ZQiBFLdWkzHyFNPC+P2tbxKzBVfCRz4bkBu4JjPqBEyIM0lcD40l5NVfWLIYIptqgKhVWNqmQQWMn6ZpH0urazrUuWyZBkbhJJIIgzjIMUL5Tkc323+UFMAxoGHJ2+cfOeeJ8SsF741yBJMWbMQEmFkdzEEk1z7lHhI12vRLisyuWa5tIUnBY+YghZOJOKcuZuYUNg2t1u453Aug6qxmJjEdMelIPC+M3dHfa5Yc2mgrIAMqYMQQQQYFTCxINw8+JVAqPvEPxMNu7cS09vw0dlTzP8Kkheix0A6V5XMb2oLMWJyxJMADJMnAwKlN0TLtOycj/hot62TduG3dDlwUO4FCcQYEH3Bo1wXgn5HXaopdHhXWGwFiXkQGBnrmaT+VuajY1CuA+JD24aYYdVHcTB9DV/TWtVsbUvZYIh8Ri6spYzJAxM956VznLFKre95tptZ1N5SOPj/aLn4v6BbWrQooAupv8ArJBEdBnP1pT4Vw9rzAL1Qgk+i9yfYHr86cvxS4h+Yt6e5tgKXWZz5gDn06GkMgwSMDJx37EVt6c3iEz5yfE8382mpWzj/rvTfqrP5iwWUZjbgd1zHv1I+1UuLci39No7WquG3svYADqWG4bl6GDiZAyMTU5c4o9u0wBiSSD3yAD/ACFOccMO0WhG4PeadLy/d2guvhj/ABmP06n7VbOnAUIASo69iczifhHatjsWMkk/Ot9i1NAbPMg24nQuEctLr9CbGmHh7RbPxAqGByH7kxJkDqKucR/DNNHpF8JWv3FHn7GSCoZV7KCZ60g6W4yGVZlPsSKP8D571OnZypF5tkRdLbcdPN17mB70tcdChDdyx1GVdLoL96ze8PSyShA/ZNkzb6Sx9J6Vd4hwrV2dRIsQqIgEKhBi0058PJn5UT4H+K13UEG7eTTgXLf7NEUFln9oCWLER2iJHoaZ+M3Rq2U2NY1tAHELcO15Bj4TOJHX0q2ULzFqC3E5BprrrdXxbIXZ5jJKLtPXcOjSobpHWrVrg965qwqICLpCjYV2AoIMne0DaJyRNaeM6m1bvMGupeIUrckeZWE5UxB8xzOf0oTc521Nm5u0t5rasssqxG4yCrY8xhRkz61YUngSCu8G87cEbS627aYgk7WkEEQ4DCT9aDjSnxFTEsVE9R5oj+dEeKcUualzevMLrtA826YAgQT1H1rHV65HuWnFsoVCBhODshRtkSJVe808XVQdrma2PDLJuD7SQSu6JBg/EAe1OnIujjRO8/7W4T3/AHSB/Q5pA1Oq/aXCMBmYx6SZ+tPN7VnTcLsWxIuXrY2CMkXSWLD1wYx3IrLnUkAepmtcgYAegghb7/mXubGHi/tEJUxDOAGHYiCc0xapFfiWnX3DD/cQsP5Ct3Gteg0q2XukNZt2rHhooI8QZ2M5OdsEnaAJxnrVfh/Drv5y3qLiulpLTsbjL5R+zMRJEzgDPelHff3GEATtAvN17e9wqQfOqz8huInvVfl3ga3HB1SXzae25tG0AdzggCCxCjO4H3olqeXLjWWvl0VN5glTLHoCqn5Hv2NV+Cq9y4CzsLVgeGrsSwtKo3s8E/uoGIHTcVFNVgqUsrwCzkttUz4ry8uhW2qs51F1vOm9li112gqBMnBJ+g6wwcr8FtWnslgjnd5wCXkNhpEiVAPXA9eoFULNz82z3EDrLQzPB2qASgEkknaCzE9WOfSr+rK2tNcvqVS5tYIpX4TENBJMkYAkfETFLckmo9FAUkcH0gzm/iC6ey1jTH9kxzldwAnapAJYgAnJxVTkLidy3qPDi2pdQJYEFQoJ9RkyCe59oiq/BOHKuk1OsvDe0izYU5DXCN7tE5CLtJnuatfh1Y3XWvMfhnrGZPmJnr1H1NE6hMbXEjMXZf0nQub966UFr6kWiFCeEfM0A7g04Enr7GkTgGjuXVuK7MGuAhm3QRIwZ9we9OOo5dua63uXcNjecYjw2GCCMlgBGZwR6UJ1IXTagqQNrwojOAImI7Y+3vWLXt5RufpNflAoniKN6/q9FY0pbYbXiXbtlGEgsGK+I698gFZ/hFKV+6WYsxLMxJJOSSckk9yTRbmmxdt6hlvSGwwEkgK2V25MCO3bpRj8L+VDrNS9wrNvTI11vQuAfDQ/NhJ9lNdhPZ1Tk5DvXpHf8P8AlSxbtC/euL+XCFbouxFy6VBZUXrtQwAckkHEGjnDPwcsORd1F241xjv2oQqAEyB0mYj0jpS1yDwU6nUJ4s+HZ/bXZGJMbU9NzHJHotdf4vxDwrV250IUkT6hcfqRQIoNsYD5XWlUznOh4Rw/U37tjTaND+Vi3bLFtpO9xcuOSTvUMsDqSQfUQR4t+D+jv6fZm3eExeHUn0ZehXHwjIHQ1l+G9q1Y0pvCJvOVY4nckwpnrJLt9RWnV8zNe1F5EMrZdUx3mCP+JifoBTV0hbPeJc5GbSDsJyzU/hlrUdl8JG2sRImDBiRjvUp11ialLjqr+VWYDJ6AwO/pUrKcwG1GbgjEcj5QTwrj/E7LkLfDDYFBa2G2qOkAwB9Zq/8A6Z1t1Ct3UC4Cc+IIj2AQRHasCsZBB7CP+u2ftSnxnV3dNeZFJZGAYT1npkjNYBkfL5LjEVUawBfwmfOtrZYRXupcul8qs+Vdvv1PvSVuHv70X4m73QrEBVkjAjMbj1MnFBSK6XTrpSorMSW3nVuVOZ7SaNbDslyE3Kt22m0CSCOnWf4pJpb1XC1a8zWr1lUYyE8wAnqBiImlWxqSBtnHpVm3folxaSTcF8uoAVGpeD3Ooa23ycT+sVrZyphhBHrQO1ryvQxV2/xTxUGQGXvHai0wNUuXtaFEkg1V0/F5bP29/ShN6+T+9PuAP7VpF0T1+ZiKYoEWxMbl2O29tisR1Cj9Y6471c4dqGtyRdAQyGAJkj5R0mlKzcIQsCGBO3rmTPb3ANZXOIt0gferK3tKDVvOh8B5E0/EUvN4wt+FE7bY3AEE7pLAdj1olY5a4ZpABa2XrgGGuujk/JJCd/T60gWeJflrTB3n8wmAk4AJB35EyCYqcocd0ulLm4S5ZQoi3iJkzP8ASk5VYrsf+4/GyqbIl7mNbb3DuW2CMEFQp+WGM4qlZ4faaDtUn29veaZjpLV8F7bEDuGERInt7Gtun0e3DMGI6GDj+9ZdekVGHzG4o6rQ2p+H7Gf6U+a82m0el3qD4Nm3sJBlYUZEEHr2kVQ1GiRgROfXNDuYOKC3bVN+3agAgHcYxK+k+tLZi9AQ0AG5mvlA231rtdQlUBuKu0AB1aASB0hWb1966jq+D71lQXSAQPQRIx3xSLyHw7TpZNzUAMbwJFtj0txInpuLQT8o9abxznpSwDW1BWVHXb0iInuvSnnGDyYo5aO0XOYdO960bNkqbjugVTk9YJA6wAST7Ux8H5B0pnTXABaUK77WAN5u4ePNtwrbRj4asfmrUf6nasWXbG7acgwTlfN0yPlXrcsa3c7HW203RgWZgD3NwR8hQrhyA+XcDeN8dCvmNEyvxvk20zEWdunt71Y7QNx2wPKseWQoyT3Nc4/ETmBLl7wLLSowQ4XytuwBcIBAJMmTRfnbhd1FAGsuXLjkKAu1AxJgjaTiJXq2Zqcncr29Le1H5qwlxRb8S21wC5kAblMAebuO3XJoUGl7c/hGsbxjRv74r8R5j3qultKSURdNYAP8Zi/dxhmut5f8tEL3AG0tzwbgKmx1HTdIJme4MzWngg0vD+INfvE3FtXN2ntKU3EGdrXMnZtBUhfUUW5g5n0Gvvm62ou2iQBse2xAj0a28n6itRrtOdkRmG3Ig/l7il+y1y4LtweIZ2bjBAEZWY9AKFcxcYa5qR5yWVSTB6dTtx1zE1f5ks2LFnxNPqjqN52gbGXaYnqxnsaq/hhy5b12pvJdZwVtbwFjzQ4BkkGOs1QCe36QAuX2Wgni2juXwbih7jIAHjzQPh6dY3R966T+H4uW+GW9LbtG3e1ly4zXTgC0sLuY/u48oHuYyaSuN6b8lqbgV22+GZmersVglY9N30qcT59a8Vl3ARAgVDtBUT8UZMzMSOgobZgNHE1eGE2yHedj0PM2nsX04dpolZa5dMBQyjcxacEkCOsjA6CaWedOMowS3a1lq49zUCfMpi2qEsDLEAEkACRJjFca1Wt3RtUKFz36/WtWivKHlwCI6Hp/I00jyxSqC07pw/VNa4dtCqdpZg07VB34B3eUtgfCTQLkDTXN+puMrsPIQYPxDdBM9hJM0p8J53Wybaui3rat8L7jtB7pnywc0ycV/E6w9m5aQOC2MFiuBjaTAA64jvVKbFnsIWRNLFRvZ5l1+D3pPnJ9/Dun9YzUrnrcw5P7Mf8AEf7VKz6G9Pzjb9/5Qryzxl71y4znLEnriWMYHaiHG+LWrepO9QTtGDEdT6mk61de0T4ZKk9Sv3r27cNx9107mPUtml/dx4mrtKL2Ib/0lba7duqo2JtYKFEf7NkOOnvNKmtuKzAoIG1AR7hQD9yCaZdJtVTt2gHBAAE/Md+tWrOknMCPkKetKYsmKejUFbgPoNvzDDA+k1ut2KJcwXm2Is4DHA+VVrDYp6m94BlV7VYJINXmrEJ7UcqVPF2n3FWNRogZc3bSk527iT0/wgj9aw4go8oA6ST6kk1pQqARBqq7yXC9vg91dOwU23DsjDawJ8s+oGM1OHcq6m/lbZRQYLudqj+rfQGhOl1JSRmP0po5R4ozM6FxJA2oTljOdpOMen9qhLLZk2O0xbk66+ot22a2UjaXDCBAJ6N0k4E+tX+P8gppVtebfuClyFBUMSfKrA5gA59az1WqExKA+7VqPDbzYAMfWP7UIyiqIlFDYIM1aDiptuSOjYP9PtRVdc7GJA+lD/8As+/Q4q7Y4NtIl2B9ay5ADuJoxmtjLt3VEDP/AF8qUeJqtzUkGdzMASScL8jgQvanPhnELZJCqWcf+JKnBjGII+VJ3F7q29VeZ2hmbAgkeaDM/KAPrQYR5jGO220uavi2PKJyQqj5wFH0xQ/jfC2QqPzG+4pHlgjbtA7zkjp8xWixqtjrdDArbbfII9cCD3ntVZLxZmc9XJPyBJP/ADrSAQdpnAFbw/wS9eNxFuasW7WAzftCdueixk9Y+ddY4l+IFhBba05u7SoKwdxH1Aya4tp7lHdIkZOTUJMHSJ1riPMPBrkNeFpiDM+BcLSO8rbntXM/xF5u0rC7Y0dl3FyN1654oAzMWlMHJGS3p0rwaqh/MPFSllgD5n8o+X7x+2PrVbMRYjAxUEAmIJuegFeWdQymVMGsJrytEWNocTmhwoj4wAJMFSB2IIxRzh/4q6i0MKkxG4KAY+fU0j1sspJz07/KlNhQ8iPGd/WFeZuNNqbpdurQT9sY+5+tDNPo3uTsVmjrtBMCtmtfcQ0k9s9o6D5Cj/IGjF29cU9rc/8AqH96vZE27QXJZrMWXkeU4g5HvWE0w88aBbWoAX95AxJJMkk5zVDg/CBe3EllCxJCz1nrnHSr1jTqi63gyrnD9OWYwYIB7e2fl6fWrv8AoVIuHexCMRMCIAkHrWp7BsoCZBYR17dYI+1AWvYQ1AveUJ9qlWhr29B+teVe8vSvrDt4W+5J+UVo3J2/lNe1KWIEyNwRMHH0/pVUcZuDodtSpRCSVNbrHuAbmLEGa1pqfXFeVKYsEzaL/vWxNWB1IqVKKVNDXQ7HMdc1ktlR5rjEDsoA3t9DhR7n7GpUq5KmdtjfuLbtrt3EDLEn5k+w9AKPcwcGt2dOGtqCysoZ5JMZ7TGTUqUDsRUJVBMWDeG2IzTvyvxArpVkkwWiT+7P/wA1KlVk2Eg3E33eLsZmPkDFV7nFmBgr9cH9alSky5pfXehIPyodq9FbMlhk9SDB/WpUohtJMbGqt27DW1SWJkOYkZnpHpiqdmyWOBUqUVVZkhfRaCDJyaJrXlSgMkk0rca13iXesqvlH06n6n+lSpRpzJBvELQW4wUQOwqtUqUxeBI/tGSremuG2u6J3Y6Yge9e1KIyhN+jVLr7XZlDZnymNo9yO01f5Ze3Yvlrvw7DBYN3I2t5cj5j71KlAR2hDebeZVu6u5dvKxu29OFt72KzAnp3YTOTJiM1Y4Fw99PbLXVIW7BBUEwFn4oBI61KlIc7aZB6yvqbC3L8KQwcBmM5GwkEYyJ8tDeMljeKmfLgA5Ocz9a8qVae1Uhm63w2QCd8kDtXtSpTbgX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1990" name="AutoShape 6" descr="data:image/jpeg;base64,/9j/4AAQSkZJRgABAQAAAQABAAD/2wCEAAkGBhQSERQUExQWFBUVGBgYGBgYGBgdGhsaGBgcFhwaGhodGyYfFxwlGhgYHy8gIycpLCwsHB4xNTAqNScrLCkBCQoKDgwOGg8PGi4lHyQsNCosLCkqLC8sLCwpLCwsLCwqLCwsLCwsLCwsLywsLCksLCwsLCwsLCwpLCwsLCwsKf/AABEIALgBEgMBIgACEQEDEQH/xAAcAAACAgMBAQAAAAAAAAAAAAAFBgAEAgMHAQj/xABFEAACAQMCBAQEAwYCBwcFAAABAhEAAyEEEgUGMUETIlFhMnGBkQcUoSNCUrHB0WJyFSQzgpLh8BZEU1Si4vFDg7LC0v/EABoBAAIDAQEAAAAAAAAAAAAAAAIDAAEEBQb/xAA2EQACAgEDAgMFBwIHAQAAAAABAgARAxIhMQRBEyJRMmFxkcEFFIGhsdHwYvEjM1KSouHiBv/aAAwDAQACEQMRAD8A4hUqVKZBkqVK8qS57UqVIqSpKK6XhVplBe8UJmQLe7pj+IVT0tpJlngiCABMmek4C+s1YuMfDwCOv1k/3n7UJlibbek0sea5dn2VIn6v/Wtuk4NYf/vDKZ6NaiR67t8fShKoBlvsP6+lZfmvVVI+uPsaoiXDGu5XFpVdro2MNwJGSu7aSoDHdkHqRQFuuOlMvDrv7LxLaKhHlIJlXbp8J+cRnrml/WIouOF+EMY+U1Sn1lmaa8NSpRwZKlSpVySV6vWvKlVJCl0iKqBZIFWDWkfEPnTjErPFjtP3rYE9z9zWqyOtXNJY3uqk7dxjcZge59qUWjQs0C1Pr9zUNv5/eimp4FdSfKTtndHQROZ7ggbpHattzl26uNpZgzKQomCu0dehksBAodfvhaIHWxNZro5opb4Fe8pFp/NkYwcA/wAmH3ohY5cY3bFssFN9dwkHymWG0+8oRVa5YSLVzSR71nZ0E0Zu8CusJW23QQcDDZWc4kZHevDy7qegtPMZgD1ZfXrKMI9jVa/fJogpeFE9qyt8Ik5xRnQcAu3GdG/Z+EjXLkwTtHYAHJJIFWF5buNBtAupjzQFhjtBWCcwXUEjGRQnIfWGEEXm4R7/AKVqtcPBMU5f9mNQsDwgZIWd65LboGG9UYfMRWv/ALH6iC2wDbJy69l3mO58ufoaHxDCCCLKcJWJJ/lWp9IFVvkP7/0p01nJl1NwVgzK7ozSAgChDPrMuB07j3oRxTlu7YstcubQABInzCXZBiP4kYdfSoHN8y9CgXAI0gqVstC5tHkHQfvVKZZg6R6QNUqVKZESVIqKJqwdCwAYxB9GUn7TNVcujK81t0ule6wS2pdmMBQJJ+lb79q35SpbKgkHADdxMksPfFepcA6Ez2jFVckv8N0l2zcI2gMSFU708rBsRkg5HT9av8ZtOyLuO3wxs8zqWJYs8gA/CWJOPWhN8BVO5gHEeULMgjrv6A+0d+tGxqm0+pW5aW24e3bYi8i3PiUHAYeXHSI6UluQYwKRYMUHQgwetG9HbsRaVrRZriyXNwgDzFfhA7R60X5l/EK9qGZWs6QquB/q6EgDGGaWH0Na+F8FbfY8ZdrbLn7JlIYgh3UwSAqEkDdM5EA0THYXKAO9QTp+MrsC7FVQSSoBhgY6keaZA6t9qz0HELdy6qflrIDmJ/aE5+b9a6EnLh0nDLanQKb14srs5DZ6o23IaJIgdIBgEmlrUcg3tJesXnU+C2w7wAVFxulokdPMCJ9IodSm4QU2IjGvKu8Z0iWr7pbc3FU4YrtJwCfKSYgyPpNUqcDFyVKlSrlSVKlSrkhRE8o+VVj8Q+dXrNvyA+wqlcGfrTTxEKd5jb6n51as3ipDdY7Zqtb+JvnW8AUkzQIa0XHr2wJ4YeVNtTndBDLGOsb/AOVEG5jvoZaxHn3nDfFuRvpDWwfvWrgmmC2wxGZMT2HTFGNffKhby43CDH8Q6yO4P9aDTZqMuDbHOBwDbUxtiZ6quwHr7TWtuZ2Oos3PDANndAzB3MzZ+Rc0Xa14sAqrMRJECekxnoRVMcPsZLCD26rmiOFl3qXqua7XN7bNgRfh2DJOOwM9QMEeh6elb9Tzk7KylEAYzguIbc7zIYfxsI6Z9qqPwi123f8AFXtvgiEfvff/AJUrTCBExPMt3x2vbV86eG4gkMsAHcepOAd3WQK3abnV7S7URFWSQIOJKlhMyZ2LJ+0V63LSqu/xCo7gifoKF6jhTQGAOTAEf9RQkDvCowu3PF4nAVMdVB7XTeHU9d5P0xWWm5zu7m8qAMzO0L3ZChOTiQxoDZtgYYQRW4oB0x/OqIEICEtTztqGJjaAzFm8o8xIVTPr8C/UVhf4lf1Ni4bjL4SgFyQskBzcxAlvMzExVJeHEqBBgdT7Tn54msvDutp7ttV2opFwtt8xVxsBiRtX4RMTmcCpt2gttMr3DbBYldbYCkkjyXxgnGPDxXlKraNp+H9RUo9I9YvxDK4X5V4BUmvJp0TNgaP/AIqNdJrXUqSVPSasaGzvdVkLu/ePr2/tVea9U1JI2Pw20XvpccbilprVw4BIEuoIwA0wCfQChV7xNiv4qsQIVCDu2LOekEDPfoKp2uIneXeWJEdYz2JxmPSmy/ohbZkuWtzISEKvuBYgXDtcZYbSMRjI70g2vMZzvEu5cJJb1JPtNG11kWrAZGJ2P51MnaxIUR6hlJzQ/i5l9wTw0YAqs4gDb/MGsuC8e1GmY+BfexvAVijEYmcx70yrAgXD2t5z1aKo3uXksXMFXBggbNuCIySSZx2o9qON8QvWrULcuaNFt3bzPZRU3od77WgSFOBB7UjajjOokl7rs3TcW3YM4BJOO+PWtf8Apm4LXhhjtM7hLZzPrH6etAcfoIQYQtxzj9p9P4KA7gRuYqvYkmG69YpZNQmvKYqhRQgk3JUqV7RSp5FSpUqSRi0CTbHyoZrFhqP8JsfsVPqtBuJ24atDezMqHzGVQfM3zqzZiQDVaPO1XdKfMOn1rOZsSNK4AHYCKvaOzvtvb7/En+Zc/WR2qlpnBMmjFtCm1lPvQE1CA7wPwzUEeT964fbAnHXAz0M4yDRPU2VdYBlE+PqsnJg9QrRIHYxQ7jNsWrxZcC6PL16N8Q/pB9a98UE7AYVRuuELu9JkqfOm6IPUbq6OFg6VKOxmrIm4ZXcSFVQIOInGAQQJECZpi0F4G2pZYLDB7H5Glo6yZdgAT5UUk4AwCSRkDoGnBGaP8ta15ewQt4ZdrZ6z+9tboT3kGDWDqrUal7TZ0yqxKt3nmru7RAqjqdSPDuEyYQnHbIA/WP1pmucIs3MC8EP8F0FSPbd3rxuSkuKV/M2BPo9Y/HDDiaT0ZG9/kf2ilb4aGtYEtAj09TP9IrRw/T73VQoJ65yBHena7ybes2/2Do4VY8rgmDgx6Ggeks+H+7tPeetEpDmJbHo7g/CaeIaJypO6XCnaAABjoPbNIVi3d1F8Ixh8gbuxAJ257mIE9SRXUhfAHmGMTAJMdJgZNJvN+qe9qrrW7u9AYQsIbauB2ntim7LsIh0viKz6VQSJGPU1K3twpySSQScknd1NSiv3xeg/6Zru6ZbbEEkyOpUg/Yj9aosKvatm8W5uLAhm7+/T7VQNWsWeJAKy2+9Z6ewXIUAkkgADuTimh+X9Jt8JXvPewDdAHgq3cRG5lmBIPqajOF5kVGbiKm0ev6V6te3be0kHqCR9sYovyjpVualUcuoIMFACwMdRNWzaRcpELsFEG22WVlRAIJAJkgdRJ6UU1vM73SCQE2btpTBAMQJ9iBV/nTgyaa75ASlxQVZyC/lwTg9Gx19aWNuOlApXIAwlupxsVMP6yNRbaB508+OnmALAex+KPWaXZHofv/ypu5a0kaPVXCzrEBdmzLAYDEyYE9B6nOKVr1iGIPWojCyo7Qnxsqhj3mNpQzAdJIEk4z601848kLorVu4rO63NoDMAAZXc2AZXPQHqKX+FaO491fBRrjgghQpbv3A7e9dF5i1Go1Oke1b0zsUZRc8slQMEJ3bI6j39aVlyFXUDjvG4cQdGb0nLNw9B+v8Aevd/sP1/vVhrABIKkEGCDMg+hHaiHC+E3bh327JZUklgMAgdyTB+VaCaFzMBZqCrltliUiciVIn5TWst/wBRTdx+499LZM3H25gliYHWIwAKV49hQ431C4eXH4ZqaBWaWcwcYJ+wq/wjSC7ftoQYZv3QJgCT1+X2mnH8Qr9kWbVtFtAzI22wrEQcyO2R86FsulwlcwkxakL3xN3LWhV9HbO6DtP7vox/xUq8d0oVzk/b/nThyMJ0af7/APM0D5k0vnNdNl/wwZyg1ZDFtki4wPoP5VnuggjFXuJ6XbfI9Utn7oKqm3FYSZ0U4jTob4KKe9EbN+c0v8I1yAbGG05h8mT6NPT5ij1hR1Jn5UpjNAHcS5qtN49qAQGtNuWZ6HHbIg0GHL17aE2OZaWKgMR2lSM9OoODAo7w9CryR5YIb5HBrZptLdtXCtu7BBMK3z7TVDO2E8WIzHgGXYmj74Au6O6rMxtuuwRbGy4onpuUEEKf3ipwZNV9HqPDdIww8zNIBjuFJiMfunuK6Xa1Ovj4UYfT+9Vb/wCb/f01tx9D/MmrfrFflTNKdG6G1dSR/UJt0TO4G25Y1A7eJG770VscPud9Hp2+TChmksE9dAJ9oFGLHDzEnRED2uZ/nXOAv+f+TN2RtPp8x9HH6SvruGWdp8TTXbB/itkkD7UrLplFwhbniDtPxfIinywyjCXXst/Bdyp+9A+I6bbeDXLIBJjenwmadh8rj0/np+wmdyXWjd/H99/kTBl3hzFPJuDYKwY8wMrOJInt3rnGu0bpdcXAQ25t0+sya6vxniKaSzvfzPcVvBSJAzG9pxAzAzNcuKbmJ9TPp1z9K05iA+0xqLE0CzUqz+WHpXtK1Q9MCcU4beuatrbjdeUhdnQkACIj/DHvWHFuXmtIW8O4pRgLm4YAfKN0x3Bn0EU88/cqnU7dZpPM20F1X4iB0ZY6sO4Gaz5C1uo1dxrWqSbQs3LLFlIL+YEq5PVlk+hE0wMaBE5057y7w9r18BbnhbPPvySNsdAMkyeldJ4Lwe0ilGJaR8YUq0mcgbiq5/lSXotKul11+zJIUsik9YDY7dYFN+m1IkZ+eP1msnVO10OJ1uixApcWeZuQBYKm1qFuBzEXAEYE5/iIeO5ERXum4bbtgG0SHH/1J3EkdSOwHsPvTemrFrUJqVBJCm2xCztBMhxPTvn061s5h5Wc7b2ntFrZnxNks24ncGZAPKvUSJFD4zuAJp6XBixZfOBvsL7QZxS3bc7HC3dqgMzLHmOfLmVgR0PWlbh/Ldq9rxY3MlogsYy0ATtE+p7noPWix1ED1M/8sntWvg2qW3xFC4VtydyYAAkztBIwKvC7Jdek0/aPTY/CWquwL77whxNNNYsstlDaBGxvPO4zgsWBLNntFJ2nQXbq2SsliFDRDLmJ9xB704fif4b21u2lEblVglsqiHaSNx7MQRB7gE0jWNZJDbmVseYe3rWnDuuv1nCzbVj9PrH/AJZ8bT7bOj07PdU7tS7wiT127/TaMds9DNP3K/MFvUqzpukBS6n90lQSOnYzSpyxrnvrL2iSwC3GO3JXEN/4aldvmOMUZ5ev6XxbyLeBuXHJYZVCQIMHowxXOzDUSSN/5zOhj0haLdtoA/FLlk372luWUm5fbwWgRuMBlJ99u6T7e1NGq4C9myBtQW0AUbchREDHp7/rQ7Vc0bremusm029U1oqvnPwXLW9SMMPMp+vfuW5m48oFuwjKz3JEKACITq2P2YnEsOtORm0BSJhzIA5YGJPANAd+99gNvdabbI8ytOB6Hyn61S5h4PZuayxKx4u5DGNzYhmjsM9MmmDVXBbYFN+1kXxCSp/ajykqBkBlC9uq+9DuIeJcuWLlo+ay++ADLHsMdMEijLhDzGYcGXqW2W659JnZ5EGm4jo2t3kKlz1UrlUkqJJBJUkjI6GgP4scFGmv21RCqFNxbaQpdmJIDd4AGJxTtqOYZNgssqkzaJBJxjewELBnyrk9/ShHN3OgOju2tqkPgIchMwInM95xV4c5JF7niP6j7OyJjL1S/l/Pwg/8PtQPywHWC/8AOao8xjzt0rDkC7Fpv85/kKnHH3XD79K9EDeITybf5hlfilsG8D62LJ/Qj+lD7tqDRHiP+0te+nt/ozCqV2uW3tTp4z5BKzJFFdFzLcQjxAtxPQgAj/KwEg/OaEvJrS5qVcZqqdF0PMumYCLoT1W5II+oEH6Vk3EtNfO0XAzID8O4EwYlTENiJj0mudMuBNa7d0qZUkEdDQvjDCo3FnKMGnXuGWww8mrKj0JP9xRI8OeMayf97/3VzqxzfaVU/ZFmjz5iPdf4u5zTLpLi3FUqwIbpWM4GHb8zOwOrR+GP+1TGK3obg/73/wCr/wB1FNLw8f8AnCW/zD/+qQOLcd0+lw58a7MG3bYDb/naCAZxAzVHQfiFZGXsMCCCAH3Bs5BkDb5fnUGF+dP5mA/U4ztr/wCCzrd7xFWLqDUW/wCIfEKC6tLZINq8wWRutt1iZMT7VyriPPOruM23UXVQsSqqdgAnAhfQR3q1oebb1+6ram4XTCnAAUeoA7+/emvibn+/z/eZcWdSdJ2+HHy+oqY8xcZOo1N24TALEKJJhQYAEnAiqtqzuMz9a3cxaO2jzakq2ZnofTpj1qlZmJH1ogLFxZOk0YR/LH1H3qVSF9vWpU0mX4ggXg/OWq0y7LdzyfwtkD5dx9KIXfxD1Vx92/wj1JtSoJHdhnc0ACaU4r0VoONT2nODlTcZOHXbL3Ll3UMWYrKHu1wmSWJPQZ/Sml3dtOblvbJSWFwbhAzKEEbcfOkPR6tBbFsgkm6rTiNoER6zJ+VP1950uoVSFK+X0ADwR06DJrB1IIYVOt0ZDY2udN5c5WsnhtuxetgvtU3SRLFmyST1I7fKmDgOmtaW2bSv8EE72AMR1PoAIH0qvxDiS6ZdN4gIF0+CSJJXyFgTHUAp19DNLXOFtLurtowW6DZB2+Ky7mk9QPL09a15GXGuqtx9ZysaPnYrex3+UrfiE1izqrN1LaE6lSd+CJUgbgOhYhhmii8n6ezb8G0NrahSL7tDNc3+U7mOVAJJAEAEdDXNOaOGPYt2HiLCa4pZBctsVltsRmZWVbH966D+JmvNi1p2PlVrio5krKFgSoI7FRn2JoVC0cgHMY5fUuMtdbS9y9whbNh7RBdbjxc3gPuVRt2tMg9/tiK5P+JHKlrQcR2adStq7a8QJMhTuKkAnMSJE+tdIGpSzq9GyC3Yt3LngPZQ4c7dysR0lX/eHUNSX+Ot3br7DyNos7D6zuLH/wDIVMDK2LyyZ9Qy23eJugYs8bQzN5QDJMnoQBJJ6xg1nrdO9m6bbqUZQCQylTn2NXOR+MWrWst3X3KiTNwYCFhtBJggDtn1pm/E7WJqWsva3XnVX3OpDLtBG4LA8wBjImM0BanC1zCCjw9Vyjo9SbvltJKszbFtqcTmAo9xR3mHxGVGcEOihXBkEEYYN/vR96ReV+OPaUw7WXlgrg7TnBAPY5iug67ien1Ontm0jIxBm6xUkkEDaylpYMSIb16dDXRfqFxBLF/ScPH9n5OoOXS1EGyOxG5EReIWBc1GmVBd8R7u1ju8hXGxQOxndJOMinLhnFtRw69cG0ByoUhsjPmBwc/fvS8t25orge8sXLZ3m3GYUhu/XHemfidhdd/relfxg+0Ok+ZGiIjBjHSuX14Iy6lnrv8A5zPjOH7vmrSdjfqOPw+sCajUl3d2+JiWMepM4pM5qJNyB0CgN7k5j36V0heWN+ja8zlCt+3aZYiJuIrbj1XDdQD1pP8AxC5W/Kut1GUWrjEC2CSVMSZMZEiB3wKT0q6XBbvxOl9sdar4jhxcA7/h2H7zHlW/bt2Hd9yruXtuJkDoMYJx1rdxu1DNEN0PvnIkdjHannlOwjcEsWTb097et25DnayqrsC3QkkMRBxXP7Qxc3PvYGJ/wj4Z9z/KurjzsX0dp5PN0wGM5Jr4gZOnPrY/lcP96o3Wove0niJYZXtgojowZwDJeRj5Cqd7hj9jbP8A9xap1OqBjcBYNmqznNELnDLg/h/41/vVd+GXJ+Ef8S/3qgIRces1Dp1rUV9q3nQXf4P1X+9QaG7/AAH9P70VSahK0ijfLPF7dsst13tg5VlXdB91kGO8ihZ0V3vbb7VgNBc/8NvsahFiWHo3JcMk9Tk/X3+tawI7Vv8AyTj91x/umsWtN3VvsalS9QMxY1Z017b7VX2eoP2NFeEcDfUC4bZQC2BO9gpJMwFESST9KFyAN4aAlvLL6cwAWLtp03lwoR8DbBkzjzYwKDjVSYE/evNTp7tv/a22twdp3CJMTH2g1p06kuAIliAPmTFAAKuMZmJ3l7fUp4H4RXf/ADdj/wBde0HiL6wtDzjoFZBff+dO3D+EaIwj2rrYg3VYggjqdslfvRTmNBZS2t4WzpnM2jaCWgSo6uEtlluCcncZoR1KltPeA/Tsotpz3TWPN5jt2soOPU/P2pp4lxM29Q9sLvW6tklQeu1pPTrIkVuOt4cw/aLnvta4QxHSYAjqZg0U4Dyto3Quz3C7Esn5cZVD0Q+IwGMdt1VkZbBeHiZ1Uqn85Eu/in+IQ1F61Z0rutq2ktErLv2if3Vx9TWHLPJl1rKah9S9pbys5RMEi35gS5mCV800mcY4Bcta0WJ3tcKbDGSLmFkdj2Nd45xufk+EsMQi2rcRMpvVIIkTK7pEiZimlRkWxM6ucR/Kco4Zxm3c1wvP4xsWGLWgLgJQHoQHDKxJyRAkk5FbvxD4w15W2i89rcGS5cLEdIIwAo6xQ2bur1Go1GnsoEZyVRV2CAvZA0AwJ6nJMTT9wrk8LpknUG1cdZNu5BWG9Qeojr1rM+QK1dhNSLtq7mJmu19ltFolsi6dSjlrm7eYgQvhkk+U/FAx1mjWqtWuIXFfVBi9oMWIMK4iZPocZA9BVZ/xB1Gl/wBXtugSxcZUbw8jax6MRkHPXsaBaPmLyal3wcT0M72j5dO1a0RVFiDmOpD6wrqLoNnwtqhPKwVJ2gBvTt2z3qpd1Je4WY7nYn6BcKoHRV7wKI8J0l+6iJct3hbuENa8hTxW2kYJGRt/T715zNYNpC35Y2XWBtO7zfI9J7++aQcgD6TzMgwOUscTLgvKSai89y826yGE2VaDceAZY9liOmTRzh/JdpLr3DcuDw3VrWmObW+IW5gjcimW24IiO81U/DRLjKrXFAXxbm8MOpIG0ewH9qauP6hfHXwojb5oUkbpgdMiRNIfMdRF8bTRjxFFsSvxfh9q9Z8K6oY7CgeBuUMADtbqMgYyK5Ddu3dDecWXNm4pCHYYmAMkHEH4s+tdZ4pxJnZIsrbwZNsED1ls+2MfSuTc+XQdYSO6IT16xHfriKPCbbTyIJ8u4h86y+bJsvqLt0P5nJclC2CPL0YAgCT1jtTHreBpf8JWc7VCsywWJeMGWOAB0XIE0h8oX3u3LenVS7OwUHsB6kzgAetOvE7Tt+aS28XAsqVYjoTERkSBil5lYOJoxvaEesnMJt6WyLVq61th5tm2dyPIaGC+XIkqImvdLy0uqsq4/YsR1OVcAAKxHxKT6jtGKWOZ9SzXtPaYlrjaewC3+Jgc5zOZp74vrxpbKAASxW2ufaOnoAPuRRamx0V5Mt6yJoPESOL8uXLDbbiwTkHBUj1Vu4oTa4K1xgFiTgU28c4gxJtsThEYL2DGST8yJ+grVynrFtXzKBywhZiAZmc9PpXQXOxwnJW4nMGADMMZOxgHiXJd60gcwVJ2mMFT6EEAj50KHCW711niIa9ZK7gGYHyKSyudpICzkNifpSF09qrpMxzKS3IjOswfd3AHBgMcJb0rK3wZ/l9aOiiXDNA13pAHqTgH+9ayVUWZiXUxoRWTgl0nv9zV+1y7d2nJ/d9f8Xv7UzHSFCJgiTkZEjtPriiFi4NrTHVP/wBqsaWFgyHUpoxHXgd8fvMP941k/Bb46s33NP1nhb3LbXEACgwCxxP0BJignD+YLd1mtExcXcCvaFIX9ZoA+MvoB3+EYcWQJ4hG0Tb+ivgdW+809cm8p6/T2rt+8q20cJsFxgrsxMKAIwDuOGjMelWuXuF+PrbKESA29v8AKnmOPoB9a6HzZqQb2jtTG+9vOYxbgyT7E0nqlGgrG9K7BwRETmT8LNbqNKrh18e3uJs9Q4MQA/TxAAR6HpPeuSaTW3LF5WbDWmBKsADKGdpESDIivra7d8hKQ2PKOxJ9/T/nXyfz5rDc4jq2JB/auJHfb5Z+sUtVCjQOI3xDkbW3M64/EluEvNxN/m2/w7s7fpMVKd+X7Fn8pp5S0T4NqSVHXYPapWL7p75t+/f0zinL3ClS4SXCiOgBZgR3AkAz7+tEeYeBPqUuJDq25Gtq+1GOCDuDGEJEEQcih/InA9Pe1F1NRdcm2NyhepKnofKSfQhabuZXu3Lr3QXuW1RAwFsDYcmGAzgQJIFZHtTqvedTApyZvBbjv6fPvOXavlbwG23kuo2MGBMnEGII9xXVOUdfptOltRpntW2CK91twh/hBd+gVjE9M9a5lzZxu41+0SZCAFVnAzP6xXUrf4g6XU8MuDclpvCACNJhhnbLDzAsMD3rSdTKGJmfqwiZWxoAK2NfrN2r5TsLxS3qXvgPEvaZ5dSVIRrcRET0JPtml/8AELma3q3Okt6rfbQguqIpUwBEXMkENgiSP1FJvNHNf57V3Ly+XeRtVuqqoCqAe5gVYscYtW9C+6yoveON2CCw2SpJ6x3gQK0MrKKUzH07YjkDZhsDvMuG80f6PYLaAZC6s6nrgEYPQEg/pXSk5vW5ZW7bIkgbVKgsQT29R29jXA7rkyaaOCceOlB2rPlUgx1EevbM0nLgoAjn9YZ6hcuQmgB2A7D0jlxHjKWw96/obN1mB3nClpMlsqwLeveue8Z4j4yO9sC1bW4ipbXAXDASe7Qi596ZNRqb161dvXElPDPmDSBMDZ1657dIqry+ng2Lzo6Lv2wCC0AHv5CCSZwM4osWy2eYvNxUPfh9xXVtqPG1wuXUKbUu3Dm3GTA6rKnJwehzTNzpqUNvYss8yoLFoVATvgkiTMTSjrbrG5cfx4KCWHhsVMeGMhgJPmjB+tYaDTJb1KMlxbaMbT7AjnrmCzHsC2AYz3ioy6jcWuWl01C3+lhY0drcrSWuKVAIyv7QEntKmJ6+Ues0v8C4hd1bOHe5bUtCFbkQWMAyytgAxIjHrTBwri67CTcW5/tFi4jSFZXFzZtLA+Up0M+X2pevWWe5sRiu1dxKwDuzt+0E/ah0Lue8MZm0hewl/i3MCcPsiyLx1OrBm60kop/h+UfWesVzzU3bmpul2O52KgnpGQowOgGKw1VrbdZNwaCQWnHvJj1rPS31Qgq0s2JIgAHuDP06VpTGEFjmJJDPTbCHOXb9zSXMXCpuQrbceWQfnnHpXROHam1o7p1d9yQFjAwA2N0DOCYn3rkVrzgls59T2pn5fsDU2bu5rpNpCpBbykuTtUZmAYP0rPkTfWT8ZubTpAUUO0ys8RGt41adAdoaV3CG2oC4LCfXHyim/wDFbjulfS2Vs2iLniI6uI+ETImZzOPpRbn3SWtFw0DSopvObdhXCg3JKsrtvjccAj61z3m1CHtWx1U2kX0xtX+1NPlYDtUye1ZhHjWnY32eIDBGMwTiUM+uDH0oHqdaqGJ8w6AdR3oxzHxHa95fhZCVn2LSD9j+lJp0TNtvXfLZuXCu6RubbG+FmTAPWInFH0zEY6ic6W4Pujtwm5f8j2EvXNSVV0CJ5LaMD5lEQzwVgnpunrQPX8SCXNl23cS5Od+D16kEZ+dPnI/ObatW0zbVt6cLsdN6v4e4jJkxC7R0AzSfzhctXr95wGfw7cCWLFiDO4n0Gfp0pSvoyUJsOI58ett/jNXj5pj4LwMX9Oz72kEqqKBtnqZHxTAmfTNJFzQ3nsrdG7zZUL029JJn50xfhpqNRdF2zaI3GCHuRtUQR3GSTOOsBs07O4yIQvaZulwnFkDN3Ex0etuW38G4esmZlG2iceh9xRXTamVf08v82ph0XBdJp1/1gfmLjAi5cG9VXMxanynr1ABx1pY4roza1PhWgblq6NyEEEjadxDehjMHsZ7Gp02VFGm9+ZOtxF31INuPfGTh+vtrpiz3DtUtA3kDdIJkA5xFIentA3zeVYEvLbYBLxtHygE5q9wnmDSARqNPcNs3ABdA37SB8O3AmDuwSY20K5l5yDavdaTbZtmFsuDDQctcEjzH07DFCqEZi44jmyj7t4RG/HyjpyVzZZ0t27dvb5ZQiBFLdWkzHyFNPC+P2tbxKzBVfCRz4bkBu4JjPqBEyIM0lcD40l5NVfWLIYIptqgKhVWNqmQQWMn6ZpH0urazrUuWyZBkbhJJIIgzjIMUL5Tkc323+UFMAxoGHJ2+cfOeeJ8SsF741yBJMWbMQEmFkdzEEk1z7lHhI12vRLisyuWa5tIUnBY+YghZOJOKcuZuYUNg2t1u453Aug6qxmJjEdMelIPC+M3dHfa5Yc2mgrIAMqYMQQQQYFTCxINw8+JVAqPvEPxMNu7cS09vw0dlTzP8Kkheix0A6V5XMb2oLMWJyxJMADJMnAwKlN0TLtOycj/hot62TduG3dDlwUO4FCcQYEH3Bo1wXgn5HXaopdHhXWGwFiXkQGBnrmaT+VuajY1CuA+JD24aYYdVHcTB9DV/TWtVsbUvZYIh8Ri6spYzJAxM956VznLFKre95tptZ1N5SOPj/aLn4v6BbWrQooAupv8ArJBEdBnP1pT4Vw9rzAL1Qgk+i9yfYHr86cvxS4h+Yt6e5tgKXWZz5gDn06GkMgwSMDJx37EVt6c3iEz5yfE8382mpWzj/rvTfqrP5iwWUZjbgd1zHv1I+1UuLci39No7WquG3svYADqWG4bl6GDiZAyMTU5c4o9u0wBiSSD3yAD/ACFOccMO0WhG4PeadLy/d2guvhj/ABmP06n7VbOnAUIASo69iczifhHatjsWMkk/Ot9i1NAbPMg24nQuEctLr9CbGmHh7RbPxAqGByH7kxJkDqKucR/DNNHpF8JWv3FHn7GSCoZV7KCZ60g6W4yGVZlPsSKP8D571OnZypF5tkRdLbcdPN17mB70tcdChDdyx1GVdLoL96ze8PSyShA/ZNkzb6Sx9J6Vd4hwrV2dRIsQqIgEKhBi0058PJn5UT4H+K13UEG7eTTgXLf7NEUFln9oCWLER2iJHoaZ+M3Rq2U2NY1tAHELcO15Bj4TOJHX0q2ULzFqC3E5BprrrdXxbIXZ5jJKLtPXcOjSobpHWrVrg965qwqICLpCjYV2AoIMne0DaJyRNaeM6m1bvMGupeIUrckeZWE5UxB8xzOf0oTc521Nm5u0t5rasssqxG4yCrY8xhRkz61YUngSCu8G87cEbS627aYgk7WkEEQ4DCT9aDjSnxFTEsVE9R5oj+dEeKcUualzevMLrtA826YAgQT1H1rHV65HuWnFsoVCBhODshRtkSJVe808XVQdrma2PDLJuD7SQSu6JBg/EAe1OnIujjRO8/7W4T3/AHSB/Q5pA1Oq/aXCMBmYx6SZ+tPN7VnTcLsWxIuXrY2CMkXSWLD1wYx3IrLnUkAepmtcgYAegghb7/mXubGHi/tEJUxDOAGHYiCc0xapFfiWnX3DD/cQsP5Ct3Gteg0q2XukNZt2rHhooI8QZ2M5OdsEnaAJxnrVfh/Drv5y3qLiulpLTsbjL5R+zMRJEzgDPelHff3GEATtAvN17e9wqQfOqz8huInvVfl3ga3HB1SXzae25tG0AdzggCCxCjO4H3olqeXLjWWvl0VN5glTLHoCqn5Hv2NV+Cq9y4CzsLVgeGrsSwtKo3s8E/uoGIHTcVFNVgqUsrwCzkttUz4ry8uhW2qs51F1vOm9li112gqBMnBJ+g6wwcr8FtWnslgjnd5wCXkNhpEiVAPXA9eoFULNz82z3EDrLQzPB2qASgEkknaCzE9WOfSr+rK2tNcvqVS5tYIpX4TENBJMkYAkfETFLckmo9FAUkcH0gzm/iC6ey1jTH9kxzldwAnapAJYgAnJxVTkLidy3qPDi2pdQJYEFQoJ9RkyCe59oiq/BOHKuk1OsvDe0izYU5DXCN7tE5CLtJnuatfh1Y3XWvMfhnrGZPmJnr1H1NE6hMbXEjMXZf0nQub966UFr6kWiFCeEfM0A7g04Enr7GkTgGjuXVuK7MGuAhm3QRIwZ9we9OOo5dua63uXcNjecYjw2GCCMlgBGZwR6UJ1IXTagqQNrwojOAImI7Y+3vWLXt5RufpNflAoniKN6/q9FY0pbYbXiXbtlGEgsGK+I698gFZ/hFKV+6WYsxLMxJJOSSckk9yTRbmmxdt6hlvSGwwEkgK2V25MCO3bpRj8L+VDrNS9wrNvTI11vQuAfDQ/NhJ9lNdhPZ1Tk5DvXpHf8P8AlSxbtC/euL+XCFbouxFy6VBZUXrtQwAckkHEGjnDPwcsORd1F241xjv2oQqAEyB0mYj0jpS1yDwU6nUJ4s+HZ/bXZGJMbU9NzHJHotdf4vxDwrV250IUkT6hcfqRQIoNsYD5XWlUznOh4Rw/U37tjTaND+Vi3bLFtpO9xcuOSTvUMsDqSQfUQR4t+D+jv6fZm3eExeHUn0ZehXHwjIHQ1l+G9q1Y0pvCJvOVY4nckwpnrJLt9RWnV8zNe1F5EMrZdUx3mCP+JifoBTV0hbPeJc5GbSDsJyzU/hlrUdl8JG2sRImDBiRjvUp11ialLjqr+VWYDJ6AwO/pUrKcwG1GbgjEcj5QTwrj/E7LkLfDDYFBa2G2qOkAwB9Zq/8A6Z1t1Ct3UC4Cc+IIj2AQRHasCsZBB7CP+u2ftSnxnV3dNeZFJZGAYT1npkjNYBkfL5LjEVUawBfwmfOtrZYRXupcul8qs+Vdvv1PvSVuHv70X4m73QrEBVkjAjMbj1MnFBSK6XTrpSorMSW3nVuVOZ7SaNbDslyE3Kt22m0CSCOnWf4pJpb1XC1a8zWr1lUYyE8wAnqBiImlWxqSBtnHpVm3folxaSTcF8uoAVGpeD3Ooa23ycT+sVrZyphhBHrQO1ryvQxV2/xTxUGQGXvHai0wNUuXtaFEkg1V0/F5bP29/ShN6+T+9PuAP7VpF0T1+ZiKYoEWxMbl2O29tisR1Cj9Y6471c4dqGtyRdAQyGAJkj5R0mlKzcIQsCGBO3rmTPb3ANZXOIt0gferK3tKDVvOh8B5E0/EUvN4wt+FE7bY3AEE7pLAdj1olY5a4ZpABa2XrgGGuujk/JJCd/T60gWeJflrTB3n8wmAk4AJB35EyCYqcocd0ulLm4S5ZQoi3iJkzP8ASk5VYrsf+4/GyqbIl7mNbb3DuW2CMEFQp+WGM4qlZ4faaDtUn29veaZjpLV8F7bEDuGERInt7Gtun0e3DMGI6GDj+9ZdekVGHzG4o6rQ2p+H7Gf6U+a82m0el3qD4Nm3sJBlYUZEEHr2kVQ1GiRgROfXNDuYOKC3bVN+3agAgHcYxK+k+tLZi9AQ0AG5mvlA231rtdQlUBuKu0AB1aASB0hWb1966jq+D71lQXSAQPQRIx3xSLyHw7TpZNzUAMbwJFtj0txInpuLQT8o9abxznpSwDW1BWVHXb0iInuvSnnGDyYo5aO0XOYdO960bNkqbjugVTk9YJA6wAST7Ux8H5B0pnTXABaUK77WAN5u4ePNtwrbRj4asfmrUf6nasWXbG7acgwTlfN0yPlXrcsa3c7HW203RgWZgD3NwR8hQrhyA+XcDeN8dCvmNEyvxvk20zEWdunt71Y7QNx2wPKseWQoyT3Nc4/ETmBLl7wLLSowQ4XytuwBcIBAJMmTRfnbhd1FAGsuXLjkKAu1AxJgjaTiJXq2Zqcncr29Le1H5qwlxRb8S21wC5kAblMAebuO3XJoUGl7c/hGsbxjRv74r8R5j3qultKSURdNYAP8Zi/dxhmut5f8tEL3AG0tzwbgKmx1HTdIJme4MzWngg0vD+INfvE3FtXN2ntKU3EGdrXMnZtBUhfUUW5g5n0Gvvm62ou2iQBse2xAj0a28n6itRrtOdkRmG3Ig/l7il+y1y4LtweIZ2bjBAEZWY9AKFcxcYa5qR5yWVSTB6dTtx1zE1f5ks2LFnxNPqjqN52gbGXaYnqxnsaq/hhy5b12pvJdZwVtbwFjzQ4BkkGOs1QCe36QAuX2Wgni2juXwbih7jIAHjzQPh6dY3R966T+H4uW+GW9LbtG3e1ly4zXTgC0sLuY/u48oHuYyaSuN6b8lqbgV22+GZmersVglY9N30qcT59a8Vl3ARAgVDtBUT8UZMzMSOgobZgNHE1eGE2yHedj0PM2nsX04dpolZa5dMBQyjcxacEkCOsjA6CaWedOMowS3a1lq49zUCfMpi2qEsDLEAEkACRJjFca1Wt3RtUKFz36/WtWivKHlwCI6Hp/I00jyxSqC07pw/VNa4dtCqdpZg07VB34B3eUtgfCTQLkDTXN+puMrsPIQYPxDdBM9hJM0p8J53Wybaui3rat8L7jtB7pnywc0ycV/E6w9m5aQOC2MFiuBjaTAA64jvVKbFnsIWRNLFRvZ5l1+D3pPnJ9/Dun9YzUrnrcw5P7Mf8AEf7VKz6G9Pzjb9/5Qryzxl71y4znLEnriWMYHaiHG+LWrepO9QTtGDEdT6mk61de0T4ZKk9Sv3r27cNx9107mPUtml/dx4mrtKL2Ib/0lba7duqo2JtYKFEf7NkOOnvNKmtuKzAoIG1AR7hQD9yCaZdJtVTt2gHBAAE/Md+tWrOknMCPkKetKYsmKejUFbgPoNvzDDA+k1ut2KJcwXm2Is4DHA+VVrDYp6m94BlV7VYJINXmrEJ7UcqVPF2n3FWNRogZc3bSk527iT0/wgj9aw4go8oA6ST6kk1pQqARBqq7yXC9vg91dOwU23DsjDawJ8s+oGM1OHcq6m/lbZRQYLudqj+rfQGhOl1JSRmP0po5R4ozM6FxJA2oTljOdpOMen9qhLLZk2O0xbk66+ot22a2UjaXDCBAJ6N0k4E+tX+P8gppVtebfuClyFBUMSfKrA5gA59az1WqExKA+7VqPDbzYAMfWP7UIyiqIlFDYIM1aDiptuSOjYP9PtRVdc7GJA+lD/8As+/Q4q7Y4NtIl2B9ay5ADuJoxmtjLt3VEDP/AF8qUeJqtzUkGdzMASScL8jgQvanPhnELZJCqWcf+JKnBjGII+VJ3F7q29VeZ2hmbAgkeaDM/KAPrQYR5jGO220uavi2PKJyQqj5wFH0xQ/jfC2QqPzG+4pHlgjbtA7zkjp8xWixqtjrdDArbbfII9cCD3ntVZLxZmc9XJPyBJP/ADrSAQdpnAFbw/wS9eNxFuasW7WAzftCdueixk9Y+ddY4l+IFhBba05u7SoKwdxH1Aya4tp7lHdIkZOTUJMHSJ1riPMPBrkNeFpiDM+BcLSO8rbntXM/xF5u0rC7Y0dl3FyN1654oAzMWlMHJGS3p0rwaqh/MPFSllgD5n8o+X7x+2PrVbMRYjAxUEAmIJuegFeWdQymVMGsJrytEWNocTmhwoj4wAJMFSB2IIxRzh/4q6i0MKkxG4KAY+fU0j1sspJz07/KlNhQ8iPGd/WFeZuNNqbpdurQT9sY+5+tDNPo3uTsVmjrtBMCtmtfcQ0k9s9o6D5Cj/IGjF29cU9rc/8AqH96vZE27QXJZrMWXkeU4g5HvWE0w88aBbWoAX95AxJJMkk5zVDg/CBe3EllCxJCz1nrnHSr1jTqi63gyrnD9OWYwYIB7e2fl6fWrv8AoVIuHexCMRMCIAkHrWp7BsoCZBYR17dYI+1AWvYQ1AveUJ9qlWhr29B+teVe8vSvrDt4W+5J+UVo3J2/lNe1KWIEyNwRMHH0/pVUcZuDodtSpRCSVNbrHuAbmLEGa1pqfXFeVKYsEzaL/vWxNWB1IqVKKVNDXQ7HMdc1ktlR5rjEDsoA3t9DhR7n7GpUq5KmdtjfuLbtrt3EDLEn5k+w9AKPcwcGt2dOGtqCysoZ5JMZ7TGTUqUDsRUJVBMWDeG2IzTvyvxArpVkkwWiT+7P/wA1KlVk2Eg3E33eLsZmPkDFV7nFmBgr9cH9alSky5pfXehIPyodq9FbMlhk9SDB/WpUohtJMbGqt27DW1SWJkOYkZnpHpiqdmyWOBUqUVVZkhfRaCDJyaJrXlSgMkk0rca13iXesqvlH06n6n+lSpRpzJBvELQW4wUQOwqtUqUxeBI/tGSremuG2u6J3Y6Yge9e1KIyhN+jVLr7XZlDZnymNo9yO01f5Ze3Yvlrvw7DBYN3I2t5cj5j71KlAR2hDebeZVu6u5dvKxu29OFt72KzAnp3YTOTJiM1Y4Fw99PbLXVIW7BBUEwFn4oBI61KlIc7aZB6yvqbC3L8KQwcBmM5GwkEYyJ8tDeMljeKmfLgA5Ocz9a8qVae1Uhm63w2QCd8kDtXtSpTbgX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1992" name="Picture 8" descr="https://encrypted-tbn3.gstatic.com/images?q=tbn:ANd9GcSvOhthIMI7rdqdCrOJGFeAWG5d8x-0tCNeijmbrLvcm1A2W9-xsg"/>
          <p:cNvPicPr>
            <a:picLocks noChangeAspect="1" noChangeArrowheads="1"/>
          </p:cNvPicPr>
          <p:nvPr/>
        </p:nvPicPr>
        <p:blipFill>
          <a:blip r:embed="rId3" cstate="print"/>
          <a:srcRect/>
          <a:stretch>
            <a:fillRect/>
          </a:stretch>
        </p:blipFill>
        <p:spPr bwMode="auto">
          <a:xfrm>
            <a:off x="381000" y="3695258"/>
            <a:ext cx="4343400" cy="2967977"/>
          </a:xfrm>
          <a:prstGeom prst="rect">
            <a:avLst/>
          </a:prstGeom>
          <a:noFill/>
        </p:spPr>
      </p:pic>
      <p:pic>
        <p:nvPicPr>
          <p:cNvPr id="16" name="Picture 2" descr="https://encrypted-tbn3.gstatic.com/images?q=tbn:ANd9GcRiOW_V-RJYXrDBKCtWqSXITNogfpEaiZkuA-3NJfaLt3OuIIY9yQ"/>
          <p:cNvPicPr>
            <a:picLocks noChangeAspect="1" noChangeArrowheads="1"/>
          </p:cNvPicPr>
          <p:nvPr/>
        </p:nvPicPr>
        <p:blipFill>
          <a:blip r:embed="rId4" cstate="print"/>
          <a:srcRect/>
          <a:stretch>
            <a:fillRect/>
          </a:stretch>
        </p:blipFill>
        <p:spPr bwMode="auto">
          <a:xfrm>
            <a:off x="2514600" y="2438400"/>
            <a:ext cx="2286000" cy="838200"/>
          </a:xfrm>
          <a:prstGeom prst="rect">
            <a:avLst/>
          </a:prstGeom>
          <a:noFill/>
        </p:spPr>
      </p:pic>
      <p:pic>
        <p:nvPicPr>
          <p:cNvPr id="41994" name="Picture 10" descr="https://encrypted-tbn1.gstatic.com/images?q=tbn:ANd9GcQoomnlhzwUrhIxe6UoaHjLN2-1Ia5C1iMdZh6k2aUOk0RarlonpQ"/>
          <p:cNvPicPr>
            <a:picLocks noChangeAspect="1" noChangeArrowheads="1"/>
          </p:cNvPicPr>
          <p:nvPr/>
        </p:nvPicPr>
        <p:blipFill>
          <a:blip r:embed="rId5" cstate="print"/>
          <a:srcRect/>
          <a:stretch>
            <a:fillRect/>
          </a:stretch>
        </p:blipFill>
        <p:spPr bwMode="auto">
          <a:xfrm>
            <a:off x="5993553" y="4471571"/>
            <a:ext cx="2693247" cy="2234029"/>
          </a:xfrm>
          <a:prstGeom prst="rect">
            <a:avLst/>
          </a:prstGeom>
          <a:noFill/>
        </p:spPr>
      </p:pic>
      <p:pic>
        <p:nvPicPr>
          <p:cNvPr id="41996" name="Picture 12" descr="http://thecityfix.com/files/2009/10/SeeClickFixDC.jpg"/>
          <p:cNvPicPr>
            <a:picLocks noChangeAspect="1" noChangeArrowheads="1"/>
          </p:cNvPicPr>
          <p:nvPr/>
        </p:nvPicPr>
        <p:blipFill>
          <a:blip r:embed="rId6" cstate="print"/>
          <a:srcRect/>
          <a:stretch>
            <a:fillRect/>
          </a:stretch>
        </p:blipFill>
        <p:spPr bwMode="auto">
          <a:xfrm>
            <a:off x="4953000" y="533400"/>
            <a:ext cx="3890089" cy="2590800"/>
          </a:xfrm>
          <a:prstGeom prst="rect">
            <a:avLst/>
          </a:prstGeom>
          <a:noFill/>
        </p:spPr>
      </p:pic>
      <p:pic>
        <p:nvPicPr>
          <p:cNvPr id="4" name="Picture 2" descr="https://encrypted-tbn0.gstatic.com/images?q=tbn:ANd9GcRzgnuYyR1WsOLMk36rY14RsfEakpJJEPhgmBZvlMBFsJpTA7ys"/>
          <p:cNvPicPr>
            <a:picLocks noChangeAspect="1" noChangeArrowheads="1"/>
          </p:cNvPicPr>
          <p:nvPr/>
        </p:nvPicPr>
        <p:blipFill>
          <a:blip r:embed="rId7" cstate="print"/>
          <a:srcRect/>
          <a:stretch>
            <a:fillRect/>
          </a:stretch>
        </p:blipFill>
        <p:spPr bwMode="auto">
          <a:xfrm>
            <a:off x="4800600" y="3429000"/>
            <a:ext cx="3810000" cy="925779"/>
          </a:xfrm>
          <a:prstGeom prst="rect">
            <a:avLst/>
          </a:prstGeom>
          <a:noFill/>
        </p:spPr>
      </p:pic>
      <p:pic>
        <p:nvPicPr>
          <p:cNvPr id="11266" name="Picture 2" descr="https://encrypted-tbn1.gstatic.com/images?q=tbn:ANd9GcRe2gV3ol8Jggy3X7dWC09GS8G88_tECdXqTYvHXFG6T-PUI6av">
            <a:hlinkClick r:id="rId8"/>
          </p:cNvPr>
          <p:cNvPicPr>
            <a:picLocks noChangeAspect="1" noChangeArrowheads="1"/>
          </p:cNvPicPr>
          <p:nvPr/>
        </p:nvPicPr>
        <p:blipFill>
          <a:blip r:embed="rId9" cstate="print"/>
          <a:srcRect/>
          <a:stretch>
            <a:fillRect/>
          </a:stretch>
        </p:blipFill>
        <p:spPr bwMode="auto">
          <a:xfrm>
            <a:off x="76200" y="1447800"/>
            <a:ext cx="2286000" cy="1524000"/>
          </a:xfrm>
          <a:prstGeom prst="rect">
            <a:avLst/>
          </a:prstGeom>
          <a:noFill/>
        </p:spPr>
      </p:pic>
      <p:sp>
        <p:nvSpPr>
          <p:cNvPr id="11268" name="AutoShape 4" descr="data:image/jpeg;base64,/9j/4AAQSkZJRgABAQAAAQABAAD/2wCEAAkGBxQTEhQUExMWFRUXFxoaGBcXGBocIBsdGBgWGCAcGBgbHCgiGhwlHxgdJDIhJikrMC4uIB8zODMsNygtLisBCgoKDg0OGxAQGzQkICQsLCwtLC8vLCwsLCwsLCwuLCwsLCwsLCwsLCwsLCwsLCwtLC8sLCwsLSwsLCwsLCwsLP/AABEIAHQBswMBIgACEQEDEQH/xAAcAAEAAgIDAQAAAAAAAAAAAAAABgcEBQIDCAH/xABIEAACAQMCAgcFBgMFBQcFAAABAgMABBESIQUxBgcTQVFhcRQiMoGRQlKhscHRCBWSI2JygsI0orLh8CRDU3Ozw/EzZHSj0//EABkBAQEBAQEBAAAAAAAAAAAAAAACAQMEBf/EADERAAICAQMBBwEIAgMAAAAAAAABAhEhAzFBEgQTIlFhcfCBBRRCkaGxweEjcjIzUv/aAAwDAQACEQMRAD8AvGlKUApSlAKUpQClKUApSlAKUpQClKUApSlAKUpQClKUApSlAKUpQClKUApSuLuAMkgDxNAcqVrL3i4VQVGrJIBOw27x4itJc8RkfmxA8BsKtQbOctVIk099GnxOB5cz9BXGW9Aj7TBx3DlnJxWLwOTWm6jbbVgb/wDOsniV6IlBxknYCsrNG9WLNY/H27kA9Sa6Tx2TwQfI/vWHd3ryHLHbwHIfKuEVs7fCrH0H6126Uedzk3hmb/O5f7v0r6OOS/3fof3rhHwaU8wF9T+1d38lx8cqr/15kVngN/yH1OPv3qp9Mj96yI+kC/aQj0IP7Vj/AMuhHOcfLH/Ovosbf/xvxH7VlRKTn5mxi4vEftY9Qfz5VmRyBt1IPoa0o4ZARkS7cs5Xn9K5JwZeaSnPiMfoahqJalPyN3StdHbzpykVx/eB/MVlxyt9pMeYOR+/4VNFpndSlKwoUpSgFKUoBSlKAUpSgFKUoBSlKAUpSgFKUoBSlKAUpSgFKUoBSlKAUpSgFKUoBSlKAUpSgFKUoBSlKAUrhK+BnBPkP+ddNqHPvP7vgg7vMnvNbRlmJxHi4jJVRlh9B+9YnDpO2LGUalG+ScBfLHKuu74XKzswUYLHG45d1YE4ZfcJGB3A5Gfl311UVWDzylK7exuONXKppQIpIGxI2A8h8q0S4zvy78fpWRb20kp2ycbZPIY8620fDIohqlYE+fL5DvrbUcGNObvgw0nlkAWJSqDlj9WrYXdrqVDO4XSDnHeTjvPpWJdcc7ohpHif0HIVqZZSxyxJPnRRb9A5JepuFuYEIEcetu7Pj6n9qcT4nIjaAQMAZwM7nfvrJ4Lw7QNbD3jyHgP3rUcTBaVzg8/Dw2/SsVNlSclE6Zbt2+J2PzP5VsYOFqEMjOMFdjg7Z2yfE1qgh8D9K7Xu3IILEg429OWPD5VbXkc01ydTAZ2OR4kY/CtjHwOQ4OUwe/JP6VrUUkgAZJ5CpFZ3KQhY2fLZ37wue7PcKyTa2Ngk9z5f8LyiKhVVXJJb5bmtBKgU4DBvMZrZdILgmTTnYAbeZ3/atVSCdZGo1eDuiupBsrt6An8q2c3EJoiFYhjgE5HLOdsisngrlUAfvPu7b488d3rXTxRpnZlVW0DbYc/nUt26KSajdnZBx9T8SkeY3rY294j/AAsD5d/0qM/yuX7h/D96Hhso+waOEfM1ak1uiW0qNwXdxHzViPBgfz51srTjKNs3uHz5fX965uDR0WombKlBSpOgpSlAKUpQClKUApSlAKVp+lNxdpBqsYo5ZtQ9yRtI075OdQ35d9VDfdcfEYZHiltbdJEOGUiTIP8AX+PfVxg5bGN0XtSqi6P9O+N3qGS2sLd4wSNRYqMjmBrlGa6J+uG7tpTFe8OCMOahypx4rqBDDzBx51vdSFouSlR/of0wtuIxloGIZca43GGXPLIzuD4jI2NSCoarDNFKUrAKUpQClKUApSlAKUpQClK03Smzu5YdNncLby6sl2QPkYOwzy3xvg8qIG5pXk/jPSi/d3Sa8nYqzKwEhVcqSDgJgY28K9LdCoSnD7NTufZ4s58SgO/1rpPT6UYnZuqUrrnmVBqY4FczTsrT8R4yFyse5+93D08awOJcVaT3V91PxPr+1YdrEGPvHSo5ny8vE11jDlnnnq3iJJODXLOmWHI4z41nO2ASe7eo/PxU40wjSqj4jgYA7yTso8zWZZ3LTRMu2rSMON1YMOYYbHY52qXHk6Rnway94o8nuj3VPcOZ9aybHg22qXYfd/c91cOL3kPDraadhraNC2O8nYAD7oLED599VbwLrVubu7iguIohFNIsY7MOGQuwVSSXIcAkZ2HfjFdEm14diOjmWWWzd8ZVRpiA278bD0HfWouNZw7knVnBPl+lZvBrZHLB0yB9rJGPI71k8buEUhNAJA2J5AHwA9KKk6RLuSts6+CXS/A6rn7JwPoa3wQDkBUW4XZGV/7o3J/QVKGlUEKSATyGedRqb4Omk3WTnWFfcTSPbOW+6P18K7r6TTG7eCmocBWQje41NRxwjctHNcAHUoQ9wPL1Hea4cV4eE04ZQoXG+ck75OAKzuEwMgAC4B3Zm7/JV/U1xu5IEcs3vue7nj9BVXnBLium2aS2t5G+BSfMbfjWYvByBmR1QVyl4tI50xjT4Bdz9a7rbgrMdUrH0zk/M1Tb5wQop7ZOlRbg4AeVv+vStlawt3RJGPPc/hj86zLe2VBhVA/67zXbXNyO0YUfBX2lKg6ClKUArhJCrfEoPqM1zpQHRFahPgyB4ZyPoeXyr7c3KxgFs48cZx612k1rr7ikQBX487EDl9a1W2S2oozIbtH+Fgfn+lcpplUZZgPWoY3lyoST5117o49+/IlVvxJZH0oCe8tyA/Ws2o1wy7aIEdkWydyAc/lW7t74N9l1Pmh/PGKiUa2OkJ2smVSlKg6ClKUArzB1syA8Wu8dzIPpFHXp+vJvTa47TiN63jcSj5K5UfgBXfQ3ZMi+OpWDTwiA/faVv/2uB+AFR3+IaxQwWs+PfEpjz4q6M+PkUH1PjU36uIez4VZA7f2CMf8AMNWfxqo+urpal3PFbW7dpHCTll3Dyt7uEx8WkZG3Mk+FIW9Sw9jWdS106cWgVSdMiyo48VEbSDPoyL/0a9KVVXUz0EktdV5cqUlddMcZ5ohwSWHczYG3cPM4FpySBQWYgAAkk8gBuSTU6zTlgR2OVcO0GcZGfDO/0qluNdO7rit4tjw5zBEzFTMPiZVzqfI3RMAkAYJ2yRnA5dY3VtDaWRureSbtYipkZ5CxcEhSc591gTnbzFO72TZtl1UqoepXpxNO7Wdy5kYJrikbdsLgFGPNuYIJ3557q23Wz1gtYhbe2x7S66i5AIiUkgHSdixwcA7DGTnYGe7fV0i8WWM8gHMgepr6DnlVH9W3Qz+aJJecRlmmBcpGpkcbj4mJB2GTgKMDY1FOkj3PCL+eC1upkVdJU6s5V1VhlT7pIyRnHd51a0k3SeTLPTlKqHoPwDid21td3PEi9qQJNEcsgZsHZHUIgAzs255Ed+a1HW97ZYzoycRuClwZGEYcr2eCvugqd197A5cqlady6bNsvWlUp1B3EstzdvLLJIVjjAMjs3xs5+0T9yszrjtbu0X2uHiFwEklCdiGKhMox9wqeXucvOnd+LpsXiy364SthSfAE/SvP/UzezT8VUyzSy6YZG/tJHbf3V+0T96rw6TT6LO5flphkP0RqycOl0E7PI08hcs3e5J+bEn9a9icPhCRRoOSoq/RQK8icFh1T26feliX6uor1PxrpBHCkjatKRqWd8Z0hfAfaPcB44rtrq6SITSNhf8AEFiG+7dyj9fAVH7t5ZDllbyGD+A/WqyTptdcSuktrLNqjEl5jh5dCjLMx5Jt3LvnA1VqesboqLVYrmKeZwz9m3bPqcPpZwwcY2IU5HcR57I6dES8W7LXIrttotTKN8EjJHcM86hvVFxqa+EsE763hCMkjbsUOVKsebEEDBO+5ydhUr6ddGy8A0X0tssaO7LHsZCqk+8wYHSACMct/GjdOiFpO/QpLpn01uLzWmeytwTiJCcHGcGRuch9dh3CvQkd60UEUUakaI0UtjlhQNv3ry5w227aWKPl2jonprYL+tXx0a6GSRXSN/MbyYRk5jdjoOxX3vfO2/LG9VqJI6cUbK+gSaOSOYF0lUq4zgkHvB7iCAQfEVoujvV5b2swuI+3mdMlDJp0ocH3vdUamAzjPLniunrRuby1Uz2l32cKMkbRCKMMGOoaxKVJbJHLbFQvq64hPc8TiaaeWUokz++7MBiJhsCcD4u6iTq0SotLct4ynAXO3h+p8TXNgzsNXMgYJ8K5QqiI887BIIgWdj5d1VLxjprecVu1t7VjbRysFVVOlioGS0rrvgKCSqnGAefOsWXgiMG1bLra5ZF7OFG82I3J8QtamRm1ZbOrzzmonP1WQSQP2BnEyoSs7SH33Azhl5AMfu7jzqHdBesee0lRblmmt84YSe88W/xIx97bvUn0xWKO9FuPVyX9Ckk0OlxpORue8Dfl40xDBsBl/Abt/wAqwuKcXZg6RN2ZKMElCq5BZfdcKdiASDg86oXpjx7iUNxNbS30j6CMtFiIMHRXBwgUjZhkevOojByLtcbl7cQv5W2IKA8hyJ9e/vr5ZcJLEayE/u/aPy7qrLq/teK3HDxHZmOBDJIxu5WLOxJAKxDSxGNOCx88EYqv+k3C7qyu2juHbt1w4kEjNqBzh1kOG5g+ByDXRR4TJ6M28nq22tVjGFGPzPqa7qhnVP0jkvrBXmOqWN2jdvvacEE+ZVhnzzXR1q9ODw6FVhANxNnRncIoxlyO/mAB4+lcOluVHbCRN5JVX4iB6nFfUcEZBBHiKproH0Ij4ram84hPNO8jOFHaEBNDFeXLJIzjGAMbV96DcDm4Xxz2QyM0EsEjRnJwwBDAleWtdJBx4+eK1wWVeULLmpSlczRXwnFR3p50qXh1q05XW5ISNM41Oc4yfAAEnyFU30SjuuO3zC7uJTDGut1Q6VAJwqIo2Gd99zgHfO9dIwtW9jGz0Kjg8iD6GuVef+tDox/KZbeexkliSTIwJGyrrg7EnJDDOxzyPjX3oivGOKq5j4mURHCyBnZXAIB1KEjwwxnHvDcHlzre6xd4Msv10B2IB9RmuIhUclH0FR3pFx6HhNkrSM8hRVjjDNl5Xx3sxyT3k9wz6VUnR+7veP3xjnuHjtkGuSOIlFVc4CDHxEn7TZ5MfKsjBtXwa6L4mhjkUrsfTGR51ruGcJKyEvuF+Hz86qzrJ6uo7G39rsZJozGw7Re0Y7Mca1bOQQSO/lnwrt6pusmaSZLO8ftNe0Up+LVjOhz9rODhuedt87UovpuLIaTeS6KVW3Wt0WnaOW9tbu5R40BaFZWCMqDcqFIw2N+/OO6qW4Zxm5kmhje+ukR5ERmE8h0q7qpYDVvgHNZHS6ldlt0esqVo4ejSrZex+0XBBBHbGU9rktqz2nj3cuW1U50V6P3V7f3MMfEbv2W3dlaftpMtg4Cr72NRwd+WBnG4FTGKd5Fl/wBKw+EWAghSIO7hBjXIxZjuTlmPM70qDTLJrx1xO41yzSD7cjv/AFMzfrXrrjNx2dvNJnGiJ2z6KTXkGxjy0ankWQH5kCvT2flkSLV6bdWrW/DhPDcXEmhFaaGSQFdOBkooAwF8DnbPhUH6BcfFjfQzt8AOiTbOEfYkeY2O3hjvr1PNbK8ZjYBkZSrA8iCMEH1FeUOl3Amsrua2bOEb3CftI26nz2OD5g+FbpT6k0xJVk9aKwIyNweRquuvTjBh4eIlODcSBDj7gBdvrgD51w6lOlntNr7LI39tbgAZO7xclb1X4T6Ke+sD+IWyZra2lAyscrK3l2i7E/NcfOuUY1OmU3gr/qrtb5riWTh/YdqkeljPnAV2Hwgd+U/6zVica6O8evYGgnnsljfGoKHBOCDjOk7ZFV31T9KUsL0tMcQzLodvunOVY+QOQfI57q9HR8ShZO0EsZjxnWHXTjx1ZxV6ralsZHYrXq86rJbG7W5muEbQrBUjDblxp94tjYAnbHPFV71zQOvFpy+cOsbJ/h0Bdv8AMrVf3BOk1tdySpbydr2OkOyg6MtnZXxhjtvg1WnXF0q4bLEYAoublCQjocCE8jmQDflugznAzishKTnkNKiS9SEytwmIDmkkob1MjN+TCqf617wT8WuSh1gMka6d8lERSBjmdeoVOOhPQVTbJLbcYli7aNGmSIrgMV3GNWQVyRk71L+iHV5YWTiRCZ5wdpJWVipPeqgAKfPn51vVGMmxVo23V/wh7Th9tBJ8aplh4F2ZyPlqx8qqn+IWfN3ap92Bm/rfH/t1e9ed+vlyeKAHutowPTXKfzJqdLM7EtiT/wAOttiO9k7meJP6Fdv/AHBWX/ENNi0tk+9cZ/pjcf6q5/w+zIbKdAffE+WHkyKFPodJHyNaX+Ii7Bks4gRlVldhnlnswuR3cmqt9UfhMH+HyDN7cP8Adt8f1yKf9Bq0+s65CcLvTncwso/zkJ+bCqx6jZTGl7IvxEwp6DErZre9Ztwf5ZdFiSWMK5P/AJ8b/wCitlG537EddYKn6Cwa+I2S/wD3Ebf0MJD+C1fRUNqVlDq4KshGQwYYKkd+apfqntjJxS3A5gSsPlE4/WrM627qSxsl7JyJJ5OzLrsVXSzMEPME4Az4Zq5vxUTKLdUYqDhXCWkIdYZHADLreaQKDnSFGdAyATqxnA32qL9aHF5ZbaAeyyQW7yl0eYgSSMqEbRgnQmJO/mT5Vq+qC1ifiK9qgfRG8kaHk0i6cbd5ALH5Z7qkHXrfM7WatsdMrY8AWjUfkaVUkjaX1OnqNkKSXki8xHEo/wAzuf8ASanPSi4Is71yST7NMM/4kKD/AIqh/UpbFobtlGWMsKkDwVZSD5DLnfyqZ9Z0PYcJuB9p0UMf8UsS49Bmpk11EtNy9EUl0Eg18Ssl8Z0/3Tq/SvVqRqucADxwK8udWbheKWhP32x/iMUgX/exXoGHicml9WWBB3x8JIx9PKs1k2y+pR3IR13cRV7BAq6Q1ygz3nCSNv8ASon1EW4fibEjIW2kP1eJf1NbLrmmxbWifemlb+hI1/11y/h4hzc3b/diRf6nY/6arbTYi7o2/wDEBxQxwW1qnuiRmkcDbIjxgHy1Pn/LUX6hbMPxF3Iz2cDEerMifkSPma3/APENw8n2W4G6rrjbyL4Zc+GdLVFepu80XksecNLAwXzKMkhA89KsfkayK/x4NbpnoG44misEX3mJA25DJxuf0ryVxTHbzY5drJj01tXpVoTDE9xJ7kcSNIc8yEBbYfKvN3CeHy3c6QxjMkz49NRyWPkNyfSt0klZKbe56N6vrES8Ps5ZckmBBjx0jSCT37AVRnWdNq4reHwkC/0Ron+mvTnCrFYIYoU+GNFQeigD9K8n9KrntL27kznVPKc+WtgPwFTou5NlNJHozqng0cJtPNC39TM361VvX+w/mEIHMW4z85JMfkauXoRb9nw6yQjBFtDn17Nc/jVCdc132nFpxnaNY0HyQMfxc1OlnUbKlsWJ/D2v/Ybg+Nyf/ShrW9f/AEfkfsbxAWSNDHLj7I1alY+WSQT6VI+oyDTwpG+/LK30cp/prN4N0x7bil7w+VUAjC9jscuNCmQNkkE+9kYxtnwrG2ptrgcFEdEOml1w5iYGBjY5eJ90buz4q2O8eWc4q+egvTi14nuEEdzGu6MASFOxMb495c8+R5ZHKol1mdVtusEt3ZjsmjBd4gfcZRu2gfYYDfA2OMYHOoR1Mo54tBo7lkLf4dBG/wAyv4V0kozi5IxWnR6WpUN6f9YUPDNCGNppnGoIpCgLnGWY5xvywDyNZPQLprFxOJ3RDG8ZAeNiDjIyCGHMHfuHI15+l1ZVkI/iIhcx2bgHsw8gJ8GZV059QGrA/h2uFE16h+JkhZfRGlDY/rWp31jdKuH28LwXYE7Ov+zAZY94J7k3GQxxy2qrurbotDda7iK/aynWRgkSMCyIdxlmILg5xnkcb12jnTpmcm//AIh+ILi0gBy+XlYeAwEGfUk/Q1n9QHBpI7ee4cFVmZRHn7Sx6veHkSxHyrYWHVdZ9sZ7u5kvZTgntXXSceKjdgPAnHlVixoAAFAAAwANgAOQA8KiU0o9KFZs879eXF2m4iYc+5boqgf3nAdj6kFR8qmH8PNmBbXUv2nlVPkiZH4yNUG66eHNFxSVyDpmVJFPccKIyB5gp+I8anX8PN0DbXUWfeWYMR5OgAP1RvpXWX/Vgxf8iZdZqg8Kvc/+C34bivMPDpWSaJk+JZEK+oYEfjXozro4iIeFTLn3pisSjx1Nk/7qsapvqq6OtecQi93+yhYSyHu905VfVmA28A3hWaOINsS3PTcsYZSpGQQQR4g7V5D6QcMNtcz25yDFI6A+QJ0n5rg/OvX1ef8Ar74R2V9HOB7txHv/AI4sA/VWX6Gp0JU6NlsTzj/TUpwOK5Q/29xEscYXc9q6lWwPFSGOPEAVv+rvo0LCxihP/wBQ+/KfF2xnfvwMKPICqn6n+HyXs0Al3teHl5EHcZZm1AHuOnBby28av2p1PD4UasilKVyNK16adHONXhmhW5tktXY6UGpWKZ2V2CH5gHBqEDqU4h3S2wPiHk/D+zr0DSui1ZJUjOkinQuz4pGWHEJ4JUCAIYwdWRzLnQudq6+n/QGHiaqSximQEJKBnY76XXI1LnfmCO47nMvpU9Tu0KKHseqzilnOs1pPbs8Z2YOyk+IZCuNJGxGauSfhourTsbxEYyRgTKudIbAJ0E77NyPPYGs25tVfnkHuYHBHzrXTPcRd4kXxxv8APG/51Tk5+5LfSU1x3qVu0c+yyRzR52DnQ4HcDsVb1yM+Ar7wLqQuXYG6kihTvEfvufTICr67+lXHDx9ftIR6b/tWbHxSI/bA9dvzq3qaiMTg+Tq4BwSCzhWG3QIi/UnvZjzZj4mvP3Wh0PFreN2MscgncssCnMylyTjshklc5w3yxtk3l02401vw+5ngw0iRkrjBwSQuojwXOr5VRfVLxONeLJLdvlpFcLJIc/2r4wWY95GpQfMDvppXmRTrY1ydW/E2APsL7jO5jB+YL5Hoa0vEuEXFnIFmhkt5Oa5BXOO9HGzDzUmvX9VJ1+cRieK3tE/tLkzB1RRllXS68hvliwAHfue6qhrOTqjHGkbbqR6Qy3VnIk7tI8EmkOxySrKGGonckHIye7FcetjoMt9omjlSO4RdGH5OuSQCRkqQScHB5n1Gw6s+h7WVkEkYrNKxklCkbEgAJnH2QO7vJ8qlI4XCNyufNiT+Zrm5JTtB3RQPBura+WTJuEtRyLxSszEf3VjIz6FhW76Q9VE0zw+yfD2Z7aa5kbW76z7ze6SfdxjG3dmrl9ohj5FF9MfpXRLxyMcst6D96rvJPZE4W7K76JdUs9pKJf5i6ctaQIVDgHOGZmII5/Z9MVw6adCuK3pdDNaJb9qXRAXU4BOkyHQSSAeWcZqcT8dc/CAv4n9q109wz/ExPr+1auu7ZMtSPBWnA+gF/ZzpPBdWgkTOCTIwIIwQR2e4IqedI7E39otvdumvSrGSJTpSYZ95A2Cy74IOMgnlWVSqeXZz7xlUW3VfeLMMTQooORMsjZHmqABw3lt61IuPdWntEa+zzySXS/E91Ix7YY7jv2ZU5wN9icmprW04LZ5PaNsq8s7ZP7CkpNZKjNt0QHoP1QSxsJbydk5EwQORqwcgSSDmPID51Y3TLhUVzazQyvo7RCobmQchgQufewQDitlbX6SMVU5I/H0rBu+FtLKWJ0rsB3nYfhXHqblcjs3jw5KDbquvlkGiS3IB2kEpXHgdOnWD6A1a/RLojPAsjzXc93K8ekdu79mMEMNKsWf4gMtkbZ2qThreDzb6n9h+FdUl7PJtGhUeJ/c7VcpykRdb/oVX0s6A8Uu2R7m4sl0KQiIZFVQTk4GgkknGSSeQrj0R6KcS4fIz291ZjtAFdW7VgQCcbCMHIyeRHOrUi4GzHMj/AE3P1NbO2sI4/hXfxO5o9TFGpSfFGgn4H7SJElTVDJkMHzuM5BH2gRsQ3carjiHVBeW06z8PuEco2pO0Oh1x3ZAKv4HlkZ2q8KVC1ZIpQSKo45wnj3EYhbTra20Rx2jK5JfBB5AttnfTtnxqT9Aur+Dhqlge1nYYaZhjbnpRd9C/PJwMnYVMKVjm6oqiO9L4uIsEHD3t48hu0aYMSPh09ngEfezkeFU+epK/75bY/wCeT/8AnXoKlbHUcdg1ZEuA2XE4bBopJLZ7lAFgb39GlQoHanAJbY7gb7VWvFOqPidxNJPLPatJI2pjqcb8th2ewAAFXvSsWo1lBogPVt0d4jYgQTyWzWqhyoTWXDM2rYlQNOSxrR9NOrW8e/e/sZ0EjOrhWyhQqips3vBs6eRA5kb99tUp3juxRWHE+H8evoPZphaWyONMsisWZh3gKM4z3jb1FSboJ0Hg4bGQh7SZwO0lYYLY7lG+lfLJ8yalNKObaoUVR1s9XVze3CXNqUY9mEdHbTjSSQVJGMe8cjbkOea3/VX0JfhsMnbOrTTMCwTkoUEBQx+LmSTgc/LJnFKPUbj0is2U915dE0Yi+E8UbhAjRyMF7TTkjsyeb4J93vAHLG9Z8P6C8QuIxJFZyMh3VjpXI8QHYEjz5U4z0ie7vxcXeoqsy5jP2I1kBMYXu90EHxOa9TWNzHLGkkTK8bKCrKcgg8sYrs5S04pE0meUOM9Eby0UPcWkka/fwCo9WQkKfUirA6iuks3tTWjyM8TxsyBmJ0MmPhzyBBOR5CrM6zOMQW/Drjtyp7SN40Q83ZlIAA8s5J7gM1BOonojIha/mUqGQpCDsWDEFpMeBwAPHc+FHPqg2xVMsXpn0Rg4jD2c2VZd45F+JD5eIPeDz+hqseE9XvF+GXHbWTwzDGGBYoHXnh0bl5EMcfnd1K4xm0qKoqPjXQvivFpEN9JBbQxk6Y4iXIzjJxnBbAxktt4bmrF6L9G4LCEQ264HNmO7O33nPefy5CtvSsc21QoVDetToq/ELMJCFM0civHqOB91hnu90n6CplSsTp2jSN9X3RocPso4TjtD78rDvdtzv3gbKPICpJSlG7dgUpSsApSlAKUpQClKUBh3fDI5NyMHxG3/AM1qLngbj4SGH0NSOlUptES04shbxFThk5gghhsQRggg8wRUC4v1W20jFred7fP/AHbr2iDyVgQwHrmrwZQeYzWJLwuJvsAem35V0WqR3bWzKg4b0Ju4l0Hi8yxctEIk5eCl3AX5CpBwHo/b2ZLwoxmbOqeVtcrZ5+9yXP8AdAz3k1NH4AnczD6H9K6W6Pnuk+q/86rvEyWtQi3HeOywdm5JaIsFkOo5TOwbnyzzrpvOLN7RHBGA5I1yMScIncc+J7vlUnuujBkRkZlKsCCN+Rqu+j/ApX4TdSxHVKxZTzLFY9I0r/lzgVwnqOLxtv8Alx9T39l7Pp6mnc1TTUfR9Wzf+uX649STW/E4XbQksbN91WBO3lXclyh1YZTpJDYI90jmD4Vob2K3lSzS0kiebtYtCxqdSKMai45qAOea5Wgig/mUU0wjl7WQpGVOpwyDSUH2s+WafeFeQ/s243FO/J771fsbh+IRABjKgBXUCWGCo7x5b865vdIE7QuoTAOokYwcY388io/wbgscsvCVk95WtXYjbmuCOfPerDvejEMkLxEHDIVG/LIwCANtq2Os5Jv5sc9fsUNKUY287+3U1j1xZHpJ1XTqYDUcLk8ye4eJrq/mEXaCLtU7QnATUM5PdjNYnQ2M3M0QZMNYQvG+3OclowST8RCx5z4tWFb3NqvCJrecL7Ye1VoiuZTMzsUOMZbcqcjbFQ+0urSPRH7KipdMm27SdcW3T9qSf13JNbWErXBiYxKoj1415k+IDdB9nz8a2lrPayv2XtMcrrt2Suu2OY0g5zUOmhuPbJlXPtP8nA2O+vUmcHxz+NZvDr3hzw2EKRCSVXi0xx7PE6jLPJuCApBLZ5+dR38mzo/s/TUU8vC29rt/ETKTidtC4haWKNzjCFlBOeW2c1lzW4b4skeGSB9BzqqJRpPEEubi3ieSaTUksDPI6H4DEdYyMfCANjVl9HIGS1gRmZisajUw0sdvtKSSDjuJpDUcmR2nssdKKad/TG3HxmJwO/TsUeU2yOxcDsnBU6dROljzIUEnwwa2fD+IxTqWhlSRQcEowYA+BxVW9H4Ve24SrqGU3k2QRkbdodx6ipXweMJxm8CgKDbxMQBgE5Iycd9ZHUbr5wddfskIOVcW/TEqMnpb0q9lkghj7Eyyk57WTQqKB8TkAkZOw9DW5ueNW8TrHLPEkjYwrOoJzsMAnxqOdLoVPEeF5UHLz5yBviNcZqLyylJeIrcz28LPK5KzwF3kiIxH2TBxqXTsFAyD51jm0384K0+y6eppw4dW+W/E167V5Fn8Q4nDAA00qRg7AuwXPpmtXwXpD29zdxDR2cAiKSK2dQkTWSTywPKonaIltd2LXjDsVsdEUsqlQJNYPvBiQj9ntua1d0BIvGvYl9xvZyAikalye0KDbKnDHbmM451j1H/X0K0+xQaa80vFwrml+3zBaVhxeCcsIZo5CvxBHDY9cGvkPGIGYKs0bMQzAB1JIUkE8+QIIPpUC4WyzXVmYru3do8kLbWzLiPTgrK3aEIuOQPfXzglrDDwee49nWV27bX3FgJXTBYe8ECjJA861ajIl2OC5eWklXLvzry/j1J5Ycbt5mKQzxSMBkqjqxxyzgGsTohxpruAyuoU9o6YXOMI2M71Bre+j9v4YfaLV0UuoW3jKLHqiKqpcuxJY4ABx6VJeq7/AGI/+fN/xmkZuUq+cGa/ZY6Wk5L034zJPy8lwSG84xBE6pLPHG7fCrOoJztsCa1vRzpGJreSebREqSyITnCgIcZJPjWgsrm2hveIe3GNZJGUp2o2eHRgBM7HvBA5moxaKwsrZkxHbpfSmTtELqm/9mZUBGVU888jiseo7/M6Q7FBxrP4c8ZTbr9vlFu2HEIpl1wyJIucZRgwz6iumz41byuUinidxnKq6kjHPYGq6eB5f5hLb3CTubTQwtoSiE5BHva21yBAwwN8EVubC/4e4sI4UEsqlSgi2aLShDNLgghRvkHme41S1Gcp9jjFNq39NsXm6/jz9CS2XFwI5ZLiSBFSVl1LICoAIxrJ5P4ivlzxtGt5JraWCTQPiaQaAf77D4RUARIjayGV2i08UmZJdAdEcHCmZTtoOcfTeuE93rtuKDFvKRAhNzbAhX3wFcZI1Dyqe8Z2+5Ru/Ve26X8+d+nJZd7xaGFVaeaOLVy1OACcZ2yd67f5hFoWTtU0OQFbUMMWOAAc4JJqFdvFDxNpLwqqNaxi3eTGgY+NQTsGzv449a0ktusltNpX/ssvE4eyGCAyMyhioP2Sf1rXqM5R7HF1bfGeM8L1X8My+knV1YcSlkltblY5sntOyKupbxdM5B8wRmtLZ9VV5aBmTiwt4hksyh1HqV7QL86mV5Bp4zEIgqFrFxkKMZDnGQOeDinSK2vEsL32meOVewbSEj0YPiTk5rsteaTXkcfusHKNOuqvfLr2/Y1PBOiPDEmMt1ei+uIxqJuJVYIFwc6M7AZ+1kDyqwLPikEqGSKWN0XOWVgQMDO5BwNqhN7wuET8FTsk04fbSO6EOM+PvDPrWt4vcrBPxr+xEkQFqTFuFyyr7zad8ZOTjnXKWtL8XzFnePYtOeIN3V8f++n+/wBCxLDjdvOSIZ4pSoyQjqxA8SAawej3SJZrRLiYpFqd13bAysjIACe86eVQiDiC/wA04eRc27pplQ+zx9mi5jIVCxdtZLYwM7HG29YfR1HgS0vLgiW0WWZApH+zlpmAmPcx1ZGcbDGN6jvXfz0ydX2CCj7015/j8Kwsulx+fNmRcUxJcdq8KxxlApD7jUP+9B+A55eNZNvxWCSRo0mjaRfiRWBYeoByKrPpUcx8cI+/a/8ACtSDjVmkV7wns0VMGRRpUDbsuW3dVLUfz3o5S7JCk7y0/wBIRl+tknl47bLIYmuIlkGcoXUEYGTkZ8Bms6KUMoZSGVgCCDkEHcEHvFVKl1bJwq4t51HtuZO0jK/2jSaiRINt1AwdQ2wDVj9Ef9hs/wD8aH/01qoT6nRy7T2VaUOpXvXv6r0fxm2pSldDxClKUApSlAKUpQClKUApSlAKUpQClKUAr4qgcgB6V8pQHFIVBJCgE8yAK+tEpOSoJHeQM/WlKG2z6IxtsNuW3KuVKUMPiqByGM864GBdWrSurxwM/WlKCznpGc438a4rCoJIUAnmQBk/OvlKCxJArEEqpI5EgEj0PdXZSlAcRGNthty25V90jOcb+NKUAKjw5cq4SQKxBZVJHIkA49PCvlKCzlJEGGGAI8CM/nX1UA5AD08qUoLOMUCrnSqrnngAZ9cVyCDGMDHhSlBZwW3QYARQAcjYc/GuxVA5DHpSlDbOMkKtglQSOWQDj0r7oGCMDB5jHPNKUMs+QwqgwqhR4KAB9BRIlBJCgE8yAN/WlKG2wYlIIwMHmMc/UV8SBQMBQB4ADH0pSgtn2WFWGGUMPAgH86+6BgDAwOQpShln3SM5xv40YZ2NKUB80jbYbcvL0oYxvsN+e3P18aUoDiIFGMKu242G3pXLsxjGBjwxSlDbZ87IeA357eFcio22G3KlKGWVfxSSX21uHmeVoJidRYqzhWySiyFSQndjfarMtbdY0SNBhUUKo8AoAA+gpSuWnu/c+j25+HTXnG/r5nbSlK6nzhSlKA//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0" name="AutoShape 6" descr="data:image/jpeg;base64,/9j/4AAQSkZJRgABAQAAAQABAAD/2wCEAAkGBxQTEhQUExMWFRUXFxoaGBcXGBocIBsdGBgWGCAcGBgbHCgiGhwlHxgdJDIhJikrMC4uIB8zODMsNygtLisBCgoKDg0OGxAQGzQkICQsLCwtLC8vLCwsLCwsLCwuLCwsLCwsLCwsLCwsLCwsLCwtLC8sLCwsLSwsLCwsLCwsLP/AABEIAHQBswMBIgACEQEDEQH/xAAcAAEAAgIDAQAAAAAAAAAAAAAABgcEBQIDCAH/xABIEAACAQMCAgcFBgMFBQcFAAABAgMABBESIQUxBgcTQVFhcRQiMoGRQlKhscHRCBWSI2JygsI0orLh8CRDU3Ozw/EzZHSj0//EABkBAQEBAQEBAAAAAAAAAAAAAAACAQMEBf/EADERAAICAQMBBwEIAgMAAAAAAAABAhEhAzFBEgQTIlFhcfCBBRRCkaGxweEjcjIzUv/aAAwDAQACEQMRAD8AvGlKUApSlAKUpQClKUApSlAKUpQClKUApSlAKUpQClKUApSlAKUpQClKUApSuLuAMkgDxNAcqVrL3i4VQVGrJIBOw27x4itJc8RkfmxA8BsKtQbOctVIk099GnxOB5cz9BXGW9Aj7TBx3DlnJxWLwOTWm6jbbVgb/wDOsniV6IlBxknYCsrNG9WLNY/H27kA9Sa6Tx2TwQfI/vWHd3ryHLHbwHIfKuEVs7fCrH0H6126Uedzk3hmb/O5f7v0r6OOS/3fof3rhHwaU8wF9T+1d38lx8cqr/15kVngN/yH1OPv3qp9Mj96yI+kC/aQj0IP7Vj/AMuhHOcfLH/Ovosbf/xvxH7VlRKTn5mxi4vEftY9Qfz5VmRyBt1IPoa0o4ZARkS7cs5Xn9K5JwZeaSnPiMfoahqJalPyN3StdHbzpykVx/eB/MVlxyt9pMeYOR+/4VNFpndSlKwoUpSgFKUoBSlKAUpSgFKUoBSlKAUpSgFKUoBSlKAUpSgFKUoBSlKAUpSgFKUoBSlKAUpSgFKUoBSlKAUrhK+BnBPkP+ddNqHPvP7vgg7vMnvNbRlmJxHi4jJVRlh9B+9YnDpO2LGUalG+ScBfLHKuu74XKzswUYLHG45d1YE4ZfcJGB3A5Gfl311UVWDzylK7exuONXKppQIpIGxI2A8h8q0S4zvy78fpWRb20kp2ycbZPIY8620fDIohqlYE+fL5DvrbUcGNObvgw0nlkAWJSqDlj9WrYXdrqVDO4XSDnHeTjvPpWJdcc7ohpHif0HIVqZZSxyxJPnRRb9A5JepuFuYEIEcetu7Pj6n9qcT4nIjaAQMAZwM7nfvrJ4Lw7QNbD3jyHgP3rUcTBaVzg8/Dw2/SsVNlSclE6Zbt2+J2PzP5VsYOFqEMjOMFdjg7Z2yfE1qgh8D9K7Xu3IILEg429OWPD5VbXkc01ydTAZ2OR4kY/CtjHwOQ4OUwe/JP6VrUUkgAZJ5CpFZ3KQhY2fLZ37wue7PcKyTa2Ngk9z5f8LyiKhVVXJJb5bmtBKgU4DBvMZrZdILgmTTnYAbeZ3/atVSCdZGo1eDuiupBsrt6An8q2c3EJoiFYhjgE5HLOdsisngrlUAfvPu7b488d3rXTxRpnZlVW0DbYc/nUt26KSajdnZBx9T8SkeY3rY294j/AAsD5d/0qM/yuX7h/D96Hhso+waOEfM1ak1uiW0qNwXdxHzViPBgfz51srTjKNs3uHz5fX965uDR0WombKlBSpOgpSlAKUpQClKUApSlAKVp+lNxdpBqsYo5ZtQ9yRtI075OdQ35d9VDfdcfEYZHiltbdJEOGUiTIP8AX+PfVxg5bGN0XtSqi6P9O+N3qGS2sLd4wSNRYqMjmBrlGa6J+uG7tpTFe8OCMOahypx4rqBDDzBx51vdSFouSlR/of0wtuIxloGIZca43GGXPLIzuD4jI2NSCoarDNFKUrAKUpQClKUApSlAKUpQClK03Smzu5YdNncLby6sl2QPkYOwzy3xvg8qIG5pXk/jPSi/d3Sa8nYqzKwEhVcqSDgJgY28K9LdCoSnD7NTufZ4s58SgO/1rpPT6UYnZuqUrrnmVBqY4FczTsrT8R4yFyse5+93D08awOJcVaT3V91PxPr+1YdrEGPvHSo5ny8vE11jDlnnnq3iJJODXLOmWHI4z41nO2ASe7eo/PxU40wjSqj4jgYA7yTso8zWZZ3LTRMu2rSMON1YMOYYbHY52qXHk6Rnway94o8nuj3VPcOZ9aybHg22qXYfd/c91cOL3kPDraadhraNC2O8nYAD7oLED599VbwLrVubu7iguIohFNIsY7MOGQuwVSSXIcAkZ2HfjFdEm14diOjmWWWzd8ZVRpiA278bD0HfWouNZw7knVnBPl+lZvBrZHLB0yB9rJGPI71k8buEUhNAJA2J5AHwA9KKk6RLuSts6+CXS/A6rn7JwPoa3wQDkBUW4XZGV/7o3J/QVKGlUEKSATyGedRqb4Omk3WTnWFfcTSPbOW+6P18K7r6TTG7eCmocBWQje41NRxwjctHNcAHUoQ9wPL1Hea4cV4eE04ZQoXG+ck75OAKzuEwMgAC4B3Zm7/JV/U1xu5IEcs3vue7nj9BVXnBLium2aS2t5G+BSfMbfjWYvByBmR1QVyl4tI50xjT4Bdz9a7rbgrMdUrH0zk/M1Tb5wQop7ZOlRbg4AeVv+vStlawt3RJGPPc/hj86zLe2VBhVA/67zXbXNyO0YUfBX2lKg6ClKUArhJCrfEoPqM1zpQHRFahPgyB4ZyPoeXyr7c3KxgFs48cZx612k1rr7ikQBX487EDl9a1W2S2oozIbtH+Fgfn+lcpplUZZgPWoY3lyoST5117o49+/IlVvxJZH0oCe8tyA/Ws2o1wy7aIEdkWydyAc/lW7t74N9l1Pmh/PGKiUa2OkJ2smVSlKg6ClKUArzB1syA8Wu8dzIPpFHXp+vJvTa47TiN63jcSj5K5UfgBXfQ3ZMi+OpWDTwiA/faVv/2uB+AFR3+IaxQwWs+PfEpjz4q6M+PkUH1PjU36uIez4VZA7f2CMf8AMNWfxqo+urpal3PFbW7dpHCTll3Dyt7uEx8WkZG3Mk+FIW9Sw9jWdS106cWgVSdMiyo48VEbSDPoyL/0a9KVVXUz0EktdV5cqUlddMcZ5ohwSWHczYG3cPM4FpySBQWYgAAkk8gBuSTU6zTlgR2OVcO0GcZGfDO/0qluNdO7rit4tjw5zBEzFTMPiZVzqfI3RMAkAYJ2yRnA5dY3VtDaWRureSbtYipkZ5CxcEhSc591gTnbzFO72TZtl1UqoepXpxNO7Wdy5kYJrikbdsLgFGPNuYIJ3557q23Wz1gtYhbe2x7S66i5AIiUkgHSdixwcA7DGTnYGe7fV0i8WWM8gHMgepr6DnlVH9W3Qz+aJJecRlmmBcpGpkcbj4mJB2GTgKMDY1FOkj3PCL+eC1upkVdJU6s5V1VhlT7pIyRnHd51a0k3SeTLPTlKqHoPwDid21td3PEi9qQJNEcsgZsHZHUIgAzs255Ed+a1HW97ZYzoycRuClwZGEYcr2eCvugqd197A5cqlady6bNsvWlUp1B3EstzdvLLJIVjjAMjs3xs5+0T9yszrjtbu0X2uHiFwEklCdiGKhMox9wqeXucvOnd+LpsXiy364SthSfAE/SvP/UzezT8VUyzSy6YZG/tJHbf3V+0T96rw6TT6LO5flphkP0RqycOl0E7PI08hcs3e5J+bEn9a9icPhCRRoOSoq/RQK8icFh1T26feliX6uor1PxrpBHCkjatKRqWd8Z0hfAfaPcB44rtrq6SITSNhf8AEFiG+7dyj9fAVH7t5ZDllbyGD+A/WqyTptdcSuktrLNqjEl5jh5dCjLMx5Jt3LvnA1VqesboqLVYrmKeZwz9m3bPqcPpZwwcY2IU5HcR57I6dES8W7LXIrttotTKN8EjJHcM86hvVFxqa+EsE763hCMkjbsUOVKsebEEDBO+5ydhUr6ddGy8A0X0tssaO7LHsZCqk+8wYHSACMct/GjdOiFpO/QpLpn01uLzWmeytwTiJCcHGcGRuch9dh3CvQkd60UEUUakaI0UtjlhQNv3ry5w227aWKPl2jonprYL+tXx0a6GSRXSN/MbyYRk5jdjoOxX3vfO2/LG9VqJI6cUbK+gSaOSOYF0lUq4zgkHvB7iCAQfEVoujvV5b2swuI+3mdMlDJp0ocH3vdUamAzjPLniunrRuby1Uz2l32cKMkbRCKMMGOoaxKVJbJHLbFQvq64hPc8TiaaeWUokz++7MBiJhsCcD4u6iTq0SotLct4ynAXO3h+p8TXNgzsNXMgYJ8K5QqiI887BIIgWdj5d1VLxjprecVu1t7VjbRysFVVOlioGS0rrvgKCSqnGAefOsWXgiMG1bLra5ZF7OFG82I3J8QtamRm1ZbOrzzmonP1WQSQP2BnEyoSs7SH33Azhl5AMfu7jzqHdBesee0lRblmmt84YSe88W/xIx97bvUn0xWKO9FuPVyX9Ckk0OlxpORue8Dfl40xDBsBl/Abt/wAqwuKcXZg6RN2ZKMElCq5BZfdcKdiASDg86oXpjx7iUNxNbS30j6CMtFiIMHRXBwgUjZhkevOojByLtcbl7cQv5W2IKA8hyJ9e/vr5ZcJLEayE/u/aPy7qrLq/teK3HDxHZmOBDJIxu5WLOxJAKxDSxGNOCx88EYqv+k3C7qyu2juHbt1w4kEjNqBzh1kOG5g+ByDXRR4TJ6M28nq22tVjGFGPzPqa7qhnVP0jkvrBXmOqWN2jdvvacEE+ZVhnzzXR1q9ODw6FVhANxNnRncIoxlyO/mAB4+lcOluVHbCRN5JVX4iB6nFfUcEZBBHiKproH0Ij4ram84hPNO8jOFHaEBNDFeXLJIzjGAMbV96DcDm4Xxz2QyM0EsEjRnJwwBDAleWtdJBx4+eK1wWVeULLmpSlczRXwnFR3p50qXh1q05XW5ISNM41Oc4yfAAEnyFU30SjuuO3zC7uJTDGut1Q6VAJwqIo2Gd99zgHfO9dIwtW9jGz0Kjg8iD6GuVef+tDox/KZbeexkliSTIwJGyrrg7EnJDDOxzyPjX3oivGOKq5j4mURHCyBnZXAIB1KEjwwxnHvDcHlzre6xd4Msv10B2IB9RmuIhUclH0FR3pFx6HhNkrSM8hRVjjDNl5Xx3sxyT3k9wz6VUnR+7veP3xjnuHjtkGuSOIlFVc4CDHxEn7TZ5MfKsjBtXwa6L4mhjkUrsfTGR51ruGcJKyEvuF+Hz86qzrJ6uo7G39rsZJozGw7Re0Y7Mca1bOQQSO/lnwrt6pusmaSZLO8ftNe0Up+LVjOhz9rODhuedt87UovpuLIaTeS6KVW3Wt0WnaOW9tbu5R40BaFZWCMqDcqFIw2N+/OO6qW4Zxm5kmhje+ukR5ERmE8h0q7qpYDVvgHNZHS6ldlt0esqVo4ejSrZex+0XBBBHbGU9rktqz2nj3cuW1U50V6P3V7f3MMfEbv2W3dlaftpMtg4Cr72NRwd+WBnG4FTGKd5Fl/wBKw+EWAghSIO7hBjXIxZjuTlmPM70qDTLJrx1xO41yzSD7cjv/AFMzfrXrrjNx2dvNJnGiJ2z6KTXkGxjy0ankWQH5kCvT2flkSLV6bdWrW/DhPDcXEmhFaaGSQFdOBkooAwF8DnbPhUH6BcfFjfQzt8AOiTbOEfYkeY2O3hjvr1PNbK8ZjYBkZSrA8iCMEH1FeUOl3Amsrua2bOEb3CftI26nz2OD5g+FbpT6k0xJVk9aKwIyNweRquuvTjBh4eIlODcSBDj7gBdvrgD51w6lOlntNr7LI39tbgAZO7xclb1X4T6Ke+sD+IWyZra2lAyscrK3l2i7E/NcfOuUY1OmU3gr/qrtb5riWTh/YdqkeljPnAV2Hwgd+U/6zVica6O8evYGgnnsljfGoKHBOCDjOk7ZFV31T9KUsL0tMcQzLodvunOVY+QOQfI57q9HR8ShZO0EsZjxnWHXTjx1ZxV6ralsZHYrXq86rJbG7W5muEbQrBUjDblxp94tjYAnbHPFV71zQOvFpy+cOsbJ/h0Bdv8AMrVf3BOk1tdySpbydr2OkOyg6MtnZXxhjtvg1WnXF0q4bLEYAoublCQjocCE8jmQDflugznAzishKTnkNKiS9SEytwmIDmkkob1MjN+TCqf617wT8WuSh1gMka6d8lERSBjmdeoVOOhPQVTbJLbcYli7aNGmSIrgMV3GNWQVyRk71L+iHV5YWTiRCZ5wdpJWVipPeqgAKfPn51vVGMmxVo23V/wh7Th9tBJ8aplh4F2ZyPlqx8qqn+IWfN3ap92Bm/rfH/t1e9ed+vlyeKAHutowPTXKfzJqdLM7EtiT/wAOttiO9k7meJP6Fdv/AHBWX/ENNi0tk+9cZ/pjcf6q5/w+zIbKdAffE+WHkyKFPodJHyNaX+Ii7Bks4gRlVldhnlnswuR3cmqt9UfhMH+HyDN7cP8Adt8f1yKf9Bq0+s65CcLvTncwso/zkJ+bCqx6jZTGl7IvxEwp6DErZre9Ztwf5ZdFiSWMK5P/AJ8b/wCitlG537EddYKn6Cwa+I2S/wD3Ebf0MJD+C1fRUNqVlDq4KshGQwYYKkd+apfqntjJxS3A5gSsPlE4/WrM627qSxsl7JyJJ5OzLrsVXSzMEPME4Az4Zq5vxUTKLdUYqDhXCWkIdYZHADLreaQKDnSFGdAyATqxnA32qL9aHF5ZbaAeyyQW7yl0eYgSSMqEbRgnQmJO/mT5Vq+qC1ifiK9qgfRG8kaHk0i6cbd5ALH5Z7qkHXrfM7WatsdMrY8AWjUfkaVUkjaX1OnqNkKSXki8xHEo/wAzuf8ASanPSi4Is71yST7NMM/4kKD/AIqh/UpbFobtlGWMsKkDwVZSD5DLnfyqZ9Z0PYcJuB9p0UMf8UsS49Bmpk11EtNy9EUl0Eg18Ssl8Z0/3Tq/SvVqRqucADxwK8udWbheKWhP32x/iMUgX/exXoGHicml9WWBB3x8JIx9PKs1k2y+pR3IR13cRV7BAq6Q1ygz3nCSNv8ASon1EW4fibEjIW2kP1eJf1NbLrmmxbWifemlb+hI1/11y/h4hzc3b/diRf6nY/6arbTYi7o2/wDEBxQxwW1qnuiRmkcDbIjxgHy1Pn/LUX6hbMPxF3Iz2cDEerMifkSPma3/APENw8n2W4G6rrjbyL4Zc+GdLVFepu80XksecNLAwXzKMkhA89KsfkayK/x4NbpnoG44misEX3mJA25DJxuf0ryVxTHbzY5drJj01tXpVoTDE9xJ7kcSNIc8yEBbYfKvN3CeHy3c6QxjMkz49NRyWPkNyfSt0klZKbe56N6vrES8Ps5ZckmBBjx0jSCT37AVRnWdNq4reHwkC/0Ron+mvTnCrFYIYoU+GNFQeigD9K8n9KrntL27kznVPKc+WtgPwFTou5NlNJHozqng0cJtPNC39TM361VvX+w/mEIHMW4z85JMfkauXoRb9nw6yQjBFtDn17Nc/jVCdc132nFpxnaNY0HyQMfxc1OlnUbKlsWJ/D2v/Ybg+Nyf/ShrW9f/AEfkfsbxAWSNDHLj7I1alY+WSQT6VI+oyDTwpG+/LK30cp/prN4N0x7bil7w+VUAjC9jscuNCmQNkkE+9kYxtnwrG2ptrgcFEdEOml1w5iYGBjY5eJ90buz4q2O8eWc4q+egvTi14nuEEdzGu6MASFOxMb495c8+R5ZHKol1mdVtusEt3ZjsmjBd4gfcZRu2gfYYDfA2OMYHOoR1Mo54tBo7lkLf4dBG/wAyv4V0kozi5IxWnR6WpUN6f9YUPDNCGNppnGoIpCgLnGWY5xvywDyNZPQLprFxOJ3RDG8ZAeNiDjIyCGHMHfuHI15+l1ZVkI/iIhcx2bgHsw8gJ8GZV059QGrA/h2uFE16h+JkhZfRGlDY/rWp31jdKuH28LwXYE7Ov+zAZY94J7k3GQxxy2qrurbotDda7iK/aynWRgkSMCyIdxlmILg5xnkcb12jnTpmcm//AIh+ILi0gBy+XlYeAwEGfUk/Q1n9QHBpI7ee4cFVmZRHn7Sx6veHkSxHyrYWHVdZ9sZ7u5kvZTgntXXSceKjdgPAnHlVixoAAFAAAwANgAOQA8KiU0o9KFZs879eXF2m4iYc+5boqgf3nAdj6kFR8qmH8PNmBbXUv2nlVPkiZH4yNUG66eHNFxSVyDpmVJFPccKIyB5gp+I8anX8PN0DbXUWfeWYMR5OgAP1RvpXWX/Vgxf8iZdZqg8Kvc/+C34bivMPDpWSaJk+JZEK+oYEfjXozro4iIeFTLn3pisSjx1Nk/7qsapvqq6OtecQi93+yhYSyHu905VfVmA28A3hWaOINsS3PTcsYZSpGQQQR4g7V5D6QcMNtcz25yDFI6A+QJ0n5rg/OvX1ef8Ar74R2V9HOB7txHv/AI4sA/VWX6Gp0JU6NlsTzj/TUpwOK5Q/29xEscYXc9q6lWwPFSGOPEAVv+rvo0LCxihP/wBQ+/KfF2xnfvwMKPICqn6n+HyXs0Al3teHl5EHcZZm1AHuOnBby28av2p1PD4UasilKVyNK16adHONXhmhW5tktXY6UGpWKZ2V2CH5gHBqEDqU4h3S2wPiHk/D+zr0DSui1ZJUjOkinQuz4pGWHEJ4JUCAIYwdWRzLnQudq6+n/QGHiaqSximQEJKBnY76XXI1LnfmCO47nMvpU9Tu0KKHseqzilnOs1pPbs8Z2YOyk+IZCuNJGxGauSfhourTsbxEYyRgTKudIbAJ0E77NyPPYGs25tVfnkHuYHBHzrXTPcRd4kXxxv8APG/51Tk5+5LfSU1x3qVu0c+yyRzR52DnQ4HcDsVb1yM+Ar7wLqQuXYG6kihTvEfvufTICr67+lXHDx9ftIR6b/tWbHxSI/bA9dvzq3qaiMTg+Tq4BwSCzhWG3QIi/UnvZjzZj4mvP3Wh0PFreN2MscgncssCnMylyTjshklc5w3yxtk3l02401vw+5ngw0iRkrjBwSQuojwXOr5VRfVLxONeLJLdvlpFcLJIc/2r4wWY95GpQfMDvppXmRTrY1ydW/E2APsL7jO5jB+YL5Hoa0vEuEXFnIFmhkt5Oa5BXOO9HGzDzUmvX9VJ1+cRieK3tE/tLkzB1RRllXS68hvliwAHfue6qhrOTqjHGkbbqR6Qy3VnIk7tI8EmkOxySrKGGonckHIye7FcetjoMt9omjlSO4RdGH5OuSQCRkqQScHB5n1Gw6s+h7WVkEkYrNKxklCkbEgAJnH2QO7vJ8qlI4XCNyufNiT+Zrm5JTtB3RQPBura+WTJuEtRyLxSszEf3VjIz6FhW76Q9VE0zw+yfD2Z7aa5kbW76z7ze6SfdxjG3dmrl9ohj5FF9MfpXRLxyMcst6D96rvJPZE4W7K76JdUs9pKJf5i6ctaQIVDgHOGZmII5/Z9MVw6adCuK3pdDNaJb9qXRAXU4BOkyHQSSAeWcZqcT8dc/CAv4n9q109wz/ExPr+1auu7ZMtSPBWnA+gF/ZzpPBdWgkTOCTIwIIwQR2e4IqedI7E39otvdumvSrGSJTpSYZ95A2Cy74IOMgnlWVSqeXZz7xlUW3VfeLMMTQooORMsjZHmqABw3lt61IuPdWntEa+zzySXS/E91Ix7YY7jv2ZU5wN9icmprW04LZ5PaNsq8s7ZP7CkpNZKjNt0QHoP1QSxsJbydk5EwQORqwcgSSDmPID51Y3TLhUVzazQyvo7RCobmQchgQufewQDitlbX6SMVU5I/H0rBu+FtLKWJ0rsB3nYfhXHqblcjs3jw5KDbquvlkGiS3IB2kEpXHgdOnWD6A1a/RLojPAsjzXc93K8ekdu79mMEMNKsWf4gMtkbZ2qThreDzb6n9h+FdUl7PJtGhUeJ/c7VcpykRdb/oVX0s6A8Uu2R7m4sl0KQiIZFVQTk4GgkknGSSeQrj0R6KcS4fIz291ZjtAFdW7VgQCcbCMHIyeRHOrUi4GzHMj/AE3P1NbO2sI4/hXfxO5o9TFGpSfFGgn4H7SJElTVDJkMHzuM5BH2gRsQ3carjiHVBeW06z8PuEco2pO0Oh1x3ZAKv4HlkZ2q8KVC1ZIpQSKo45wnj3EYhbTra20Rx2jK5JfBB5AttnfTtnxqT9Aur+Dhqlge1nYYaZhjbnpRd9C/PJwMnYVMKVjm6oqiO9L4uIsEHD3t48hu0aYMSPh09ngEfezkeFU+epK/75bY/wCeT/8AnXoKlbHUcdg1ZEuA2XE4bBopJLZ7lAFgb39GlQoHanAJbY7gb7VWvFOqPidxNJPLPatJI2pjqcb8th2ewAAFXvSsWo1lBogPVt0d4jYgQTyWzWqhyoTWXDM2rYlQNOSxrR9NOrW8e/e/sZ0EjOrhWyhQqips3vBs6eRA5kb99tUp3juxRWHE+H8evoPZphaWyONMsisWZh3gKM4z3jb1FSboJ0Hg4bGQh7SZwO0lYYLY7lG+lfLJ8yalNKObaoUVR1s9XVze3CXNqUY9mEdHbTjSSQVJGMe8cjbkOea3/VX0JfhsMnbOrTTMCwTkoUEBQx+LmSTgc/LJnFKPUbj0is2U915dE0Yi+E8UbhAjRyMF7TTkjsyeb4J93vAHLG9Z8P6C8QuIxJFZyMh3VjpXI8QHYEjz5U4z0ie7vxcXeoqsy5jP2I1kBMYXu90EHxOa9TWNzHLGkkTK8bKCrKcgg8sYrs5S04pE0meUOM9Eby0UPcWkka/fwCo9WQkKfUirA6iuks3tTWjyM8TxsyBmJ0MmPhzyBBOR5CrM6zOMQW/Drjtyp7SN40Q83ZlIAA8s5J7gM1BOonojIha/mUqGQpCDsWDEFpMeBwAPHc+FHPqg2xVMsXpn0Rg4jD2c2VZd45F+JD5eIPeDz+hqseE9XvF+GXHbWTwzDGGBYoHXnh0bl5EMcfnd1K4xm0qKoqPjXQvivFpEN9JBbQxk6Y4iXIzjJxnBbAxktt4bmrF6L9G4LCEQ264HNmO7O33nPefy5CtvSsc21QoVDetToq/ELMJCFM0civHqOB91hnu90n6CplSsTp2jSN9X3RocPso4TjtD78rDvdtzv3gbKPICpJSlG7dgUpSsApSlAKUpQClKUBh3fDI5NyMHxG3/AM1qLngbj4SGH0NSOlUptES04shbxFThk5gghhsQRggg8wRUC4v1W20jFred7fP/AHbr2iDyVgQwHrmrwZQeYzWJLwuJvsAem35V0WqR3bWzKg4b0Ju4l0Hi8yxctEIk5eCl3AX5CpBwHo/b2ZLwoxmbOqeVtcrZ5+9yXP8AdAz3k1NH4AnczD6H9K6W6Pnuk+q/86rvEyWtQi3HeOywdm5JaIsFkOo5TOwbnyzzrpvOLN7RHBGA5I1yMScIncc+J7vlUnuujBkRkZlKsCCN+Rqu+j/ApX4TdSxHVKxZTzLFY9I0r/lzgVwnqOLxtv8Alx9T39l7Pp6mnc1TTUfR9Wzf+uX649STW/E4XbQksbN91WBO3lXclyh1YZTpJDYI90jmD4Vob2K3lSzS0kiebtYtCxqdSKMai45qAOea5Wgig/mUU0wjl7WQpGVOpwyDSUH2s+WafeFeQ/s243FO/J771fsbh+IRABjKgBXUCWGCo7x5b865vdIE7QuoTAOokYwcY388io/wbgscsvCVk95WtXYjbmuCOfPerDvejEMkLxEHDIVG/LIwCANtq2Os5Jv5sc9fsUNKUY287+3U1j1xZHpJ1XTqYDUcLk8ye4eJrq/mEXaCLtU7QnATUM5PdjNYnQ2M3M0QZMNYQvG+3OclowST8RCx5z4tWFb3NqvCJrecL7Ye1VoiuZTMzsUOMZbcqcjbFQ+0urSPRH7KipdMm27SdcW3T9qSf13JNbWErXBiYxKoj1415k+IDdB9nz8a2lrPayv2XtMcrrt2Suu2OY0g5zUOmhuPbJlXPtP8nA2O+vUmcHxz+NZvDr3hzw2EKRCSVXi0xx7PE6jLPJuCApBLZ5+dR38mzo/s/TUU8vC29rt/ETKTidtC4haWKNzjCFlBOeW2c1lzW4b4skeGSB9BzqqJRpPEEubi3ieSaTUksDPI6H4DEdYyMfCANjVl9HIGS1gRmZisajUw0sdvtKSSDjuJpDUcmR2nssdKKad/TG3HxmJwO/TsUeU2yOxcDsnBU6dROljzIUEnwwa2fD+IxTqWhlSRQcEowYA+BxVW9H4Ve24SrqGU3k2QRkbdodx6ipXweMJxm8CgKDbxMQBgE5Iycd9ZHUbr5wddfskIOVcW/TEqMnpb0q9lkghj7Eyyk57WTQqKB8TkAkZOw9DW5ueNW8TrHLPEkjYwrOoJzsMAnxqOdLoVPEeF5UHLz5yBviNcZqLyylJeIrcz28LPK5KzwF3kiIxH2TBxqXTsFAyD51jm0384K0+y6eppw4dW+W/E167V5Fn8Q4nDAA00qRg7AuwXPpmtXwXpD29zdxDR2cAiKSK2dQkTWSTywPKonaIltd2LXjDsVsdEUsqlQJNYPvBiQj9ntua1d0BIvGvYl9xvZyAikalye0KDbKnDHbmM451j1H/X0K0+xQaa80vFwrml+3zBaVhxeCcsIZo5CvxBHDY9cGvkPGIGYKs0bMQzAB1JIUkE8+QIIPpUC4WyzXVmYru3do8kLbWzLiPTgrK3aEIuOQPfXzglrDDwee49nWV27bX3FgJXTBYe8ECjJA861ajIl2OC5eWklXLvzry/j1J5Ycbt5mKQzxSMBkqjqxxyzgGsTohxpruAyuoU9o6YXOMI2M71Bre+j9v4YfaLV0UuoW3jKLHqiKqpcuxJY4ABx6VJeq7/AGI/+fN/xmkZuUq+cGa/ZY6Wk5L034zJPy8lwSG84xBE6pLPHG7fCrOoJztsCa1vRzpGJreSebREqSyITnCgIcZJPjWgsrm2hveIe3GNZJGUp2o2eHRgBM7HvBA5moxaKwsrZkxHbpfSmTtELqm/9mZUBGVU888jiseo7/M6Q7FBxrP4c8ZTbr9vlFu2HEIpl1wyJIucZRgwz6iumz41byuUinidxnKq6kjHPYGq6eB5f5hLb3CTubTQwtoSiE5BHva21yBAwwN8EVubC/4e4sI4UEsqlSgi2aLShDNLgghRvkHme41S1Gcp9jjFNq39NsXm6/jz9CS2XFwI5ZLiSBFSVl1LICoAIxrJ5P4ivlzxtGt5JraWCTQPiaQaAf77D4RUARIjayGV2i08UmZJdAdEcHCmZTtoOcfTeuE93rtuKDFvKRAhNzbAhX3wFcZI1Dyqe8Z2+5Ru/Ve26X8+d+nJZd7xaGFVaeaOLVy1OACcZ2yd67f5hFoWTtU0OQFbUMMWOAAc4JJqFdvFDxNpLwqqNaxi3eTGgY+NQTsGzv449a0ktusltNpX/ssvE4eyGCAyMyhioP2Sf1rXqM5R7HF1bfGeM8L1X8My+knV1YcSlkltblY5sntOyKupbxdM5B8wRmtLZ9VV5aBmTiwt4hksyh1HqV7QL86mV5Bp4zEIgqFrFxkKMZDnGQOeDinSK2vEsL32meOVewbSEj0YPiTk5rsteaTXkcfusHKNOuqvfLr2/Y1PBOiPDEmMt1ei+uIxqJuJVYIFwc6M7AZ+1kDyqwLPikEqGSKWN0XOWVgQMDO5BwNqhN7wuET8FTsk04fbSO6EOM+PvDPrWt4vcrBPxr+xEkQFqTFuFyyr7zad8ZOTjnXKWtL8XzFnePYtOeIN3V8f++n+/wBCxLDjdvOSIZ4pSoyQjqxA8SAawej3SJZrRLiYpFqd13bAysjIACe86eVQiDiC/wA04eRc27pplQ+zx9mi5jIVCxdtZLYwM7HG29YfR1HgS0vLgiW0WWZApH+zlpmAmPcx1ZGcbDGN6jvXfz0ydX2CCj7015/j8Kwsulx+fNmRcUxJcdq8KxxlApD7jUP+9B+A55eNZNvxWCSRo0mjaRfiRWBYeoByKrPpUcx8cI+/a/8ACtSDjVmkV7wns0VMGRRpUDbsuW3dVLUfz3o5S7JCk7y0/wBIRl+tknl47bLIYmuIlkGcoXUEYGTkZ8Bms6KUMoZSGVgCCDkEHcEHvFVKl1bJwq4t51HtuZO0jK/2jSaiRINt1AwdQ2wDVj9Ef9hs/wD8aH/01qoT6nRy7T2VaUOpXvXv6r0fxm2pSldDxClKUApSlAKUpQClKUApSlAKUpQClKUAr4qgcgB6V8pQHFIVBJCgE8yAK+tEpOSoJHeQM/WlKG2z6IxtsNuW3KuVKUMPiqByGM864GBdWrSurxwM/WlKCznpGc438a4rCoJIUAnmQBk/OvlKCxJArEEqpI5EgEj0PdXZSlAcRGNthty25V90jOcb+NKUAKjw5cq4SQKxBZVJHIkA49PCvlKCzlJEGGGAI8CM/nX1UA5AD08qUoLOMUCrnSqrnngAZ9cVyCDGMDHhSlBZwW3QYARQAcjYc/GuxVA5DHpSlDbOMkKtglQSOWQDj0r7oGCMDB5jHPNKUMs+QwqgwqhR4KAB9BRIlBJCgE8yAN/WlKG2wYlIIwMHmMc/UV8SBQMBQB4ADH0pSgtn2WFWGGUMPAgH86+6BgDAwOQpShln3SM5xv40YZ2NKUB80jbYbcvL0oYxvsN+e3P18aUoDiIFGMKu242G3pXLsxjGBjwxSlDbZ87IeA357eFcio22G3KlKGWVfxSSX21uHmeVoJidRYqzhWySiyFSQndjfarMtbdY0SNBhUUKo8AoAA+gpSuWnu/c+j25+HTXnG/r5nbSlK6nzhSlKA//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2" name="AutoShape 8" descr="data:image/jpeg;base64,/9j/4AAQSkZJRgABAQAAAQABAAD/2wCEAAkGBxQTEhQUExMWFRUXFxoaGBcXGBocIBsdGBgWGCAcGBgbHCgiGhwlHxgdJDIhJikrMC4uIB8zODMsNygtLisBCgoKDg0OGxAQGzQkICQsLCwtLC8vLCwsLCwsLCwuLCwsLCwsLCwsLCwsLCwsLCwtLC8sLCwsLSwsLCwsLCwsLP/AABEIAHQBswMBIgACEQEDEQH/xAAcAAEAAgIDAQAAAAAAAAAAAAAABgcEBQIDCAH/xABIEAACAQMCAgcFBgMFBQcFAAABAgMABBESIQUxBgcTQVFhcRQiMoGRQlKhscHRCBWSI2JygsI0orLh8CRDU3Ozw/EzZHSj0//EABkBAQEBAQEBAAAAAAAAAAAAAAACAQMEBf/EADERAAICAQMBBwEIAgMAAAAAAAABAhEhAzFBEgQTIlFhcfCBBRRCkaGxweEjcjIzUv/aAAwDAQACEQMRAD8AvGlKUApSlAKUpQClKUApSlAKUpQClKUApSlAKUpQClKUApSlAKUpQClKUApSuLuAMkgDxNAcqVrL3i4VQVGrJIBOw27x4itJc8RkfmxA8BsKtQbOctVIk099GnxOB5cz9BXGW9Aj7TBx3DlnJxWLwOTWm6jbbVgb/wDOsniV6IlBxknYCsrNG9WLNY/H27kA9Sa6Tx2TwQfI/vWHd3ryHLHbwHIfKuEVs7fCrH0H6126Uedzk3hmb/O5f7v0r6OOS/3fof3rhHwaU8wF9T+1d38lx8cqr/15kVngN/yH1OPv3qp9Mj96yI+kC/aQj0IP7Vj/AMuhHOcfLH/Ovosbf/xvxH7VlRKTn5mxi4vEftY9Qfz5VmRyBt1IPoa0o4ZARkS7cs5Xn9K5JwZeaSnPiMfoahqJalPyN3StdHbzpykVx/eB/MVlxyt9pMeYOR+/4VNFpndSlKwoUpSgFKUoBSlKAUpSgFKUoBSlKAUpSgFKUoBSlKAUpSgFKUoBSlKAUpSgFKUoBSlKAUpSgFKUoBSlKAUrhK+BnBPkP+ddNqHPvP7vgg7vMnvNbRlmJxHi4jJVRlh9B+9YnDpO2LGUalG+ScBfLHKuu74XKzswUYLHG45d1YE4ZfcJGB3A5Gfl311UVWDzylK7exuONXKppQIpIGxI2A8h8q0S4zvy78fpWRb20kp2ycbZPIY8620fDIohqlYE+fL5DvrbUcGNObvgw0nlkAWJSqDlj9WrYXdrqVDO4XSDnHeTjvPpWJdcc7ohpHif0HIVqZZSxyxJPnRRb9A5JepuFuYEIEcetu7Pj6n9qcT4nIjaAQMAZwM7nfvrJ4Lw7QNbD3jyHgP3rUcTBaVzg8/Dw2/SsVNlSclE6Zbt2+J2PzP5VsYOFqEMjOMFdjg7Z2yfE1qgh8D9K7Xu3IILEg429OWPD5VbXkc01ydTAZ2OR4kY/CtjHwOQ4OUwe/JP6VrUUkgAZJ5CpFZ3KQhY2fLZ37wue7PcKyTa2Ngk9z5f8LyiKhVVXJJb5bmtBKgU4DBvMZrZdILgmTTnYAbeZ3/atVSCdZGo1eDuiupBsrt6An8q2c3EJoiFYhjgE5HLOdsisngrlUAfvPu7b488d3rXTxRpnZlVW0DbYc/nUt26KSajdnZBx9T8SkeY3rY294j/AAsD5d/0qM/yuX7h/D96Hhso+waOEfM1ak1uiW0qNwXdxHzViPBgfz51srTjKNs3uHz5fX965uDR0WombKlBSpOgpSlAKUpQClKUApSlAKVp+lNxdpBqsYo5ZtQ9yRtI075OdQ35d9VDfdcfEYZHiltbdJEOGUiTIP8AX+PfVxg5bGN0XtSqi6P9O+N3qGS2sLd4wSNRYqMjmBrlGa6J+uG7tpTFe8OCMOahypx4rqBDDzBx51vdSFouSlR/of0wtuIxloGIZca43GGXPLIzuD4jI2NSCoarDNFKUrAKUpQClKUApSlAKUpQClK03Smzu5YdNncLby6sl2QPkYOwzy3xvg8qIG5pXk/jPSi/d3Sa8nYqzKwEhVcqSDgJgY28K9LdCoSnD7NTufZ4s58SgO/1rpPT6UYnZuqUrrnmVBqY4FczTsrT8R4yFyse5+93D08awOJcVaT3V91PxPr+1YdrEGPvHSo5ny8vE11jDlnnnq3iJJODXLOmWHI4z41nO2ASe7eo/PxU40wjSqj4jgYA7yTso8zWZZ3LTRMu2rSMON1YMOYYbHY52qXHk6Rnway94o8nuj3VPcOZ9aybHg22qXYfd/c91cOL3kPDraadhraNC2O8nYAD7oLED599VbwLrVubu7iguIohFNIsY7MOGQuwVSSXIcAkZ2HfjFdEm14diOjmWWWzd8ZVRpiA278bD0HfWouNZw7knVnBPl+lZvBrZHLB0yB9rJGPI71k8buEUhNAJA2J5AHwA9KKk6RLuSts6+CXS/A6rn7JwPoa3wQDkBUW4XZGV/7o3J/QVKGlUEKSATyGedRqb4Omk3WTnWFfcTSPbOW+6P18K7r6TTG7eCmocBWQje41NRxwjctHNcAHUoQ9wPL1Hea4cV4eE04ZQoXG+ck75OAKzuEwMgAC4B3Zm7/JV/U1xu5IEcs3vue7nj9BVXnBLium2aS2t5G+BSfMbfjWYvByBmR1QVyl4tI50xjT4Bdz9a7rbgrMdUrH0zk/M1Tb5wQop7ZOlRbg4AeVv+vStlawt3RJGPPc/hj86zLe2VBhVA/67zXbXNyO0YUfBX2lKg6ClKUArhJCrfEoPqM1zpQHRFahPgyB4ZyPoeXyr7c3KxgFs48cZx612k1rr7ikQBX487EDl9a1W2S2oozIbtH+Fgfn+lcpplUZZgPWoY3lyoST5117o49+/IlVvxJZH0oCe8tyA/Ws2o1wy7aIEdkWydyAc/lW7t74N9l1Pmh/PGKiUa2OkJ2smVSlKg6ClKUArzB1syA8Wu8dzIPpFHXp+vJvTa47TiN63jcSj5K5UfgBXfQ3ZMi+OpWDTwiA/faVv/2uB+AFR3+IaxQwWs+PfEpjz4q6M+PkUH1PjU36uIez4VZA7f2CMf8AMNWfxqo+urpal3PFbW7dpHCTll3Dyt7uEx8WkZG3Mk+FIW9Sw9jWdS106cWgVSdMiyo48VEbSDPoyL/0a9KVVXUz0EktdV5cqUlddMcZ5ohwSWHczYG3cPM4FpySBQWYgAAkk8gBuSTU6zTlgR2OVcO0GcZGfDO/0qluNdO7rit4tjw5zBEzFTMPiZVzqfI3RMAkAYJ2yRnA5dY3VtDaWRureSbtYipkZ5CxcEhSc591gTnbzFO72TZtl1UqoepXpxNO7Wdy5kYJrikbdsLgFGPNuYIJ3557q23Wz1gtYhbe2x7S66i5AIiUkgHSdixwcA7DGTnYGe7fV0i8WWM8gHMgepr6DnlVH9W3Qz+aJJecRlmmBcpGpkcbj4mJB2GTgKMDY1FOkj3PCL+eC1upkVdJU6s5V1VhlT7pIyRnHd51a0k3SeTLPTlKqHoPwDid21td3PEi9qQJNEcsgZsHZHUIgAzs255Ed+a1HW97ZYzoycRuClwZGEYcr2eCvugqd197A5cqlady6bNsvWlUp1B3EstzdvLLJIVjjAMjs3xs5+0T9yszrjtbu0X2uHiFwEklCdiGKhMox9wqeXucvOnd+LpsXiy364SthSfAE/SvP/UzezT8VUyzSy6YZG/tJHbf3V+0T96rw6TT6LO5flphkP0RqycOl0E7PI08hcs3e5J+bEn9a9icPhCRRoOSoq/RQK8icFh1T26feliX6uor1PxrpBHCkjatKRqWd8Z0hfAfaPcB44rtrq6SITSNhf8AEFiG+7dyj9fAVH7t5ZDllbyGD+A/WqyTptdcSuktrLNqjEl5jh5dCjLMx5Jt3LvnA1VqesboqLVYrmKeZwz9m3bPqcPpZwwcY2IU5HcR57I6dES8W7LXIrttotTKN8EjJHcM86hvVFxqa+EsE763hCMkjbsUOVKsebEEDBO+5ydhUr6ddGy8A0X0tssaO7LHsZCqk+8wYHSACMct/GjdOiFpO/QpLpn01uLzWmeytwTiJCcHGcGRuch9dh3CvQkd60UEUUakaI0UtjlhQNv3ry5w227aWKPl2jonprYL+tXx0a6GSRXSN/MbyYRk5jdjoOxX3vfO2/LG9VqJI6cUbK+gSaOSOYF0lUq4zgkHvB7iCAQfEVoujvV5b2swuI+3mdMlDJp0ocH3vdUamAzjPLniunrRuby1Uz2l32cKMkbRCKMMGOoaxKVJbJHLbFQvq64hPc8TiaaeWUokz++7MBiJhsCcD4u6iTq0SotLct4ynAXO3h+p8TXNgzsNXMgYJ8K5QqiI887BIIgWdj5d1VLxjprecVu1t7VjbRysFVVOlioGS0rrvgKCSqnGAefOsWXgiMG1bLra5ZF7OFG82I3J8QtamRm1ZbOrzzmonP1WQSQP2BnEyoSs7SH33Azhl5AMfu7jzqHdBesee0lRblmmt84YSe88W/xIx97bvUn0xWKO9FuPVyX9Ckk0OlxpORue8Dfl40xDBsBl/Abt/wAqwuKcXZg6RN2ZKMElCq5BZfdcKdiASDg86oXpjx7iUNxNbS30j6CMtFiIMHRXBwgUjZhkevOojByLtcbl7cQv5W2IKA8hyJ9e/vr5ZcJLEayE/u/aPy7qrLq/teK3HDxHZmOBDJIxu5WLOxJAKxDSxGNOCx88EYqv+k3C7qyu2juHbt1w4kEjNqBzh1kOG5g+ByDXRR4TJ6M28nq22tVjGFGPzPqa7qhnVP0jkvrBXmOqWN2jdvvacEE+ZVhnzzXR1q9ODw6FVhANxNnRncIoxlyO/mAB4+lcOluVHbCRN5JVX4iB6nFfUcEZBBHiKproH0Ij4ram84hPNO8jOFHaEBNDFeXLJIzjGAMbV96DcDm4Xxz2QyM0EsEjRnJwwBDAleWtdJBx4+eK1wWVeULLmpSlczRXwnFR3p50qXh1q05XW5ISNM41Oc4yfAAEnyFU30SjuuO3zC7uJTDGut1Q6VAJwqIo2Gd99zgHfO9dIwtW9jGz0Kjg8iD6GuVef+tDox/KZbeexkliSTIwJGyrrg7EnJDDOxzyPjX3oivGOKq5j4mURHCyBnZXAIB1KEjwwxnHvDcHlzre6xd4Msv10B2IB9RmuIhUclH0FR3pFx6HhNkrSM8hRVjjDNl5Xx3sxyT3k9wz6VUnR+7veP3xjnuHjtkGuSOIlFVc4CDHxEn7TZ5MfKsjBtXwa6L4mhjkUrsfTGR51ruGcJKyEvuF+Hz86qzrJ6uo7G39rsZJozGw7Re0Y7Mca1bOQQSO/lnwrt6pusmaSZLO8ftNe0Up+LVjOhz9rODhuedt87UovpuLIaTeS6KVW3Wt0WnaOW9tbu5R40BaFZWCMqDcqFIw2N+/OO6qW4Zxm5kmhje+ukR5ERmE8h0q7qpYDVvgHNZHS6ldlt0esqVo4ejSrZex+0XBBBHbGU9rktqz2nj3cuW1U50V6P3V7f3MMfEbv2W3dlaftpMtg4Cr72NRwd+WBnG4FTGKd5Fl/wBKw+EWAghSIO7hBjXIxZjuTlmPM70qDTLJrx1xO41yzSD7cjv/AFMzfrXrrjNx2dvNJnGiJ2z6KTXkGxjy0ankWQH5kCvT2flkSLV6bdWrW/DhPDcXEmhFaaGSQFdOBkooAwF8DnbPhUH6BcfFjfQzt8AOiTbOEfYkeY2O3hjvr1PNbK8ZjYBkZSrA8iCMEH1FeUOl3Amsrua2bOEb3CftI26nz2OD5g+FbpT6k0xJVk9aKwIyNweRquuvTjBh4eIlODcSBDj7gBdvrgD51w6lOlntNr7LI39tbgAZO7xclb1X4T6Ke+sD+IWyZra2lAyscrK3l2i7E/NcfOuUY1OmU3gr/qrtb5riWTh/YdqkeljPnAV2Hwgd+U/6zVica6O8evYGgnnsljfGoKHBOCDjOk7ZFV31T9KUsL0tMcQzLodvunOVY+QOQfI57q9HR8ShZO0EsZjxnWHXTjx1ZxV6ralsZHYrXq86rJbG7W5muEbQrBUjDblxp94tjYAnbHPFV71zQOvFpy+cOsbJ/h0Bdv8AMrVf3BOk1tdySpbydr2OkOyg6MtnZXxhjtvg1WnXF0q4bLEYAoublCQjocCE8jmQDflugznAzishKTnkNKiS9SEytwmIDmkkob1MjN+TCqf617wT8WuSh1gMka6d8lERSBjmdeoVOOhPQVTbJLbcYli7aNGmSIrgMV3GNWQVyRk71L+iHV5YWTiRCZ5wdpJWVipPeqgAKfPn51vVGMmxVo23V/wh7Th9tBJ8aplh4F2ZyPlqx8qqn+IWfN3ap92Bm/rfH/t1e9ed+vlyeKAHutowPTXKfzJqdLM7EtiT/wAOttiO9k7meJP6Fdv/AHBWX/ENNi0tk+9cZ/pjcf6q5/w+zIbKdAffE+WHkyKFPodJHyNaX+Ii7Bks4gRlVldhnlnswuR3cmqt9UfhMH+HyDN7cP8Adt8f1yKf9Bq0+s65CcLvTncwso/zkJ+bCqx6jZTGl7IvxEwp6DErZre9Ztwf5ZdFiSWMK5P/AJ8b/wCitlG537EddYKn6Cwa+I2S/wD3Ebf0MJD+C1fRUNqVlDq4KshGQwYYKkd+apfqntjJxS3A5gSsPlE4/WrM627qSxsl7JyJJ5OzLrsVXSzMEPME4Az4Zq5vxUTKLdUYqDhXCWkIdYZHADLreaQKDnSFGdAyATqxnA32qL9aHF5ZbaAeyyQW7yl0eYgSSMqEbRgnQmJO/mT5Vq+qC1ifiK9qgfRG8kaHk0i6cbd5ALH5Z7qkHXrfM7WatsdMrY8AWjUfkaVUkjaX1OnqNkKSXki8xHEo/wAzuf8ASanPSi4Is71yST7NMM/4kKD/AIqh/UpbFobtlGWMsKkDwVZSD5DLnfyqZ9Z0PYcJuB9p0UMf8UsS49Bmpk11EtNy9EUl0Eg18Ssl8Z0/3Tq/SvVqRqucADxwK8udWbheKWhP32x/iMUgX/exXoGHicml9WWBB3x8JIx9PKs1k2y+pR3IR13cRV7BAq6Q1ygz3nCSNv8ASon1EW4fibEjIW2kP1eJf1NbLrmmxbWifemlb+hI1/11y/h4hzc3b/diRf6nY/6arbTYi7o2/wDEBxQxwW1qnuiRmkcDbIjxgHy1Pn/LUX6hbMPxF3Iz2cDEerMifkSPma3/APENw8n2W4G6rrjbyL4Zc+GdLVFepu80XksecNLAwXzKMkhA89KsfkayK/x4NbpnoG44misEX3mJA25DJxuf0ryVxTHbzY5drJj01tXpVoTDE9xJ7kcSNIc8yEBbYfKvN3CeHy3c6QxjMkz49NRyWPkNyfSt0klZKbe56N6vrES8Ps5ZckmBBjx0jSCT37AVRnWdNq4reHwkC/0Ron+mvTnCrFYIYoU+GNFQeigD9K8n9KrntL27kznVPKc+WtgPwFTou5NlNJHozqng0cJtPNC39TM361VvX+w/mEIHMW4z85JMfkauXoRb9nw6yQjBFtDn17Nc/jVCdc132nFpxnaNY0HyQMfxc1OlnUbKlsWJ/D2v/Ybg+Nyf/ShrW9f/AEfkfsbxAWSNDHLj7I1alY+WSQT6VI+oyDTwpG+/LK30cp/prN4N0x7bil7w+VUAjC9jscuNCmQNkkE+9kYxtnwrG2ptrgcFEdEOml1w5iYGBjY5eJ90buz4q2O8eWc4q+egvTi14nuEEdzGu6MASFOxMb495c8+R5ZHKol1mdVtusEt3ZjsmjBd4gfcZRu2gfYYDfA2OMYHOoR1Mo54tBo7lkLf4dBG/wAyv4V0kozi5IxWnR6WpUN6f9YUPDNCGNppnGoIpCgLnGWY5xvywDyNZPQLprFxOJ3RDG8ZAeNiDjIyCGHMHfuHI15+l1ZVkI/iIhcx2bgHsw8gJ8GZV059QGrA/h2uFE16h+JkhZfRGlDY/rWp31jdKuH28LwXYE7Ov+zAZY94J7k3GQxxy2qrurbotDda7iK/aynWRgkSMCyIdxlmILg5xnkcb12jnTpmcm//AIh+ILi0gBy+XlYeAwEGfUk/Q1n9QHBpI7ee4cFVmZRHn7Sx6veHkSxHyrYWHVdZ9sZ7u5kvZTgntXXSceKjdgPAnHlVixoAAFAAAwANgAOQA8KiU0o9KFZs879eXF2m4iYc+5boqgf3nAdj6kFR8qmH8PNmBbXUv2nlVPkiZH4yNUG66eHNFxSVyDpmVJFPccKIyB5gp+I8anX8PN0DbXUWfeWYMR5OgAP1RvpXWX/Vgxf8iZdZqg8Kvc/+C34bivMPDpWSaJk+JZEK+oYEfjXozro4iIeFTLn3pisSjx1Nk/7qsapvqq6OtecQi93+yhYSyHu905VfVmA28A3hWaOINsS3PTcsYZSpGQQQR4g7V5D6QcMNtcz25yDFI6A+QJ0n5rg/OvX1ef8Ar74R2V9HOB7txHv/AI4sA/VWX6Gp0JU6NlsTzj/TUpwOK5Q/29xEscYXc9q6lWwPFSGOPEAVv+rvo0LCxihP/wBQ+/KfF2xnfvwMKPICqn6n+HyXs0Al3teHl5EHcZZm1AHuOnBby28av2p1PD4UasilKVyNK16adHONXhmhW5tktXY6UGpWKZ2V2CH5gHBqEDqU4h3S2wPiHk/D+zr0DSui1ZJUjOkinQuz4pGWHEJ4JUCAIYwdWRzLnQudq6+n/QGHiaqSximQEJKBnY76XXI1LnfmCO47nMvpU9Tu0KKHseqzilnOs1pPbs8Z2YOyk+IZCuNJGxGauSfhourTsbxEYyRgTKudIbAJ0E77NyPPYGs25tVfnkHuYHBHzrXTPcRd4kXxxv8APG/51Tk5+5LfSU1x3qVu0c+yyRzR52DnQ4HcDsVb1yM+Ar7wLqQuXYG6kihTvEfvufTICr67+lXHDx9ftIR6b/tWbHxSI/bA9dvzq3qaiMTg+Tq4BwSCzhWG3QIi/UnvZjzZj4mvP3Wh0PFreN2MscgncssCnMylyTjshklc5w3yxtk3l02401vw+5ngw0iRkrjBwSQuojwXOr5VRfVLxONeLJLdvlpFcLJIc/2r4wWY95GpQfMDvppXmRTrY1ydW/E2APsL7jO5jB+YL5Hoa0vEuEXFnIFmhkt5Oa5BXOO9HGzDzUmvX9VJ1+cRieK3tE/tLkzB1RRllXS68hvliwAHfue6qhrOTqjHGkbbqR6Qy3VnIk7tI8EmkOxySrKGGonckHIye7FcetjoMt9omjlSO4RdGH5OuSQCRkqQScHB5n1Gw6s+h7WVkEkYrNKxklCkbEgAJnH2QO7vJ8qlI4XCNyufNiT+Zrm5JTtB3RQPBura+WTJuEtRyLxSszEf3VjIz6FhW76Q9VE0zw+yfD2Z7aa5kbW76z7ze6SfdxjG3dmrl9ohj5FF9MfpXRLxyMcst6D96rvJPZE4W7K76JdUs9pKJf5i6ctaQIVDgHOGZmII5/Z9MVw6adCuK3pdDNaJb9qXRAXU4BOkyHQSSAeWcZqcT8dc/CAv4n9q109wz/ExPr+1auu7ZMtSPBWnA+gF/ZzpPBdWgkTOCTIwIIwQR2e4IqedI7E39otvdumvSrGSJTpSYZ95A2Cy74IOMgnlWVSqeXZz7xlUW3VfeLMMTQooORMsjZHmqABw3lt61IuPdWntEa+zzySXS/E91Ix7YY7jv2ZU5wN9icmprW04LZ5PaNsq8s7ZP7CkpNZKjNt0QHoP1QSxsJbydk5EwQORqwcgSSDmPID51Y3TLhUVzazQyvo7RCobmQchgQufewQDitlbX6SMVU5I/H0rBu+FtLKWJ0rsB3nYfhXHqblcjs3jw5KDbquvlkGiS3IB2kEpXHgdOnWD6A1a/RLojPAsjzXc93K8ekdu79mMEMNKsWf4gMtkbZ2qThreDzb6n9h+FdUl7PJtGhUeJ/c7VcpykRdb/oVX0s6A8Uu2R7m4sl0KQiIZFVQTk4GgkknGSSeQrj0R6KcS4fIz291ZjtAFdW7VgQCcbCMHIyeRHOrUi4GzHMj/AE3P1NbO2sI4/hXfxO5o9TFGpSfFGgn4H7SJElTVDJkMHzuM5BH2gRsQ3carjiHVBeW06z8PuEco2pO0Oh1x3ZAKv4HlkZ2q8KVC1ZIpQSKo45wnj3EYhbTra20Rx2jK5JfBB5AttnfTtnxqT9Aur+Dhqlge1nYYaZhjbnpRd9C/PJwMnYVMKVjm6oqiO9L4uIsEHD3t48hu0aYMSPh09ngEfezkeFU+epK/75bY/wCeT/8AnXoKlbHUcdg1ZEuA2XE4bBopJLZ7lAFgb39GlQoHanAJbY7gb7VWvFOqPidxNJPLPatJI2pjqcb8th2ewAAFXvSsWo1lBogPVt0d4jYgQTyWzWqhyoTWXDM2rYlQNOSxrR9NOrW8e/e/sZ0EjOrhWyhQqips3vBs6eRA5kb99tUp3juxRWHE+H8evoPZphaWyONMsisWZh3gKM4z3jb1FSboJ0Hg4bGQh7SZwO0lYYLY7lG+lfLJ8yalNKObaoUVR1s9XVze3CXNqUY9mEdHbTjSSQVJGMe8cjbkOea3/VX0JfhsMnbOrTTMCwTkoUEBQx+LmSTgc/LJnFKPUbj0is2U915dE0Yi+E8UbhAjRyMF7TTkjsyeb4J93vAHLG9Z8P6C8QuIxJFZyMh3VjpXI8QHYEjz5U4z0ie7vxcXeoqsy5jP2I1kBMYXu90EHxOa9TWNzHLGkkTK8bKCrKcgg8sYrs5S04pE0meUOM9Eby0UPcWkka/fwCo9WQkKfUirA6iuks3tTWjyM8TxsyBmJ0MmPhzyBBOR5CrM6zOMQW/Drjtyp7SN40Q83ZlIAA8s5J7gM1BOonojIha/mUqGQpCDsWDEFpMeBwAPHc+FHPqg2xVMsXpn0Rg4jD2c2VZd45F+JD5eIPeDz+hqseE9XvF+GXHbWTwzDGGBYoHXnh0bl5EMcfnd1K4xm0qKoqPjXQvivFpEN9JBbQxk6Y4iXIzjJxnBbAxktt4bmrF6L9G4LCEQ264HNmO7O33nPefy5CtvSsc21QoVDetToq/ELMJCFM0civHqOB91hnu90n6CplSsTp2jSN9X3RocPso4TjtD78rDvdtzv3gbKPICpJSlG7dgUpSsApSlAKUpQClKUBh3fDI5NyMHxG3/AM1qLngbj4SGH0NSOlUptES04shbxFThk5gghhsQRggg8wRUC4v1W20jFred7fP/AHbr2iDyVgQwHrmrwZQeYzWJLwuJvsAem35V0WqR3bWzKg4b0Ju4l0Hi8yxctEIk5eCl3AX5CpBwHo/b2ZLwoxmbOqeVtcrZ5+9yXP8AdAz3k1NH4AnczD6H9K6W6Pnuk+q/86rvEyWtQi3HeOywdm5JaIsFkOo5TOwbnyzzrpvOLN7RHBGA5I1yMScIncc+J7vlUnuujBkRkZlKsCCN+Rqu+j/ApX4TdSxHVKxZTzLFY9I0r/lzgVwnqOLxtv8Alx9T39l7Pp6mnc1TTUfR9Wzf+uX649STW/E4XbQksbN91WBO3lXclyh1YZTpJDYI90jmD4Vob2K3lSzS0kiebtYtCxqdSKMai45qAOea5Wgig/mUU0wjl7WQpGVOpwyDSUH2s+WafeFeQ/s243FO/J771fsbh+IRABjKgBXUCWGCo7x5b865vdIE7QuoTAOokYwcY388io/wbgscsvCVk95WtXYjbmuCOfPerDvejEMkLxEHDIVG/LIwCANtq2Os5Jv5sc9fsUNKUY287+3U1j1xZHpJ1XTqYDUcLk8ye4eJrq/mEXaCLtU7QnATUM5PdjNYnQ2M3M0QZMNYQvG+3OclowST8RCx5z4tWFb3NqvCJrecL7Ye1VoiuZTMzsUOMZbcqcjbFQ+0urSPRH7KipdMm27SdcW3T9qSf13JNbWErXBiYxKoj1415k+IDdB9nz8a2lrPayv2XtMcrrt2Suu2OY0g5zUOmhuPbJlXPtP8nA2O+vUmcHxz+NZvDr3hzw2EKRCSVXi0xx7PE6jLPJuCApBLZ5+dR38mzo/s/TUU8vC29rt/ETKTidtC4haWKNzjCFlBOeW2c1lzW4b4skeGSB9BzqqJRpPEEubi3ieSaTUksDPI6H4DEdYyMfCANjVl9HIGS1gRmZisajUw0sdvtKSSDjuJpDUcmR2nssdKKad/TG3HxmJwO/TsUeU2yOxcDsnBU6dROljzIUEnwwa2fD+IxTqWhlSRQcEowYA+BxVW9H4Ve24SrqGU3k2QRkbdodx6ipXweMJxm8CgKDbxMQBgE5Iycd9ZHUbr5wddfskIOVcW/TEqMnpb0q9lkghj7Eyyk57WTQqKB8TkAkZOw9DW5ueNW8TrHLPEkjYwrOoJzsMAnxqOdLoVPEeF5UHLz5yBviNcZqLyylJeIrcz28LPK5KzwF3kiIxH2TBxqXTsFAyD51jm0384K0+y6eppw4dW+W/E167V5Fn8Q4nDAA00qRg7AuwXPpmtXwXpD29zdxDR2cAiKSK2dQkTWSTywPKonaIltd2LXjDsVsdEUsqlQJNYPvBiQj9ntua1d0BIvGvYl9xvZyAikalye0KDbKnDHbmM451j1H/X0K0+xQaa80vFwrml+3zBaVhxeCcsIZo5CvxBHDY9cGvkPGIGYKs0bMQzAB1JIUkE8+QIIPpUC4WyzXVmYru3do8kLbWzLiPTgrK3aEIuOQPfXzglrDDwee49nWV27bX3FgJXTBYe8ECjJA861ajIl2OC5eWklXLvzry/j1J5Ycbt5mKQzxSMBkqjqxxyzgGsTohxpruAyuoU9o6YXOMI2M71Bre+j9v4YfaLV0UuoW3jKLHqiKqpcuxJY4ABx6VJeq7/AGI/+fN/xmkZuUq+cGa/ZY6Wk5L034zJPy8lwSG84xBE6pLPHG7fCrOoJztsCa1vRzpGJreSebREqSyITnCgIcZJPjWgsrm2hveIe3GNZJGUp2o2eHRgBM7HvBA5moxaKwsrZkxHbpfSmTtELqm/9mZUBGVU888jiseo7/M6Q7FBxrP4c8ZTbr9vlFu2HEIpl1wyJIucZRgwz6iumz41byuUinidxnKq6kjHPYGq6eB5f5hLb3CTubTQwtoSiE5BHva21yBAwwN8EVubC/4e4sI4UEsqlSgi2aLShDNLgghRvkHme41S1Gcp9jjFNq39NsXm6/jz9CS2XFwI5ZLiSBFSVl1LICoAIxrJ5P4ivlzxtGt5JraWCTQPiaQaAf77D4RUARIjayGV2i08UmZJdAdEcHCmZTtoOcfTeuE93rtuKDFvKRAhNzbAhX3wFcZI1Dyqe8Z2+5Ru/Ve26X8+d+nJZd7xaGFVaeaOLVy1OACcZ2yd67f5hFoWTtU0OQFbUMMWOAAc4JJqFdvFDxNpLwqqNaxi3eTGgY+NQTsGzv449a0ktusltNpX/ssvE4eyGCAyMyhioP2Sf1rXqM5R7HF1bfGeM8L1X8My+knV1YcSlkltblY5sntOyKupbxdM5B8wRmtLZ9VV5aBmTiwt4hksyh1HqV7QL86mV5Bp4zEIgqFrFxkKMZDnGQOeDinSK2vEsL32meOVewbSEj0YPiTk5rsteaTXkcfusHKNOuqvfLr2/Y1PBOiPDEmMt1ei+uIxqJuJVYIFwc6M7AZ+1kDyqwLPikEqGSKWN0XOWVgQMDO5BwNqhN7wuET8FTsk04fbSO6EOM+PvDPrWt4vcrBPxr+xEkQFqTFuFyyr7zad8ZOTjnXKWtL8XzFnePYtOeIN3V8f++n+/wBCxLDjdvOSIZ4pSoyQjqxA8SAawej3SJZrRLiYpFqd13bAysjIACe86eVQiDiC/wA04eRc27pplQ+zx9mi5jIVCxdtZLYwM7HG29YfR1HgS0vLgiW0WWZApH+zlpmAmPcx1ZGcbDGN6jvXfz0ydX2CCj7015/j8Kwsulx+fNmRcUxJcdq8KxxlApD7jUP+9B+A55eNZNvxWCSRo0mjaRfiRWBYeoByKrPpUcx8cI+/a/8ACtSDjVmkV7wns0VMGRRpUDbsuW3dVLUfz3o5S7JCk7y0/wBIRl+tknl47bLIYmuIlkGcoXUEYGTkZ8Bms6KUMoZSGVgCCDkEHcEHvFVKl1bJwq4t51HtuZO0jK/2jSaiRINt1AwdQ2wDVj9Ef9hs/wD8aH/01qoT6nRy7T2VaUOpXvXv6r0fxm2pSldDxClKUApSlAKUpQClKUApSlAKUpQClKUAr4qgcgB6V8pQHFIVBJCgE8yAK+tEpOSoJHeQM/WlKG2z6IxtsNuW3KuVKUMPiqByGM864GBdWrSurxwM/WlKCznpGc438a4rCoJIUAnmQBk/OvlKCxJArEEqpI5EgEj0PdXZSlAcRGNthty25V90jOcb+NKUAKjw5cq4SQKxBZVJHIkA49PCvlKCzlJEGGGAI8CM/nX1UA5AD08qUoLOMUCrnSqrnngAZ9cVyCDGMDHhSlBZwW3QYARQAcjYc/GuxVA5DHpSlDbOMkKtglQSOWQDj0r7oGCMDB5jHPNKUMs+QwqgwqhR4KAB9BRIlBJCgE8yAN/WlKG2wYlIIwMHmMc/UV8SBQMBQB4ADH0pSgtn2WFWGGUMPAgH86+6BgDAwOQpShln3SM5xv40YZ2NKUB80jbYbcvL0oYxvsN+e3P18aUoDiIFGMKu242G3pXLsxjGBjwxSlDbZ87IeA357eFcio22G3KlKGWVfxSSX21uHmeVoJidRYqzhWySiyFSQndjfarMtbdY0SNBhUUKo8AoAA+gpSuWnu/c+j25+HTXnG/r5nbSlK6nzhSlKA//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276" name="Picture 12" descr="https://encrypted-tbn3.gstatic.com/images?q=tbn:ANd9GcSzsGHe2dDPFsjve7m_H-a3Eut9SIJw9OAed4JBd8LTvH6cLnPX">
            <a:hlinkClick r:id="rId10"/>
          </p:cNvPr>
          <p:cNvPicPr>
            <a:picLocks noChangeAspect="1" noChangeArrowheads="1"/>
          </p:cNvPicPr>
          <p:nvPr/>
        </p:nvPicPr>
        <p:blipFill>
          <a:blip r:embed="rId11" cstate="print"/>
          <a:srcRect/>
          <a:stretch>
            <a:fillRect/>
          </a:stretch>
        </p:blipFill>
        <p:spPr bwMode="auto">
          <a:xfrm>
            <a:off x="2514600" y="1371600"/>
            <a:ext cx="2286000" cy="9144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28600" y="6172200"/>
            <a:ext cx="87630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81000"/>
            <a:ext cx="4343400" cy="609600"/>
          </a:xfrm>
        </p:spPr>
        <p:txBody>
          <a:bodyPr anchor="ctr"/>
          <a:lstStyle/>
          <a:p>
            <a:r>
              <a:rPr lang="en-US" b="1" dirty="0" smtClean="0"/>
              <a:t>Thin Participation</a:t>
            </a:r>
            <a:endParaRPr lang="en-US" b="1" dirty="0"/>
          </a:p>
        </p:txBody>
      </p:sp>
      <p:sp>
        <p:nvSpPr>
          <p:cNvPr id="41986" name="AutoShape 2" descr="data:image/jpeg;base64,/9j/4AAQSkZJRgABAQAAAQABAAD/2wCEAAkGBhQSERQUExQWFBUVGBgYGBgYGBgdGhsaGBgcFhwaGhodGyYfFxwlGhgYHy8gIycpLCwsHB4xNTAqNScrLCkBCQoKDgwOGg8PGi4lHyQsNCosLCkqLC8sLCwpLCwsLCwqLCwsLCwsLCwsLywsLCksLCwsLCwsLCwpLCwsLCwsKf/AABEIALgBEgMBIgACEQEDEQH/xAAcAAACAgMBAQAAAAAAAAAAAAAFBgAEAgMHAQj/xABFEAACAQMCBAQEAwYCBwcFAAABAhEAAyEEEgUGMUETIlFhMnGBkQcUoSNCUrHB0WJyFSQzgpLh8BZEU1Si4vFDg7LC0v/EABoBAAIDAQEAAAAAAAAAAAAAAAIDAAEEBQb/xAA2EQACAgEDAgMFBwIHAQAAAAABAgARAxIhMQRBEyJRMmFxkcEFFIGhsdHwYvEjM1KSouHiBv/aAAwDAQACEQMRAD8A4hUqVKZBkqVK8qS57UqVIqSpKK6XhVplBe8UJmQLe7pj+IVT0tpJlngiCABMmek4C+s1YuMfDwCOv1k/3n7UJlibbek0sea5dn2VIn6v/Wtuk4NYf/vDKZ6NaiR67t8fShKoBlvsP6+lZfmvVVI+uPsaoiXDGu5XFpVdro2MNwJGSu7aSoDHdkHqRQFuuOlMvDrv7LxLaKhHlIJlXbp8J+cRnrml/WIouOF+EMY+U1Sn1lmaa8NSpRwZKlSpVySV6vWvKlVJCl0iKqBZIFWDWkfEPnTjErPFjtP3rYE9z9zWqyOtXNJY3uqk7dxjcZge59qUWjQs0C1Pr9zUNv5/eimp4FdSfKTtndHQROZ7ggbpHattzl26uNpZgzKQomCu0dehksBAodfvhaIHWxNZro5opb4Fe8pFp/NkYwcA/wAmH3ohY5cY3bFssFN9dwkHymWG0+8oRVa5YSLVzSR71nZ0E0Zu8CusJW23QQcDDZWc4kZHevDy7qegtPMZgD1ZfXrKMI9jVa/fJogpeFE9qyt8Ik5xRnQcAu3GdG/Z+EjXLkwTtHYAHJJIFWF5buNBtAupjzQFhjtBWCcwXUEjGRQnIfWGEEXm4R7/AKVqtcPBMU5f9mNQsDwgZIWd65LboGG9UYfMRWv/ALH6iC2wDbJy69l3mO58ufoaHxDCCCLKcJWJJ/lWp9IFVvkP7/0p01nJl1NwVgzK7ozSAgChDPrMuB07j3oRxTlu7YstcubQABInzCXZBiP4kYdfSoHN8y9CgXAI0gqVstC5tHkHQfvVKZZg6R6QNUqVKZESVIqKJqwdCwAYxB9GUn7TNVcujK81t0ule6wS2pdmMBQJJ+lb79q35SpbKgkHADdxMksPfFepcA6Ez2jFVckv8N0l2zcI2gMSFU708rBsRkg5HT9av8ZtOyLuO3wxs8zqWJYs8gA/CWJOPWhN8BVO5gHEeULMgjrv6A+0d+tGxqm0+pW5aW24e3bYi8i3PiUHAYeXHSI6UluQYwKRYMUHQgwetG9HbsRaVrRZriyXNwgDzFfhA7R60X5l/EK9qGZWs6QquB/q6EgDGGaWH0Na+F8FbfY8ZdrbLn7JlIYgh3UwSAqEkDdM5EA0THYXKAO9QTp+MrsC7FVQSSoBhgY6keaZA6t9qz0HELdy6qflrIDmJ/aE5+b9a6EnLh0nDLanQKb14srs5DZ6o23IaJIgdIBgEmlrUcg3tJesXnU+C2w7wAVFxulokdPMCJ9IodSm4QU2IjGvKu8Z0iWr7pbc3FU4YrtJwCfKSYgyPpNUqcDFyVKlSrlSVKlSrkhRE8o+VVj8Q+dXrNvyA+wqlcGfrTTxEKd5jb6n51as3ipDdY7Zqtb+JvnW8AUkzQIa0XHr2wJ4YeVNtTndBDLGOsb/AOVEG5jvoZaxHn3nDfFuRvpDWwfvWrgmmC2wxGZMT2HTFGNffKhby43CDH8Q6yO4P9aDTZqMuDbHOBwDbUxtiZ6quwHr7TWtuZ2Oos3PDANndAzB3MzZ+Rc0Xa14sAqrMRJECekxnoRVMcPsZLCD26rmiOFl3qXqua7XN7bNgRfh2DJOOwM9QMEeh6elb9Tzk7KylEAYzguIbc7zIYfxsI6Z9qqPwi123f8AFXtvgiEfvff/AJUrTCBExPMt3x2vbV86eG4gkMsAHcepOAd3WQK3abnV7S7URFWSQIOJKlhMyZ2LJ+0V63LSqu/xCo7gifoKF6jhTQGAOTAEf9RQkDvCowu3PF4nAVMdVB7XTeHU9d5P0xWWm5zu7m8qAMzO0L3ZChOTiQxoDZtgYYQRW4oB0x/OqIEICEtTztqGJjaAzFm8o8xIVTPr8C/UVhf4lf1Ni4bjL4SgFyQskBzcxAlvMzExVJeHEqBBgdT7Tn54msvDutp7ttV2opFwtt8xVxsBiRtX4RMTmcCpt2gttMr3DbBYldbYCkkjyXxgnGPDxXlKraNp+H9RUo9I9YvxDK4X5V4BUmvJp0TNgaP/AIqNdJrXUqSVPSasaGzvdVkLu/ePr2/tVea9U1JI2Pw20XvpccbilprVw4BIEuoIwA0wCfQChV7xNiv4qsQIVCDu2LOekEDPfoKp2uIneXeWJEdYz2JxmPSmy/ohbZkuWtzISEKvuBYgXDtcZYbSMRjI70g2vMZzvEu5cJJb1JPtNG11kWrAZGJ2P51MnaxIUR6hlJzQ/i5l9wTw0YAqs4gDb/MGsuC8e1GmY+BfexvAVijEYmcx70yrAgXD2t5z1aKo3uXksXMFXBggbNuCIySSZx2o9qON8QvWrULcuaNFt3bzPZRU3od77WgSFOBB7UjajjOokl7rs3TcW3YM4BJOO+PWtf8Apm4LXhhjtM7hLZzPrH6etAcfoIQYQtxzj9p9P4KA7gRuYqvYkmG69YpZNQmvKYqhRQgk3JUqV7RSp5FSpUqSRi0CTbHyoZrFhqP8JsfsVPqtBuJ24atDezMqHzGVQfM3zqzZiQDVaPO1XdKfMOn1rOZsSNK4AHYCKvaOzvtvb7/En+Zc/WR2qlpnBMmjFtCm1lPvQE1CA7wPwzUEeT964fbAnHXAz0M4yDRPU2VdYBlE+PqsnJg9QrRIHYxQ7jNsWrxZcC6PL16N8Q/pB9a98UE7AYVRuuELu9JkqfOm6IPUbq6OFg6VKOxmrIm4ZXcSFVQIOInGAQQJECZpi0F4G2pZYLDB7H5Glo6yZdgAT5UUk4AwCSRkDoGnBGaP8ta15ewQt4ZdrZ6z+9tboT3kGDWDqrUal7TZ0yqxKt3nmru7RAqjqdSPDuEyYQnHbIA/WP1pmucIs3MC8EP8F0FSPbd3rxuSkuKV/M2BPo9Y/HDDiaT0ZG9/kf2ilb4aGtYEtAj09TP9IrRw/T73VQoJ65yBHena7ybes2/2Do4VY8rgmDgx6Ggeks+H+7tPeetEpDmJbHo7g/CaeIaJypO6XCnaAABjoPbNIVi3d1F8Ixh8gbuxAJ257mIE9SRXUhfAHmGMTAJMdJgZNJvN+qe9qrrW7u9AYQsIbauB2ntim7LsIh0viKz6VQSJGPU1K3twpySSQScknd1NSiv3xeg/6Zru6ZbbEEkyOpUg/Yj9aosKvatm8W5uLAhm7+/T7VQNWsWeJAKy2+9Z6ewXIUAkkgADuTimh+X9Jt8JXvPewDdAHgq3cRG5lmBIPqajOF5kVGbiKm0ev6V6te3be0kHqCR9sYovyjpVualUcuoIMFACwMdRNWzaRcpELsFEG22WVlRAIJAJkgdRJ6UU1vM73SCQE2btpTBAMQJ9iBV/nTgyaa75ASlxQVZyC/lwTg9Gx19aWNuOlApXIAwlupxsVMP6yNRbaB508+OnmALAex+KPWaXZHofv/ypu5a0kaPVXCzrEBdmzLAYDEyYE9B6nOKVr1iGIPWojCyo7Qnxsqhj3mNpQzAdJIEk4z601848kLorVu4rO63NoDMAAZXc2AZXPQHqKX+FaO491fBRrjgghQpbv3A7e9dF5i1Go1Oke1b0zsUZRc8slQMEJ3bI6j39aVlyFXUDjvG4cQdGb0nLNw9B+v8Aevd/sP1/vVhrABIKkEGCDMg+hHaiHC+E3bh327JZUklgMAgdyTB+VaCaFzMBZqCrltliUiciVIn5TWst/wBRTdx+499LZM3H25gliYHWIwAKV49hQ431C4eXH4ZqaBWaWcwcYJ+wq/wjSC7ftoQYZv3QJgCT1+X2mnH8Qr9kWbVtFtAzI22wrEQcyO2R86FsulwlcwkxakL3xN3LWhV9HbO6DtP7vox/xUq8d0oVzk/b/nThyMJ0af7/APM0D5k0vnNdNl/wwZyg1ZDFtki4wPoP5VnuggjFXuJ6XbfI9Utn7oKqm3FYSZ0U4jTob4KKe9EbN+c0v8I1yAbGG05h8mT6NPT5ij1hR1Jn5UpjNAHcS5qtN49qAQGtNuWZ6HHbIg0GHL17aE2OZaWKgMR2lSM9OoODAo7w9CryR5YIb5HBrZptLdtXCtu7BBMK3z7TVDO2E8WIzHgGXYmj74Au6O6rMxtuuwRbGy4onpuUEEKf3ipwZNV9HqPDdIww8zNIBjuFJiMfunuK6Xa1Ovj4UYfT+9Vb/wCb/f01tx9D/MmrfrFflTNKdG6G1dSR/UJt0TO4G25Y1A7eJG770VscPud9Hp2+TChmksE9dAJ9oFGLHDzEnRED2uZ/nXOAv+f+TN2RtPp8x9HH6SvruGWdp8TTXbB/itkkD7UrLplFwhbniDtPxfIinywyjCXXst/Bdyp+9A+I6bbeDXLIBJjenwmadh8rj0/np+wmdyXWjd/H99/kTBl3hzFPJuDYKwY8wMrOJInt3rnGu0bpdcXAQ25t0+sya6vxniKaSzvfzPcVvBSJAzG9pxAzAzNcuKbmJ9TPp1z9K05iA+0xqLE0CzUqz+WHpXtK1Q9MCcU4beuatrbjdeUhdnQkACIj/DHvWHFuXmtIW8O4pRgLm4YAfKN0x3Bn0EU88/cqnU7dZpPM20F1X4iB0ZY6sO4Gaz5C1uo1dxrWqSbQs3LLFlIL+YEq5PVlk+hE0wMaBE5057y7w9r18BbnhbPPvySNsdAMkyeldJ4Lwe0ilGJaR8YUq0mcgbiq5/lSXotKul11+zJIUsik9YDY7dYFN+m1IkZ+eP1msnVO10OJ1uixApcWeZuQBYKm1qFuBzEXAEYE5/iIeO5ERXum4bbtgG0SHH/1J3EkdSOwHsPvTemrFrUJqVBJCm2xCztBMhxPTvn061s5h5Wc7b2ntFrZnxNks24ncGZAPKvUSJFD4zuAJp6XBixZfOBvsL7QZxS3bc7HC3dqgMzLHmOfLmVgR0PWlbh/Ldq9rxY3MlogsYy0ATtE+p7noPWix1ED1M/8sntWvg2qW3xFC4VtydyYAAkztBIwKvC7Jdek0/aPTY/CWquwL77whxNNNYsstlDaBGxvPO4zgsWBLNntFJ2nQXbq2SsliFDRDLmJ9xB704fif4b21u2lEblVglsqiHaSNx7MQRB7gE0jWNZJDbmVseYe3rWnDuuv1nCzbVj9PrH/AJZ8bT7bOj07PdU7tS7wiT127/TaMds9DNP3K/MFvUqzpukBS6n90lQSOnYzSpyxrnvrL2iSwC3GO3JXEN/4aldvmOMUZ5ev6XxbyLeBuXHJYZVCQIMHowxXOzDUSSN/5zOhj0haLdtoA/FLlk372luWUm5fbwWgRuMBlJ99u6T7e1NGq4C9myBtQW0AUbchREDHp7/rQ7Vc0bremusm029U1oqvnPwXLW9SMMPMp+vfuW5m48oFuwjKz3JEKACITq2P2YnEsOtORm0BSJhzIA5YGJPANAd+99gNvdabbI8ytOB6Hyn61S5h4PZuayxKx4u5DGNzYhmjsM9MmmDVXBbYFN+1kXxCSp/ajykqBkBlC9uq+9DuIeJcuWLlo+ay++ADLHsMdMEijLhDzGYcGXqW2W659JnZ5EGm4jo2t3kKlz1UrlUkqJJBJUkjI6GgP4scFGmv21RCqFNxbaQpdmJIDd4AGJxTtqOYZNgssqkzaJBJxjewELBnyrk9/ShHN3OgOju2tqkPgIchMwInM95xV4c5JF7niP6j7OyJjL1S/l/Pwg/8PtQPywHWC/8AOao8xjzt0rDkC7Fpv85/kKnHH3XD79K9EDeITybf5hlfilsG8D62LJ/Qj+lD7tqDRHiP+0te+nt/ozCqV2uW3tTp4z5BKzJFFdFzLcQjxAtxPQgAj/KwEg/OaEvJrS5qVcZqqdF0PMumYCLoT1W5II+oEH6Vk3EtNfO0XAzID8O4EwYlTENiJj0mudMuBNa7d0qZUkEdDQvjDCo3FnKMGnXuGWww8mrKj0JP9xRI8OeMayf97/3VzqxzfaVU/ZFmjz5iPdf4u5zTLpLi3FUqwIbpWM4GHb8zOwOrR+GP+1TGK3obg/73/wCr/wB1FNLw8f8AnCW/zD/+qQOLcd0+lw58a7MG3bYDb/naCAZxAzVHQfiFZGXsMCCCAH3Bs5BkDb5fnUGF+dP5mA/U4ztr/wCCzrd7xFWLqDUW/wCIfEKC6tLZINq8wWRutt1iZMT7VyriPPOruM23UXVQsSqqdgAnAhfQR3q1oebb1+6ram4XTCnAAUeoA7+/emvibn+/z/eZcWdSdJ2+HHy+oqY8xcZOo1N24TALEKJJhQYAEnAiqtqzuMz9a3cxaO2jzakq2ZnofTpj1qlZmJH1ogLFxZOk0YR/LH1H3qVSF9vWpU0mX4ggXg/OWq0y7LdzyfwtkD5dx9KIXfxD1Vx92/wj1JtSoJHdhnc0ACaU4r0VoONT2nODlTcZOHXbL3Ll3UMWYrKHu1wmSWJPQZ/Sml3dtOblvbJSWFwbhAzKEEbcfOkPR6tBbFsgkm6rTiNoER6zJ+VP1950uoVSFK+X0ADwR06DJrB1IIYVOt0ZDY2udN5c5WsnhtuxetgvtU3SRLFmyST1I7fKmDgOmtaW2bSv8EE72AMR1PoAIH0qvxDiS6ZdN4gIF0+CSJJXyFgTHUAp19DNLXOFtLurtowW6DZB2+Ky7mk9QPL09a15GXGuqtx9ZysaPnYrex3+UrfiE1izqrN1LaE6lSd+CJUgbgOhYhhmii8n6ezb8G0NrahSL7tDNc3+U7mOVAJJAEAEdDXNOaOGPYt2HiLCa4pZBctsVltsRmZWVbH966D+JmvNi1p2PlVrio5krKFgSoI7FRn2JoVC0cgHMY5fUuMtdbS9y9whbNh7RBdbjxc3gPuVRt2tMg9/tiK5P+JHKlrQcR2adStq7a8QJMhTuKkAnMSJE+tdIGpSzq9GyC3Yt3LngPZQ4c7dysR0lX/eHUNSX+Ot3br7DyNos7D6zuLH/wDIVMDK2LyyZ9Qy23eJugYs8bQzN5QDJMnoQBJJ6xg1nrdO9m6bbqUZQCQylTn2NXOR+MWrWst3X3KiTNwYCFhtBJggDtn1pm/E7WJqWsva3XnVX3OpDLtBG4LA8wBjImM0BanC1zCCjw9Vyjo9SbvltJKszbFtqcTmAo9xR3mHxGVGcEOihXBkEEYYN/vR96ReV+OPaUw7WXlgrg7TnBAPY5iug67ien1Ontm0jIxBm6xUkkEDaylpYMSIb16dDXRfqFxBLF/ScPH9n5OoOXS1EGyOxG5EReIWBc1GmVBd8R7u1ju8hXGxQOxndJOMinLhnFtRw69cG0ByoUhsjPmBwc/fvS8t25orge8sXLZ3m3GYUhu/XHemfidhdd/relfxg+0Ok+ZGiIjBjHSuX14Iy6lnrv8A5zPjOH7vmrSdjfqOPw+sCajUl3d2+JiWMepM4pM5qJNyB0CgN7k5j36V0heWN+ja8zlCt+3aZYiJuIrbj1XDdQD1pP8AxC5W/Kut1GUWrjEC2CSVMSZMZEiB3wKT0q6XBbvxOl9sdar4jhxcA7/h2H7zHlW/bt2Hd9yruXtuJkDoMYJx1rdxu1DNEN0PvnIkdjHannlOwjcEsWTb097et25DnayqrsC3QkkMRBxXP7Qxc3PvYGJ/wj4Z9z/KurjzsX0dp5PN0wGM5Jr4gZOnPrY/lcP96o3Wove0niJYZXtgojowZwDJeRj5Cqd7hj9jbP8A9xap1OqBjcBYNmqznNELnDLg/h/41/vVd+GXJ+Ef8S/3qgIRces1Dp1rUV9q3nQXf4P1X+9QaG7/AAH9P70VSahK0ijfLPF7dsst13tg5VlXdB91kGO8ihZ0V3vbb7VgNBc/8NvsahFiWHo3JcMk9Tk/X3+tawI7Vv8AyTj91x/umsWtN3VvsalS9QMxY1Z017b7VX2eoP2NFeEcDfUC4bZQC2BO9gpJMwFESST9KFyAN4aAlvLL6cwAWLtp03lwoR8DbBkzjzYwKDjVSYE/evNTp7tv/a22twdp3CJMTH2g1p06kuAIliAPmTFAAKuMZmJ3l7fUp4H4RXf/ADdj/wBde0HiL6wtDzjoFZBff+dO3D+EaIwj2rrYg3VYggjqdslfvRTmNBZS2t4WzpnM2jaCWgSo6uEtlluCcncZoR1KltPeA/Tsotpz3TWPN5jt2soOPU/P2pp4lxM29Q9sLvW6tklQeu1pPTrIkVuOt4cw/aLnvta4QxHSYAjqZg0U4Dyto3Quz3C7Esn5cZVD0Q+IwGMdt1VkZbBeHiZ1Uqn85Eu/in+IQ1F61Z0rutq2ktErLv2if3Vx9TWHLPJl1rKah9S9pbys5RMEi35gS5mCV800mcY4Bcta0WJ3tcKbDGSLmFkdj2Nd45xufk+EsMQi2rcRMpvVIIkTK7pEiZimlRkWxM6ucR/Kco4Zxm3c1wvP4xsWGLWgLgJQHoQHDKxJyRAkk5FbvxD4w15W2i89rcGS5cLEdIIwAo6xQ2bur1Go1GnsoEZyVRV2CAvZA0AwJ6nJMTT9wrk8LpknUG1cdZNu5BWG9Qeojr1rM+QK1dhNSLtq7mJmu19ltFolsi6dSjlrm7eYgQvhkk+U/FAx1mjWqtWuIXFfVBi9oMWIMK4iZPocZA9BVZ/xB1Gl/wBXtugSxcZUbw8jax6MRkHPXsaBaPmLyal3wcT0M72j5dO1a0RVFiDmOpD6wrqLoNnwtqhPKwVJ2gBvTt2z3qpd1Je4WY7nYn6BcKoHRV7wKI8J0l+6iJct3hbuENa8hTxW2kYJGRt/T715zNYNpC35Y2XWBtO7zfI9J7++aQcgD6TzMgwOUscTLgvKSai89y826yGE2VaDceAZY9liOmTRzh/JdpLr3DcuDw3VrWmObW+IW5gjcimW24IiO81U/DRLjKrXFAXxbm8MOpIG0ewH9qauP6hfHXwojb5oUkbpgdMiRNIfMdRF8bTRjxFFsSvxfh9q9Z8K6oY7CgeBuUMADtbqMgYyK5Ddu3dDecWXNm4pCHYYmAMkHEH4s+tdZ4pxJnZIsrbwZNsED1ls+2MfSuTc+XQdYSO6IT16xHfriKPCbbTyIJ8u4h86y+bJsvqLt0P5nJclC2CPL0YAgCT1jtTHreBpf8JWc7VCsywWJeMGWOAB0XIE0h8oX3u3LenVS7OwUHsB6kzgAetOvE7Tt+aS28XAsqVYjoTERkSBil5lYOJoxvaEesnMJt6WyLVq61th5tm2dyPIaGC+XIkqImvdLy0uqsq4/YsR1OVcAAKxHxKT6jtGKWOZ9SzXtPaYlrjaewC3+Jgc5zOZp74vrxpbKAASxW2ufaOnoAPuRRamx0V5Mt6yJoPESOL8uXLDbbiwTkHBUj1Vu4oTa4K1xgFiTgU28c4gxJtsThEYL2DGST8yJ+grVynrFtXzKBywhZiAZmc9PpXQXOxwnJW4nMGADMMZOxgHiXJd60gcwVJ2mMFT6EEAj50KHCW711niIa9ZK7gGYHyKSyudpICzkNifpSF09qrpMxzKS3IjOswfd3AHBgMcJb0rK3wZ/l9aOiiXDNA13pAHqTgH+9ayVUWZiXUxoRWTgl0nv9zV+1y7d2nJ/d9f8Xv7UzHSFCJgiTkZEjtPriiFi4NrTHVP/wBqsaWFgyHUpoxHXgd8fvMP941k/Bb46s33NP1nhb3LbXEACgwCxxP0BJignD+YLd1mtExcXcCvaFIX9ZoA+MvoB3+EYcWQJ4hG0Tb+ivgdW+809cm8p6/T2rt+8q20cJsFxgrsxMKAIwDuOGjMelWuXuF+PrbKESA29v8AKnmOPoB9a6HzZqQb2jtTG+9vOYxbgyT7E0nqlGgrG9K7BwRETmT8LNbqNKrh18e3uJs9Q4MQA/TxAAR6HpPeuSaTW3LF5WbDWmBKsADKGdpESDIivra7d8hKQ2PKOxJ9/T/nXyfz5rDc4jq2JB/auJHfb5Z+sUtVCjQOI3xDkbW3M64/EluEvNxN/m2/w7s7fpMVKd+X7Fn8pp5S0T4NqSVHXYPapWL7p75t+/f0zinL3ClS4SXCiOgBZgR3AkAz7+tEeYeBPqUuJDq25Gtq+1GOCDuDGEJEEQcih/InA9Pe1F1NRdcm2NyhepKnofKSfQhabuZXu3Lr3QXuW1RAwFsDYcmGAzgQJIFZHtTqvedTApyZvBbjv6fPvOXavlbwG23kuo2MGBMnEGII9xXVOUdfptOltRpntW2CK91twh/hBd+gVjE9M9a5lzZxu41+0SZCAFVnAzP6xXUrf4g6XU8MuDclpvCACNJhhnbLDzAsMD3rSdTKGJmfqwiZWxoAK2NfrN2r5TsLxS3qXvgPEvaZ5dSVIRrcRET0JPtml/8AELma3q3Okt6rfbQguqIpUwBEXMkENgiSP1FJvNHNf57V3Ly+XeRtVuqqoCqAe5gVYscYtW9C+6yoveON2CCw2SpJ6x3gQK0MrKKUzH07YjkDZhsDvMuG80f6PYLaAZC6s6nrgEYPQEg/pXSk5vW5ZW7bIkgbVKgsQT29R29jXA7rkyaaOCceOlB2rPlUgx1EevbM0nLgoAjn9YZ6hcuQmgB2A7D0jlxHjKWw96/obN1mB3nClpMlsqwLeveue8Z4j4yO9sC1bW4ipbXAXDASe7Qi596ZNRqb161dvXElPDPmDSBMDZ1657dIqry+ng2Lzo6Lv2wCC0AHv5CCSZwM4osWy2eYvNxUPfh9xXVtqPG1wuXUKbUu3Dm3GTA6rKnJwehzTNzpqUNvYss8yoLFoVATvgkiTMTSjrbrG5cfx4KCWHhsVMeGMhgJPmjB+tYaDTJb1KMlxbaMbT7AjnrmCzHsC2AYz3ioy6jcWuWl01C3+lhY0drcrSWuKVAIyv7QEntKmJ6+Ues0v8C4hd1bOHe5bUtCFbkQWMAyytgAxIjHrTBwri67CTcW5/tFi4jSFZXFzZtLA+Up0M+X2pevWWe5sRiu1dxKwDuzt+0E/ah0Lue8MZm0hewl/i3MCcPsiyLx1OrBm60kop/h+UfWesVzzU3bmpul2O52KgnpGQowOgGKw1VrbdZNwaCQWnHvJj1rPS31Qgq0s2JIgAHuDP06VpTGEFjmJJDPTbCHOXb9zSXMXCpuQrbceWQfnnHpXROHam1o7p1d9yQFjAwA2N0DOCYn3rkVrzgls59T2pn5fsDU2bu5rpNpCpBbykuTtUZmAYP0rPkTfWT8ZubTpAUUO0ys8RGt41adAdoaV3CG2oC4LCfXHyim/wDFbjulfS2Vs2iLniI6uI+ETImZzOPpRbn3SWtFw0DSopvObdhXCg3JKsrtvjccAj61z3m1CHtWx1U2kX0xtX+1NPlYDtUye1ZhHjWnY32eIDBGMwTiUM+uDH0oHqdaqGJ8w6AdR3oxzHxHa95fhZCVn2LSD9j+lJp0TNtvXfLZuXCu6RubbG+FmTAPWInFH0zEY6ic6W4Pujtwm5f8j2EvXNSVV0CJ5LaMD5lEQzwVgnpunrQPX8SCXNl23cS5Od+D16kEZ+dPnI/ObatW0zbVt6cLsdN6v4e4jJkxC7R0AzSfzhctXr95wGfw7cCWLFiDO4n0Gfp0pSvoyUJsOI58ett/jNXj5pj4LwMX9Oz72kEqqKBtnqZHxTAmfTNJFzQ3nsrdG7zZUL029JJn50xfhpqNRdF2zaI3GCHuRtUQR3GSTOOsBs07O4yIQvaZulwnFkDN3Ex0etuW38G4esmZlG2iceh9xRXTamVf08v82ph0XBdJp1/1gfmLjAi5cG9VXMxanynr1ABx1pY4roza1PhWgblq6NyEEEjadxDehjMHsZ7Gp02VFGm9+ZOtxF31INuPfGTh+vtrpiz3DtUtA3kDdIJkA5xFIentA3zeVYEvLbYBLxtHygE5q9wnmDSARqNPcNs3ABdA37SB8O3AmDuwSY20K5l5yDavdaTbZtmFsuDDQctcEjzH07DFCqEZi44jmyj7t4RG/HyjpyVzZZ0t27dvb5ZQiBFLdWkzHyFNPC+P2tbxKzBVfCRz4bkBu4JjPqBEyIM0lcD40l5NVfWLIYIptqgKhVWNqmQQWMn6ZpH0urazrUuWyZBkbhJJIIgzjIMUL5Tkc323+UFMAxoGHJ2+cfOeeJ8SsF741yBJMWbMQEmFkdzEEk1z7lHhI12vRLisyuWa5tIUnBY+YghZOJOKcuZuYUNg2t1u453Aug6qxmJjEdMelIPC+M3dHfa5Yc2mgrIAMqYMQQQQYFTCxINw8+JVAqPvEPxMNu7cS09vw0dlTzP8Kkheix0A6V5XMb2oLMWJyxJMADJMnAwKlN0TLtOycj/hot62TduG3dDlwUO4FCcQYEH3Bo1wXgn5HXaopdHhXWGwFiXkQGBnrmaT+VuajY1CuA+JD24aYYdVHcTB9DV/TWtVsbUvZYIh8Ri6spYzJAxM956VznLFKre95tptZ1N5SOPj/aLn4v6BbWrQooAupv8ArJBEdBnP1pT4Vw9rzAL1Qgk+i9yfYHr86cvxS4h+Yt6e5tgKXWZz5gDn06GkMgwSMDJx37EVt6c3iEz5yfE8382mpWzj/rvTfqrP5iwWUZjbgd1zHv1I+1UuLci39No7WquG3svYADqWG4bl6GDiZAyMTU5c4o9u0wBiSSD3yAD/ACFOccMO0WhG4PeadLy/d2guvhj/ABmP06n7VbOnAUIASo69iczifhHatjsWMkk/Ot9i1NAbPMg24nQuEctLr9CbGmHh7RbPxAqGByH7kxJkDqKucR/DNNHpF8JWv3FHn7GSCoZV7KCZ60g6W4yGVZlPsSKP8D571OnZypF5tkRdLbcdPN17mB70tcdChDdyx1GVdLoL96ze8PSyShA/ZNkzb6Sx9J6Vd4hwrV2dRIsQqIgEKhBi0058PJn5UT4H+K13UEG7eTTgXLf7NEUFln9oCWLER2iJHoaZ+M3Rq2U2NY1tAHELcO15Bj4TOJHX0q2ULzFqC3E5BprrrdXxbIXZ5jJKLtPXcOjSobpHWrVrg965qwqICLpCjYV2AoIMne0DaJyRNaeM6m1bvMGupeIUrckeZWE5UxB8xzOf0oTc521Nm5u0t5rasssqxG4yCrY8xhRkz61YUngSCu8G87cEbS627aYgk7WkEEQ4DCT9aDjSnxFTEsVE9R5oj+dEeKcUualzevMLrtA826YAgQT1H1rHV65HuWnFsoVCBhODshRtkSJVe808XVQdrma2PDLJuD7SQSu6JBg/EAe1OnIujjRO8/7W4T3/AHSB/Q5pA1Oq/aXCMBmYx6SZ+tPN7VnTcLsWxIuXrY2CMkXSWLD1wYx3IrLnUkAepmtcgYAegghb7/mXubGHi/tEJUxDOAGHYiCc0xapFfiWnX3DD/cQsP5Ct3Gteg0q2XukNZt2rHhooI8QZ2M5OdsEnaAJxnrVfh/Drv5y3qLiulpLTsbjL5R+zMRJEzgDPelHff3GEATtAvN17e9wqQfOqz8huInvVfl3ga3HB1SXzae25tG0AdzggCCxCjO4H3olqeXLjWWvl0VN5glTLHoCqn5Hv2NV+Cq9y4CzsLVgeGrsSwtKo3s8E/uoGIHTcVFNVgqUsrwCzkttUz4ry8uhW2qs51F1vOm9li112gqBMnBJ+g6wwcr8FtWnslgjnd5wCXkNhpEiVAPXA9eoFULNz82z3EDrLQzPB2qASgEkknaCzE9WOfSr+rK2tNcvqVS5tYIpX4TENBJMkYAkfETFLckmo9FAUkcH0gzm/iC6ey1jTH9kxzldwAnapAJYgAnJxVTkLidy3qPDi2pdQJYEFQoJ9RkyCe59oiq/BOHKuk1OsvDe0izYU5DXCN7tE5CLtJnuatfh1Y3XWvMfhnrGZPmJnr1H1NE6hMbXEjMXZf0nQub966UFr6kWiFCeEfM0A7g04Enr7GkTgGjuXVuK7MGuAhm3QRIwZ9we9OOo5dua63uXcNjecYjw2GCCMlgBGZwR6UJ1IXTagqQNrwojOAImI7Y+3vWLXt5RufpNflAoniKN6/q9FY0pbYbXiXbtlGEgsGK+I698gFZ/hFKV+6WYsxLMxJJOSSckk9yTRbmmxdt6hlvSGwwEkgK2V25MCO3bpRj8L+VDrNS9wrNvTI11vQuAfDQ/NhJ9lNdhPZ1Tk5DvXpHf8P8AlSxbtC/euL+XCFbouxFy6VBZUXrtQwAckkHEGjnDPwcsORd1F241xjv2oQqAEyB0mYj0jpS1yDwU6nUJ4s+HZ/bXZGJMbU9NzHJHotdf4vxDwrV250IUkT6hcfqRQIoNsYD5XWlUznOh4Rw/U37tjTaND+Vi3bLFtpO9xcuOSTvUMsDqSQfUQR4t+D+jv6fZm3eExeHUn0ZehXHwjIHQ1l+G9q1Y0pvCJvOVY4nckwpnrJLt9RWnV8zNe1F5EMrZdUx3mCP+JifoBTV0hbPeJc5GbSDsJyzU/hlrUdl8JG2sRImDBiRjvUp11ialLjqr+VWYDJ6AwO/pUrKcwG1GbgjEcj5QTwrj/E7LkLfDDYFBa2G2qOkAwB9Zq/8A6Z1t1Ct3UC4Cc+IIj2AQRHasCsZBB7CP+u2ftSnxnV3dNeZFJZGAYT1npkjNYBkfL5LjEVUawBfwmfOtrZYRXupcul8qs+Vdvv1PvSVuHv70X4m73QrEBVkjAjMbj1MnFBSK6XTrpSorMSW3nVuVOZ7SaNbDslyE3Kt22m0CSCOnWf4pJpb1XC1a8zWr1lUYyE8wAnqBiImlWxqSBtnHpVm3folxaSTcF8uoAVGpeD3Ooa23ycT+sVrZyphhBHrQO1ryvQxV2/xTxUGQGXvHai0wNUuXtaFEkg1V0/F5bP29/ShN6+T+9PuAP7VpF0T1+ZiKYoEWxMbl2O29tisR1Cj9Y6471c4dqGtyRdAQyGAJkj5R0mlKzcIQsCGBO3rmTPb3ANZXOIt0gferK3tKDVvOh8B5E0/EUvN4wt+FE7bY3AEE7pLAdj1olY5a4ZpABa2XrgGGuujk/JJCd/T60gWeJflrTB3n8wmAk4AJB35EyCYqcocd0ulLm4S5ZQoi3iJkzP8ASk5VYrsf+4/GyqbIl7mNbb3DuW2CMEFQp+WGM4qlZ4faaDtUn29veaZjpLV8F7bEDuGERInt7Gtun0e3DMGI6GDj+9ZdekVGHzG4o6rQ2p+H7Gf6U+a82m0el3qD4Nm3sJBlYUZEEHr2kVQ1GiRgROfXNDuYOKC3bVN+3agAgHcYxK+k+tLZi9AQ0AG5mvlA231rtdQlUBuKu0AB1aASB0hWb1966jq+D71lQXSAQPQRIx3xSLyHw7TpZNzUAMbwJFtj0txInpuLQT8o9abxznpSwDW1BWVHXb0iInuvSnnGDyYo5aO0XOYdO960bNkqbjugVTk9YJA6wAST7Ux8H5B0pnTXABaUK77WAN5u4ePNtwrbRj4asfmrUf6nasWXbG7acgwTlfN0yPlXrcsa3c7HW203RgWZgD3NwR8hQrhyA+XcDeN8dCvmNEyvxvk20zEWdunt71Y7QNx2wPKseWQoyT3Nc4/ETmBLl7wLLSowQ4XytuwBcIBAJMmTRfnbhd1FAGsuXLjkKAu1AxJgjaTiJXq2Zqcncr29Le1H5qwlxRb8S21wC5kAblMAebuO3XJoUGl7c/hGsbxjRv74r8R5j3qultKSURdNYAP8Zi/dxhmut5f8tEL3AG0tzwbgKmx1HTdIJme4MzWngg0vD+INfvE3FtXN2ntKU3EGdrXMnZtBUhfUUW5g5n0Gvvm62ou2iQBse2xAj0a28n6itRrtOdkRmG3Ig/l7il+y1y4LtweIZ2bjBAEZWY9AKFcxcYa5qR5yWVSTB6dTtx1zE1f5ks2LFnxNPqjqN52gbGXaYnqxnsaq/hhy5b12pvJdZwVtbwFjzQ4BkkGOs1QCe36QAuX2Wgni2juXwbih7jIAHjzQPh6dY3R966T+H4uW+GW9LbtG3e1ly4zXTgC0sLuY/u48oHuYyaSuN6b8lqbgV22+GZmersVglY9N30qcT59a8Vl3ARAgVDtBUT8UZMzMSOgobZgNHE1eGE2yHedj0PM2nsX04dpolZa5dMBQyjcxacEkCOsjA6CaWedOMowS3a1lq49zUCfMpi2qEsDLEAEkACRJjFca1Wt3RtUKFz36/WtWivKHlwCI6Hp/I00jyxSqC07pw/VNa4dtCqdpZg07VB34B3eUtgfCTQLkDTXN+puMrsPIQYPxDdBM9hJM0p8J53Wybaui3rat8L7jtB7pnywc0ycV/E6w9m5aQOC2MFiuBjaTAA64jvVKbFnsIWRNLFRvZ5l1+D3pPnJ9/Dun9YzUrnrcw5P7Mf8AEf7VKz6G9Pzjb9/5Qryzxl71y4znLEnriWMYHaiHG+LWrepO9QTtGDEdT6mk61de0T4ZKk9Sv3r27cNx9107mPUtml/dx4mrtKL2Ib/0lba7duqo2JtYKFEf7NkOOnvNKmtuKzAoIG1AR7hQD9yCaZdJtVTt2gHBAAE/Md+tWrOknMCPkKetKYsmKejUFbgPoNvzDDA+k1ut2KJcwXm2Is4DHA+VVrDYp6m94BlV7VYJINXmrEJ7UcqVPF2n3FWNRogZc3bSk527iT0/wgj9aw4go8oA6ST6kk1pQqARBqq7yXC9vg91dOwU23DsjDawJ8s+oGM1OHcq6m/lbZRQYLudqj+rfQGhOl1JSRmP0po5R4ozM6FxJA2oTljOdpOMen9qhLLZk2O0xbk66+ot22a2UjaXDCBAJ6N0k4E+tX+P8gppVtebfuClyFBUMSfKrA5gA59az1WqExKA+7VqPDbzYAMfWP7UIyiqIlFDYIM1aDiptuSOjYP9PtRVdc7GJA+lD/8As+/Q4q7Y4NtIl2B9ay5ADuJoxmtjLt3VEDP/AF8qUeJqtzUkGdzMASScL8jgQvanPhnELZJCqWcf+JKnBjGII+VJ3F7q29VeZ2hmbAgkeaDM/KAPrQYR5jGO220uavi2PKJyQqj5wFH0xQ/jfC2QqPzG+4pHlgjbtA7zkjp8xWixqtjrdDArbbfII9cCD3ntVZLxZmc9XJPyBJP/ADrSAQdpnAFbw/wS9eNxFuasW7WAzftCdueixk9Y+ddY4l+IFhBba05u7SoKwdxH1Aya4tp7lHdIkZOTUJMHSJ1riPMPBrkNeFpiDM+BcLSO8rbntXM/xF5u0rC7Y0dl3FyN1654oAzMWlMHJGS3p0rwaqh/MPFSllgD5n8o+X7x+2PrVbMRYjAxUEAmIJuegFeWdQymVMGsJrytEWNocTmhwoj4wAJMFSB2IIxRzh/4q6i0MKkxG4KAY+fU0j1sspJz07/KlNhQ8iPGd/WFeZuNNqbpdurQT9sY+5+tDNPo3uTsVmjrtBMCtmtfcQ0k9s9o6D5Cj/IGjF29cU9rc/8AqH96vZE27QXJZrMWXkeU4g5HvWE0w88aBbWoAX95AxJJMkk5zVDg/CBe3EllCxJCz1nrnHSr1jTqi63gyrnD9OWYwYIB7e2fl6fWrv8AoVIuHexCMRMCIAkHrWp7BsoCZBYR17dYI+1AWvYQ1AveUJ9qlWhr29B+teVe8vSvrDt4W+5J+UVo3J2/lNe1KWIEyNwRMHH0/pVUcZuDodtSpRCSVNbrHuAbmLEGa1pqfXFeVKYsEzaL/vWxNWB1IqVKKVNDXQ7HMdc1ktlR5rjEDsoA3t9DhR7n7GpUq5KmdtjfuLbtrt3EDLEn5k+w9AKPcwcGt2dOGtqCysoZ5JMZ7TGTUqUDsRUJVBMWDeG2IzTvyvxArpVkkwWiT+7P/wA1KlVk2Eg3E33eLsZmPkDFV7nFmBgr9cH9alSky5pfXehIPyodq9FbMlhk9SDB/WpUohtJMbGqt27DW1SWJkOYkZnpHpiqdmyWOBUqUVVZkhfRaCDJyaJrXlSgMkk0rca13iXesqvlH06n6n+lSpRpzJBvELQW4wUQOwqtUqUxeBI/tGSremuG2u6J3Y6Yge9e1KIyhN+jVLr7XZlDZnymNo9yO01f5Ze3Yvlrvw7DBYN3I2t5cj5j71KlAR2hDebeZVu6u5dvKxu29OFt72KzAnp3YTOTJiM1Y4Fw99PbLXVIW7BBUEwFn4oBI61KlIc7aZB6yvqbC3L8KQwcBmM5GwkEYyJ8tDeMljeKmfLgA5Ocz9a8qVae1Uhm63w2QCd8kDtXtSpTbgX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1988" name="AutoShape 4" descr="data:image/jpeg;base64,/9j/4AAQSkZJRgABAQAAAQABAAD/2wCEAAkGBhQSERQUExQWFBUVGBgYGBgYGBgdGhsaGBgcFhwaGhodGyYfFxwlGhgYHy8gIycpLCwsHB4xNTAqNScrLCkBCQoKDgwOGg8PGi4lHyQsNCosLCkqLC8sLCwpLCwsLCwqLCwsLCwsLCwsLywsLCksLCwsLCwsLCwpLCwsLCwsKf/AABEIALgBEgMBIgACEQEDEQH/xAAcAAACAgMBAQAAAAAAAAAAAAAFBgAEAgMHAQj/xABFEAACAQMCBAQEAwYCBwcFAAABAhEAAyEEEgUGMUETIlFhMnGBkQcUoSNCUrHB0WJyFSQzgpLh8BZEU1Si4vFDg7LC0v/EABoBAAIDAQEAAAAAAAAAAAAAAAIDAAEEBQb/xAA2EQACAgEDAgMFBwIHAQAAAAABAgARAxIhMQRBEyJRMmFxkcEFFIGhsdHwYvEjM1KSouHiBv/aAAwDAQACEQMRAD8A4hUqVKZBkqVK8qS57UqVIqSpKK6XhVplBe8UJmQLe7pj+IVT0tpJlngiCABMmek4C+s1YuMfDwCOv1k/3n7UJlibbek0sea5dn2VIn6v/Wtuk4NYf/vDKZ6NaiR67t8fShKoBlvsP6+lZfmvVVI+uPsaoiXDGu5XFpVdro2MNwJGSu7aSoDHdkHqRQFuuOlMvDrv7LxLaKhHlIJlXbp8J+cRnrml/WIouOF+EMY+U1Sn1lmaa8NSpRwZKlSpVySV6vWvKlVJCl0iKqBZIFWDWkfEPnTjErPFjtP3rYE9z9zWqyOtXNJY3uqk7dxjcZge59qUWjQs0C1Pr9zUNv5/eimp4FdSfKTtndHQROZ7ggbpHattzl26uNpZgzKQomCu0dehksBAodfvhaIHWxNZro5opb4Fe8pFp/NkYwcA/wAmH3ohY5cY3bFssFN9dwkHymWG0+8oRVa5YSLVzSR71nZ0E0Zu8CusJW23QQcDDZWc4kZHevDy7qegtPMZgD1ZfXrKMI9jVa/fJogpeFE9qyt8Ik5xRnQcAu3GdG/Z+EjXLkwTtHYAHJJIFWF5buNBtAupjzQFhjtBWCcwXUEjGRQnIfWGEEXm4R7/AKVqtcPBMU5f9mNQsDwgZIWd65LboGG9UYfMRWv/ALH6iC2wDbJy69l3mO58ufoaHxDCCCLKcJWJJ/lWp9IFVvkP7/0p01nJl1NwVgzK7ozSAgChDPrMuB07j3oRxTlu7YstcubQABInzCXZBiP4kYdfSoHN8y9CgXAI0gqVstC5tHkHQfvVKZZg6R6QNUqVKZESVIqKJqwdCwAYxB9GUn7TNVcujK81t0ule6wS2pdmMBQJJ+lb79q35SpbKgkHADdxMksPfFepcA6Ez2jFVckv8N0l2zcI2gMSFU708rBsRkg5HT9av8ZtOyLuO3wxs8zqWJYs8gA/CWJOPWhN8BVO5gHEeULMgjrv6A+0d+tGxqm0+pW5aW24e3bYi8i3PiUHAYeXHSI6UluQYwKRYMUHQgwetG9HbsRaVrRZriyXNwgDzFfhA7R60X5l/EK9qGZWs6QquB/q6EgDGGaWH0Na+F8FbfY8ZdrbLn7JlIYgh3UwSAqEkDdM5EA0THYXKAO9QTp+MrsC7FVQSSoBhgY6keaZA6t9qz0HELdy6qflrIDmJ/aE5+b9a6EnLh0nDLanQKb14srs5DZ6o23IaJIgdIBgEmlrUcg3tJesXnU+C2w7wAVFxulokdPMCJ9IodSm4QU2IjGvKu8Z0iWr7pbc3FU4YrtJwCfKSYgyPpNUqcDFyVKlSrlSVKlSrkhRE8o+VVj8Q+dXrNvyA+wqlcGfrTTxEKd5jb6n51as3ipDdY7Zqtb+JvnW8AUkzQIa0XHr2wJ4YeVNtTndBDLGOsb/AOVEG5jvoZaxHn3nDfFuRvpDWwfvWrgmmC2wxGZMT2HTFGNffKhby43CDH8Q6yO4P9aDTZqMuDbHOBwDbUxtiZ6quwHr7TWtuZ2Oos3PDANndAzB3MzZ+Rc0Xa14sAqrMRJECekxnoRVMcPsZLCD26rmiOFl3qXqua7XN7bNgRfh2DJOOwM9QMEeh6elb9Tzk7KylEAYzguIbc7zIYfxsI6Z9qqPwi123f8AFXtvgiEfvff/AJUrTCBExPMt3x2vbV86eG4gkMsAHcepOAd3WQK3abnV7S7URFWSQIOJKlhMyZ2LJ+0V63LSqu/xCo7gifoKF6jhTQGAOTAEf9RQkDvCowu3PF4nAVMdVB7XTeHU9d5P0xWWm5zu7m8qAMzO0L3ZChOTiQxoDZtgYYQRW4oB0x/OqIEICEtTztqGJjaAzFm8o8xIVTPr8C/UVhf4lf1Ni4bjL4SgFyQskBzcxAlvMzExVJeHEqBBgdT7Tn54msvDutp7ttV2opFwtt8xVxsBiRtX4RMTmcCpt2gttMr3DbBYldbYCkkjyXxgnGPDxXlKraNp+H9RUo9I9YvxDK4X5V4BUmvJp0TNgaP/AIqNdJrXUqSVPSasaGzvdVkLu/ePr2/tVea9U1JI2Pw20XvpccbilprVw4BIEuoIwA0wCfQChV7xNiv4qsQIVCDu2LOekEDPfoKp2uIneXeWJEdYz2JxmPSmy/ohbZkuWtzISEKvuBYgXDtcZYbSMRjI70g2vMZzvEu5cJJb1JPtNG11kWrAZGJ2P51MnaxIUR6hlJzQ/i5l9wTw0YAqs4gDb/MGsuC8e1GmY+BfexvAVijEYmcx70yrAgXD2t5z1aKo3uXksXMFXBggbNuCIySSZx2o9qON8QvWrULcuaNFt3bzPZRU3od77WgSFOBB7UjajjOokl7rs3TcW3YM4BJOO+PWtf8Apm4LXhhjtM7hLZzPrH6etAcfoIQYQtxzj9p9P4KA7gRuYqvYkmG69YpZNQmvKYqhRQgk3JUqV7RSp5FSpUqSRi0CTbHyoZrFhqP8JsfsVPqtBuJ24atDezMqHzGVQfM3zqzZiQDVaPO1XdKfMOn1rOZsSNK4AHYCKvaOzvtvb7/En+Zc/WR2qlpnBMmjFtCm1lPvQE1CA7wPwzUEeT964fbAnHXAz0M4yDRPU2VdYBlE+PqsnJg9QrRIHYxQ7jNsWrxZcC6PL16N8Q/pB9a98UE7AYVRuuELu9JkqfOm6IPUbq6OFg6VKOxmrIm4ZXcSFVQIOInGAQQJECZpi0F4G2pZYLDB7H5Glo6yZdgAT5UUk4AwCSRkDoGnBGaP8ta15ewQt4ZdrZ6z+9tboT3kGDWDqrUal7TZ0yqxKt3nmru7RAqjqdSPDuEyYQnHbIA/WP1pmucIs3MC8EP8F0FSPbd3rxuSkuKV/M2BPo9Y/HDDiaT0ZG9/kf2ilb4aGtYEtAj09TP9IrRw/T73VQoJ65yBHena7ybes2/2Do4VY8rgmDgx6Ggeks+H+7tPeetEpDmJbHo7g/CaeIaJypO6XCnaAABjoPbNIVi3d1F8Ixh8gbuxAJ257mIE9SRXUhfAHmGMTAJMdJgZNJvN+qe9qrrW7u9AYQsIbauB2ntim7LsIh0viKz6VQSJGPU1K3twpySSQScknd1NSiv3xeg/6Zru6ZbbEEkyOpUg/Yj9aosKvatm8W5uLAhm7+/T7VQNWsWeJAKy2+9Z6ewXIUAkkgADuTimh+X9Jt8JXvPewDdAHgq3cRG5lmBIPqajOF5kVGbiKm0ev6V6te3be0kHqCR9sYovyjpVualUcuoIMFACwMdRNWzaRcpELsFEG22WVlRAIJAJkgdRJ6UU1vM73SCQE2btpTBAMQJ9iBV/nTgyaa75ASlxQVZyC/lwTg9Gx19aWNuOlApXIAwlupxsVMP6yNRbaB508+OnmALAex+KPWaXZHofv/ypu5a0kaPVXCzrEBdmzLAYDEyYE9B6nOKVr1iGIPWojCyo7Qnxsqhj3mNpQzAdJIEk4z601848kLorVu4rO63NoDMAAZXc2AZXPQHqKX+FaO491fBRrjgghQpbv3A7e9dF5i1Go1Oke1b0zsUZRc8slQMEJ3bI6j39aVlyFXUDjvG4cQdGb0nLNw9B+v8Aevd/sP1/vVhrABIKkEGCDMg+hHaiHC+E3bh327JZUklgMAgdyTB+VaCaFzMBZqCrltliUiciVIn5TWst/wBRTdx+499LZM3H25gliYHWIwAKV49hQ431C4eXH4ZqaBWaWcwcYJ+wq/wjSC7ftoQYZv3QJgCT1+X2mnH8Qr9kWbVtFtAzI22wrEQcyO2R86FsulwlcwkxakL3xN3LWhV9HbO6DtP7vox/xUq8d0oVzk/b/nThyMJ0af7/APM0D5k0vnNdNl/wwZyg1ZDFtki4wPoP5VnuggjFXuJ6XbfI9Utn7oKqm3FYSZ0U4jTob4KKe9EbN+c0v8I1yAbGG05h8mT6NPT5ij1hR1Jn5UpjNAHcS5qtN49qAQGtNuWZ6HHbIg0GHL17aE2OZaWKgMR2lSM9OoODAo7w9CryR5YIb5HBrZptLdtXCtu7BBMK3z7TVDO2E8WIzHgGXYmj74Au6O6rMxtuuwRbGy4onpuUEEKf3ipwZNV9HqPDdIww8zNIBjuFJiMfunuK6Xa1Ovj4UYfT+9Vb/wCb/f01tx9D/MmrfrFflTNKdG6G1dSR/UJt0TO4G25Y1A7eJG770VscPud9Hp2+TChmksE9dAJ9oFGLHDzEnRED2uZ/nXOAv+f+TN2RtPp8x9HH6SvruGWdp8TTXbB/itkkD7UrLplFwhbniDtPxfIinywyjCXXst/Bdyp+9A+I6bbeDXLIBJjenwmadh8rj0/np+wmdyXWjd/H99/kTBl3hzFPJuDYKwY8wMrOJInt3rnGu0bpdcXAQ25t0+sya6vxniKaSzvfzPcVvBSJAzG9pxAzAzNcuKbmJ9TPp1z9K05iA+0xqLE0CzUqz+WHpXtK1Q9MCcU4beuatrbjdeUhdnQkACIj/DHvWHFuXmtIW8O4pRgLm4YAfKN0x3Bn0EU88/cqnU7dZpPM20F1X4iB0ZY6sO4Gaz5C1uo1dxrWqSbQs3LLFlIL+YEq5PVlk+hE0wMaBE5057y7w9r18BbnhbPPvySNsdAMkyeldJ4Lwe0ilGJaR8YUq0mcgbiq5/lSXotKul11+zJIUsik9YDY7dYFN+m1IkZ+eP1msnVO10OJ1uixApcWeZuQBYKm1qFuBzEXAEYE5/iIeO5ERXum4bbtgG0SHH/1J3EkdSOwHsPvTemrFrUJqVBJCm2xCztBMhxPTvn061s5h5Wc7b2ntFrZnxNks24ncGZAPKvUSJFD4zuAJp6XBixZfOBvsL7QZxS3bc7HC3dqgMzLHmOfLmVgR0PWlbh/Ldq9rxY3MlogsYy0ATtE+p7noPWix1ED1M/8sntWvg2qW3xFC4VtydyYAAkztBIwKvC7Jdek0/aPTY/CWquwL77whxNNNYsstlDaBGxvPO4zgsWBLNntFJ2nQXbq2SsliFDRDLmJ9xB704fif4b21u2lEblVglsqiHaSNx7MQRB7gE0jWNZJDbmVseYe3rWnDuuv1nCzbVj9PrH/AJZ8bT7bOj07PdU7tS7wiT127/TaMds9DNP3K/MFvUqzpukBS6n90lQSOnYzSpyxrnvrL2iSwC3GO3JXEN/4aldvmOMUZ5ev6XxbyLeBuXHJYZVCQIMHowxXOzDUSSN/5zOhj0haLdtoA/FLlk372luWUm5fbwWgRuMBlJ99u6T7e1NGq4C9myBtQW0AUbchREDHp7/rQ7Vc0bremusm029U1oqvnPwXLW9SMMPMp+vfuW5m48oFuwjKz3JEKACITq2P2YnEsOtORm0BSJhzIA5YGJPANAd+99gNvdabbI8ytOB6Hyn61S5h4PZuayxKx4u5DGNzYhmjsM9MmmDVXBbYFN+1kXxCSp/ajykqBkBlC9uq+9DuIeJcuWLlo+ay++ADLHsMdMEijLhDzGYcGXqW2W659JnZ5EGm4jo2t3kKlz1UrlUkqJJBJUkjI6GgP4scFGmv21RCqFNxbaQpdmJIDd4AGJxTtqOYZNgssqkzaJBJxjewELBnyrk9/ShHN3OgOju2tqkPgIchMwInM95xV4c5JF7niP6j7OyJjL1S/l/Pwg/8PtQPywHWC/8AOao8xjzt0rDkC7Fpv85/kKnHH3XD79K9EDeITybf5hlfilsG8D62LJ/Qj+lD7tqDRHiP+0te+nt/ozCqV2uW3tTp4z5BKzJFFdFzLcQjxAtxPQgAj/KwEg/OaEvJrS5qVcZqqdF0PMumYCLoT1W5II+oEH6Vk3EtNfO0XAzID8O4EwYlTENiJj0mudMuBNa7d0qZUkEdDQvjDCo3FnKMGnXuGWww8mrKj0JP9xRI8OeMayf97/3VzqxzfaVU/ZFmjz5iPdf4u5zTLpLi3FUqwIbpWM4GHb8zOwOrR+GP+1TGK3obg/73/wCr/wB1FNLw8f8AnCW/zD/+qQOLcd0+lw58a7MG3bYDb/naCAZxAzVHQfiFZGXsMCCCAH3Bs5BkDb5fnUGF+dP5mA/U4ztr/wCCzrd7xFWLqDUW/wCIfEKC6tLZINq8wWRutt1iZMT7VyriPPOruM23UXVQsSqqdgAnAhfQR3q1oebb1+6ram4XTCnAAUeoA7+/emvibn+/z/eZcWdSdJ2+HHy+oqY8xcZOo1N24TALEKJJhQYAEnAiqtqzuMz9a3cxaO2jzakq2ZnofTpj1qlZmJH1ogLFxZOk0YR/LH1H3qVSF9vWpU0mX4ggXg/OWq0y7LdzyfwtkD5dx9KIXfxD1Vx92/wj1JtSoJHdhnc0ACaU4r0VoONT2nODlTcZOHXbL3Ll3UMWYrKHu1wmSWJPQZ/Sml3dtOblvbJSWFwbhAzKEEbcfOkPR6tBbFsgkm6rTiNoER6zJ+VP1950uoVSFK+X0ADwR06DJrB1IIYVOt0ZDY2udN5c5WsnhtuxetgvtU3SRLFmyST1I7fKmDgOmtaW2bSv8EE72AMR1PoAIH0qvxDiS6ZdN4gIF0+CSJJXyFgTHUAp19DNLXOFtLurtowW6DZB2+Ky7mk9QPL09a15GXGuqtx9ZysaPnYrex3+UrfiE1izqrN1LaE6lSd+CJUgbgOhYhhmii8n6ezb8G0NrahSL7tDNc3+U7mOVAJJAEAEdDXNOaOGPYt2HiLCa4pZBctsVltsRmZWVbH966D+JmvNi1p2PlVrio5krKFgSoI7FRn2JoVC0cgHMY5fUuMtdbS9y9whbNh7RBdbjxc3gPuVRt2tMg9/tiK5P+JHKlrQcR2adStq7a8QJMhTuKkAnMSJE+tdIGpSzq9GyC3Yt3LngPZQ4c7dysR0lX/eHUNSX+Ot3br7DyNos7D6zuLH/wDIVMDK2LyyZ9Qy23eJugYs8bQzN5QDJMnoQBJJ6xg1nrdO9m6bbqUZQCQylTn2NXOR+MWrWst3X3KiTNwYCFhtBJggDtn1pm/E7WJqWsva3XnVX3OpDLtBG4LA8wBjImM0BanC1zCCjw9Vyjo9SbvltJKszbFtqcTmAo9xR3mHxGVGcEOihXBkEEYYN/vR96ReV+OPaUw7WXlgrg7TnBAPY5iug67ien1Ontm0jIxBm6xUkkEDaylpYMSIb16dDXRfqFxBLF/ScPH9n5OoOXS1EGyOxG5EReIWBc1GmVBd8R7u1ju8hXGxQOxndJOMinLhnFtRw69cG0ByoUhsjPmBwc/fvS8t25orge8sXLZ3m3GYUhu/XHemfidhdd/relfxg+0Ok+ZGiIjBjHSuX14Iy6lnrv8A5zPjOH7vmrSdjfqOPw+sCajUl3d2+JiWMepM4pM5qJNyB0CgN7k5j36V0heWN+ja8zlCt+3aZYiJuIrbj1XDdQD1pP8AxC5W/Kut1GUWrjEC2CSVMSZMZEiB3wKT0q6XBbvxOl9sdar4jhxcA7/h2H7zHlW/bt2Hd9yruXtuJkDoMYJx1rdxu1DNEN0PvnIkdjHannlOwjcEsWTb097et25DnayqrsC3QkkMRBxXP7Qxc3PvYGJ/wj4Z9z/KurjzsX0dp5PN0wGM5Jr4gZOnPrY/lcP96o3Wove0niJYZXtgojowZwDJeRj5Cqd7hj9jbP8A9xap1OqBjcBYNmqznNELnDLg/h/41/vVd+GXJ+Ef8S/3qgIRces1Dp1rUV9q3nQXf4P1X+9QaG7/AAH9P70VSahK0ijfLPF7dsst13tg5VlXdB91kGO8ihZ0V3vbb7VgNBc/8NvsahFiWHo3JcMk9Tk/X3+tawI7Vv8AyTj91x/umsWtN3VvsalS9QMxY1Z017b7VX2eoP2NFeEcDfUC4bZQC2BO9gpJMwFESST9KFyAN4aAlvLL6cwAWLtp03lwoR8DbBkzjzYwKDjVSYE/evNTp7tv/a22twdp3CJMTH2g1p06kuAIliAPmTFAAKuMZmJ3l7fUp4H4RXf/ADdj/wBde0HiL6wtDzjoFZBff+dO3D+EaIwj2rrYg3VYggjqdslfvRTmNBZS2t4WzpnM2jaCWgSo6uEtlluCcncZoR1KltPeA/Tsotpz3TWPN5jt2soOPU/P2pp4lxM29Q9sLvW6tklQeu1pPTrIkVuOt4cw/aLnvta4QxHSYAjqZg0U4Dyto3Quz3C7Esn5cZVD0Q+IwGMdt1VkZbBeHiZ1Uqn85Eu/in+IQ1F61Z0rutq2ktErLv2if3Vx9TWHLPJl1rKah9S9pbys5RMEi35gS5mCV800mcY4Bcta0WJ3tcKbDGSLmFkdj2Nd45xufk+EsMQi2rcRMpvVIIkTK7pEiZimlRkWxM6ucR/Kco4Zxm3c1wvP4xsWGLWgLgJQHoQHDKxJyRAkk5FbvxD4w15W2i89rcGS5cLEdIIwAo6xQ2bur1Go1GnsoEZyVRV2CAvZA0AwJ6nJMTT9wrk8LpknUG1cdZNu5BWG9Qeojr1rM+QK1dhNSLtq7mJmu19ltFolsi6dSjlrm7eYgQvhkk+U/FAx1mjWqtWuIXFfVBi9oMWIMK4iZPocZA9BVZ/xB1Gl/wBXtugSxcZUbw8jax6MRkHPXsaBaPmLyal3wcT0M72j5dO1a0RVFiDmOpD6wrqLoNnwtqhPKwVJ2gBvTt2z3qpd1Je4WY7nYn6BcKoHRV7wKI8J0l+6iJct3hbuENa8hTxW2kYJGRt/T715zNYNpC35Y2XWBtO7zfI9J7++aQcgD6TzMgwOUscTLgvKSai89y826yGE2VaDceAZY9liOmTRzh/JdpLr3DcuDw3VrWmObW+IW5gjcimW24IiO81U/DRLjKrXFAXxbm8MOpIG0ewH9qauP6hfHXwojb5oUkbpgdMiRNIfMdRF8bTRjxFFsSvxfh9q9Z8K6oY7CgeBuUMADtbqMgYyK5Ddu3dDecWXNm4pCHYYmAMkHEH4s+tdZ4pxJnZIsrbwZNsED1ls+2MfSuTc+XQdYSO6IT16xHfriKPCbbTyIJ8u4h86y+bJsvqLt0P5nJclC2CPL0YAgCT1jtTHreBpf8JWc7VCsywWJeMGWOAB0XIE0h8oX3u3LenVS7OwUHsB6kzgAetOvE7Tt+aS28XAsqVYjoTERkSBil5lYOJoxvaEesnMJt6WyLVq61th5tm2dyPIaGC+XIkqImvdLy0uqsq4/YsR1OVcAAKxHxKT6jtGKWOZ9SzXtPaYlrjaewC3+Jgc5zOZp74vrxpbKAASxW2ufaOnoAPuRRamx0V5Mt6yJoPESOL8uXLDbbiwTkHBUj1Vu4oTa4K1xgFiTgU28c4gxJtsThEYL2DGST8yJ+grVynrFtXzKBywhZiAZmc9PpXQXOxwnJW4nMGADMMZOxgHiXJd60gcwVJ2mMFT6EEAj50KHCW711niIa9ZK7gGYHyKSyudpICzkNifpSF09qrpMxzKS3IjOswfd3AHBgMcJb0rK3wZ/l9aOiiXDNA13pAHqTgH+9ayVUWZiXUxoRWTgl0nv9zV+1y7d2nJ/d9f8Xv7UzHSFCJgiTkZEjtPriiFi4NrTHVP/wBqsaWFgyHUpoxHXgd8fvMP941k/Bb46s33NP1nhb3LbXEACgwCxxP0BJignD+YLd1mtExcXcCvaFIX9ZoA+MvoB3+EYcWQJ4hG0Tb+ivgdW+809cm8p6/T2rt+8q20cJsFxgrsxMKAIwDuOGjMelWuXuF+PrbKESA29v8AKnmOPoB9a6HzZqQb2jtTG+9vOYxbgyT7E0nqlGgrG9K7BwRETmT8LNbqNKrh18e3uJs9Q4MQA/TxAAR6HpPeuSaTW3LF5WbDWmBKsADKGdpESDIivra7d8hKQ2PKOxJ9/T/nXyfz5rDc4jq2JB/auJHfb5Z+sUtVCjQOI3xDkbW3M64/EluEvNxN/m2/w7s7fpMVKd+X7Fn8pp5S0T4NqSVHXYPapWL7p75t+/f0zinL3ClS4SXCiOgBZgR3AkAz7+tEeYeBPqUuJDq25Gtq+1GOCDuDGEJEEQcih/InA9Pe1F1NRdcm2NyhepKnofKSfQhabuZXu3Lr3QXuW1RAwFsDYcmGAzgQJIFZHtTqvedTApyZvBbjv6fPvOXavlbwG23kuo2MGBMnEGII9xXVOUdfptOltRpntW2CK91twh/hBd+gVjE9M9a5lzZxu41+0SZCAFVnAzP6xXUrf4g6XU8MuDclpvCACNJhhnbLDzAsMD3rSdTKGJmfqwiZWxoAK2NfrN2r5TsLxS3qXvgPEvaZ5dSVIRrcRET0JPtml/8AELma3q3Okt6rfbQguqIpUwBEXMkENgiSP1FJvNHNf57V3Ly+XeRtVuqqoCqAe5gVYscYtW9C+6yoveON2CCw2SpJ6x3gQK0MrKKUzH07YjkDZhsDvMuG80f6PYLaAZC6s6nrgEYPQEg/pXSk5vW5ZW7bIkgbVKgsQT29R29jXA7rkyaaOCceOlB2rPlUgx1EevbM0nLgoAjn9YZ6hcuQmgB2A7D0jlxHjKWw96/obN1mB3nClpMlsqwLeveue8Z4j4yO9sC1bW4ipbXAXDASe7Qi596ZNRqb161dvXElPDPmDSBMDZ1657dIqry+ng2Lzo6Lv2wCC0AHv5CCSZwM4osWy2eYvNxUPfh9xXVtqPG1wuXUKbUu3Dm3GTA6rKnJwehzTNzpqUNvYss8yoLFoVATvgkiTMTSjrbrG5cfx4KCWHhsVMeGMhgJPmjB+tYaDTJb1KMlxbaMbT7AjnrmCzHsC2AYz3ioy6jcWuWl01C3+lhY0drcrSWuKVAIyv7QEntKmJ6+Ues0v8C4hd1bOHe5bUtCFbkQWMAyytgAxIjHrTBwri67CTcW5/tFi4jSFZXFzZtLA+Up0M+X2pevWWe5sRiu1dxKwDuzt+0E/ah0Lue8MZm0hewl/i3MCcPsiyLx1OrBm60kop/h+UfWesVzzU3bmpul2O52KgnpGQowOgGKw1VrbdZNwaCQWnHvJj1rPS31Qgq0s2JIgAHuDP06VpTGEFjmJJDPTbCHOXb9zSXMXCpuQrbceWQfnnHpXROHam1o7p1d9yQFjAwA2N0DOCYn3rkVrzgls59T2pn5fsDU2bu5rpNpCpBbykuTtUZmAYP0rPkTfWT8ZubTpAUUO0ys8RGt41adAdoaV3CG2oC4LCfXHyim/wDFbjulfS2Vs2iLniI6uI+ETImZzOPpRbn3SWtFw0DSopvObdhXCg3JKsrtvjccAj61z3m1CHtWx1U2kX0xtX+1NPlYDtUye1ZhHjWnY32eIDBGMwTiUM+uDH0oHqdaqGJ8w6AdR3oxzHxHa95fhZCVn2LSD9j+lJp0TNtvXfLZuXCu6RubbG+FmTAPWInFH0zEY6ic6W4Pujtwm5f8j2EvXNSVV0CJ5LaMD5lEQzwVgnpunrQPX8SCXNl23cS5Od+D16kEZ+dPnI/ObatW0zbVt6cLsdN6v4e4jJkxC7R0AzSfzhctXr95wGfw7cCWLFiDO4n0Gfp0pSvoyUJsOI58ett/jNXj5pj4LwMX9Oz72kEqqKBtnqZHxTAmfTNJFzQ3nsrdG7zZUL029JJn50xfhpqNRdF2zaI3GCHuRtUQR3GSTOOsBs07O4yIQvaZulwnFkDN3Ex0etuW38G4esmZlG2iceh9xRXTamVf08v82ph0XBdJp1/1gfmLjAi5cG9VXMxanynr1ABx1pY4roza1PhWgblq6NyEEEjadxDehjMHsZ7Gp02VFGm9+ZOtxF31INuPfGTh+vtrpiz3DtUtA3kDdIJkA5xFIentA3zeVYEvLbYBLxtHygE5q9wnmDSARqNPcNs3ABdA37SB8O3AmDuwSY20K5l5yDavdaTbZtmFsuDDQctcEjzH07DFCqEZi44jmyj7t4RG/HyjpyVzZZ0t27dvb5ZQiBFLdWkzHyFNPC+P2tbxKzBVfCRz4bkBu4JjPqBEyIM0lcD40l5NVfWLIYIptqgKhVWNqmQQWMn6ZpH0urazrUuWyZBkbhJJIIgzjIMUL5Tkc323+UFMAxoGHJ2+cfOeeJ8SsF741yBJMWbMQEmFkdzEEk1z7lHhI12vRLisyuWa5tIUnBY+YghZOJOKcuZuYUNg2t1u453Aug6qxmJjEdMelIPC+M3dHfa5Yc2mgrIAMqYMQQQQYFTCxINw8+JVAqPvEPxMNu7cS09vw0dlTzP8Kkheix0A6V5XMb2oLMWJyxJMADJMnAwKlN0TLtOycj/hot62TduG3dDlwUO4FCcQYEH3Bo1wXgn5HXaopdHhXWGwFiXkQGBnrmaT+VuajY1CuA+JD24aYYdVHcTB9DV/TWtVsbUvZYIh8Ri6spYzJAxM956VznLFKre95tptZ1N5SOPj/aLn4v6BbWrQooAupv8ArJBEdBnP1pT4Vw9rzAL1Qgk+i9yfYHr86cvxS4h+Yt6e5tgKXWZz5gDn06GkMgwSMDJx37EVt6c3iEz5yfE8382mpWzj/rvTfqrP5iwWUZjbgd1zHv1I+1UuLci39No7WquG3svYADqWG4bl6GDiZAyMTU5c4o9u0wBiSSD3yAD/ACFOccMO0WhG4PeadLy/d2guvhj/ABmP06n7VbOnAUIASo69iczifhHatjsWMkk/Ot9i1NAbPMg24nQuEctLr9CbGmHh7RbPxAqGByH7kxJkDqKucR/DNNHpF8JWv3FHn7GSCoZV7KCZ60g6W4yGVZlPsSKP8D571OnZypF5tkRdLbcdPN17mB70tcdChDdyx1GVdLoL96ze8PSyShA/ZNkzb6Sx9J6Vd4hwrV2dRIsQqIgEKhBi0058PJn5UT4H+K13UEG7eTTgXLf7NEUFln9oCWLER2iJHoaZ+M3Rq2U2NY1tAHELcO15Bj4TOJHX0q2ULzFqC3E5BprrrdXxbIXZ5jJKLtPXcOjSobpHWrVrg965qwqICLpCjYV2AoIMne0DaJyRNaeM6m1bvMGupeIUrckeZWE5UxB8xzOf0oTc521Nm5u0t5rasssqxG4yCrY8xhRkz61YUngSCu8G87cEbS627aYgk7WkEEQ4DCT9aDjSnxFTEsVE9R5oj+dEeKcUualzevMLrtA826YAgQT1H1rHV65HuWnFsoVCBhODshRtkSJVe808XVQdrma2PDLJuD7SQSu6JBg/EAe1OnIujjRO8/7W4T3/AHSB/Q5pA1Oq/aXCMBmYx6SZ+tPN7VnTcLsWxIuXrY2CMkXSWLD1wYx3IrLnUkAepmtcgYAegghb7/mXubGHi/tEJUxDOAGHYiCc0xapFfiWnX3DD/cQsP5Ct3Gteg0q2XukNZt2rHhooI8QZ2M5OdsEnaAJxnrVfh/Drv5y3qLiulpLTsbjL5R+zMRJEzgDPelHff3GEATtAvN17e9wqQfOqz8huInvVfl3ga3HB1SXzae25tG0AdzggCCxCjO4H3olqeXLjWWvl0VN5glTLHoCqn5Hv2NV+Cq9y4CzsLVgeGrsSwtKo3s8E/uoGIHTcVFNVgqUsrwCzkttUz4ry8uhW2qs51F1vOm9li112gqBMnBJ+g6wwcr8FtWnslgjnd5wCXkNhpEiVAPXA9eoFULNz82z3EDrLQzPB2qASgEkknaCzE9WOfSr+rK2tNcvqVS5tYIpX4TENBJMkYAkfETFLckmo9FAUkcH0gzm/iC6ey1jTH9kxzldwAnapAJYgAnJxVTkLidy3qPDi2pdQJYEFQoJ9RkyCe59oiq/BOHKuk1OsvDe0izYU5DXCN7tE5CLtJnuatfh1Y3XWvMfhnrGZPmJnr1H1NE6hMbXEjMXZf0nQub966UFr6kWiFCeEfM0A7g04Enr7GkTgGjuXVuK7MGuAhm3QRIwZ9we9OOo5dua63uXcNjecYjw2GCCMlgBGZwR6UJ1IXTagqQNrwojOAImI7Y+3vWLXt5RufpNflAoniKN6/q9FY0pbYbXiXbtlGEgsGK+I698gFZ/hFKV+6WYsxLMxJJOSSckk9yTRbmmxdt6hlvSGwwEkgK2V25MCO3bpRj8L+VDrNS9wrNvTI11vQuAfDQ/NhJ9lNdhPZ1Tk5DvXpHf8P8AlSxbtC/euL+XCFbouxFy6VBZUXrtQwAckkHEGjnDPwcsORd1F241xjv2oQqAEyB0mYj0jpS1yDwU6nUJ4s+HZ/bXZGJMbU9NzHJHotdf4vxDwrV250IUkT6hcfqRQIoNsYD5XWlUznOh4Rw/U37tjTaND+Vi3bLFtpO9xcuOSTvUMsDqSQfUQR4t+D+jv6fZm3eExeHUn0ZehXHwjIHQ1l+G9q1Y0pvCJvOVY4nckwpnrJLt9RWnV8zNe1F5EMrZdUx3mCP+JifoBTV0hbPeJc5GbSDsJyzU/hlrUdl8JG2sRImDBiRjvUp11ialLjqr+VWYDJ6AwO/pUrKcwG1GbgjEcj5QTwrj/E7LkLfDDYFBa2G2qOkAwB9Zq/8A6Z1t1Ct3UC4Cc+IIj2AQRHasCsZBB7CP+u2ftSnxnV3dNeZFJZGAYT1npkjNYBkfL5LjEVUawBfwmfOtrZYRXupcul8qs+Vdvv1PvSVuHv70X4m73QrEBVkjAjMbj1MnFBSK6XTrpSorMSW3nVuVOZ7SaNbDslyE3Kt22m0CSCOnWf4pJpb1XC1a8zWr1lUYyE8wAnqBiImlWxqSBtnHpVm3folxaSTcF8uoAVGpeD3Ooa23ycT+sVrZyphhBHrQO1ryvQxV2/xTxUGQGXvHai0wNUuXtaFEkg1V0/F5bP29/ShN6+T+9PuAP7VpF0T1+ZiKYoEWxMbl2O29tisR1Cj9Y6471c4dqGtyRdAQyGAJkj5R0mlKzcIQsCGBO3rmTPb3ANZXOIt0gferK3tKDVvOh8B5E0/EUvN4wt+FE7bY3AEE7pLAdj1olY5a4ZpABa2XrgGGuujk/JJCd/T60gWeJflrTB3n8wmAk4AJB35EyCYqcocd0ulLm4S5ZQoi3iJkzP8ASk5VYrsf+4/GyqbIl7mNbb3DuW2CMEFQp+WGM4qlZ4faaDtUn29veaZjpLV8F7bEDuGERInt7Gtun0e3DMGI6GDj+9ZdekVGHzG4o6rQ2p+H7Gf6U+a82m0el3qD4Nm3sJBlYUZEEHr2kVQ1GiRgROfXNDuYOKC3bVN+3agAgHcYxK+k+tLZi9AQ0AG5mvlA231rtdQlUBuKu0AB1aASB0hWb1966jq+D71lQXSAQPQRIx3xSLyHw7TpZNzUAMbwJFtj0txInpuLQT8o9abxznpSwDW1BWVHXb0iInuvSnnGDyYo5aO0XOYdO960bNkqbjugVTk9YJA6wAST7Ux8H5B0pnTXABaUK77WAN5u4ePNtwrbRj4asfmrUf6nasWXbG7acgwTlfN0yPlXrcsa3c7HW203RgWZgD3NwR8hQrhyA+XcDeN8dCvmNEyvxvk20zEWdunt71Y7QNx2wPKseWQoyT3Nc4/ETmBLl7wLLSowQ4XytuwBcIBAJMmTRfnbhd1FAGsuXLjkKAu1AxJgjaTiJXq2Zqcncr29Le1H5qwlxRb8S21wC5kAblMAebuO3XJoUGl7c/hGsbxjRv74r8R5j3qultKSURdNYAP8Zi/dxhmut5f8tEL3AG0tzwbgKmx1HTdIJme4MzWngg0vD+INfvE3FtXN2ntKU3EGdrXMnZtBUhfUUW5g5n0Gvvm62ou2iQBse2xAj0a28n6itRrtOdkRmG3Ig/l7il+y1y4LtweIZ2bjBAEZWY9AKFcxcYa5qR5yWVSTB6dTtx1zE1f5ks2LFnxNPqjqN52gbGXaYnqxnsaq/hhy5b12pvJdZwVtbwFjzQ4BkkGOs1QCe36QAuX2Wgni2juXwbih7jIAHjzQPh6dY3R966T+H4uW+GW9LbtG3e1ly4zXTgC0sLuY/u48oHuYyaSuN6b8lqbgV22+GZmersVglY9N30qcT59a8Vl3ARAgVDtBUT8UZMzMSOgobZgNHE1eGE2yHedj0PM2nsX04dpolZa5dMBQyjcxacEkCOsjA6CaWedOMowS3a1lq49zUCfMpi2qEsDLEAEkACRJjFca1Wt3RtUKFz36/WtWivKHlwCI6Hp/I00jyxSqC07pw/VNa4dtCqdpZg07VB34B3eUtgfCTQLkDTXN+puMrsPIQYPxDdBM9hJM0p8J53Wybaui3rat8L7jtB7pnywc0ycV/E6w9m5aQOC2MFiuBjaTAA64jvVKbFnsIWRNLFRvZ5l1+D3pPnJ9/Dun9YzUrnrcw5P7Mf8AEf7VKz6G9Pzjb9/5Qryzxl71y4znLEnriWMYHaiHG+LWrepO9QTtGDEdT6mk61de0T4ZKk9Sv3r27cNx9107mPUtml/dx4mrtKL2Ib/0lba7duqo2JtYKFEf7NkOOnvNKmtuKzAoIG1AR7hQD9yCaZdJtVTt2gHBAAE/Md+tWrOknMCPkKetKYsmKejUFbgPoNvzDDA+k1ut2KJcwXm2Is4DHA+VVrDYp6m94BlV7VYJINXmrEJ7UcqVPF2n3FWNRogZc3bSk527iT0/wgj9aw4go8oA6ST6kk1pQqARBqq7yXC9vg91dOwU23DsjDawJ8s+oGM1OHcq6m/lbZRQYLudqj+rfQGhOl1JSRmP0po5R4ozM6FxJA2oTljOdpOMen9qhLLZk2O0xbk66+ot22a2UjaXDCBAJ6N0k4E+tX+P8gppVtebfuClyFBUMSfKrA5gA59az1WqExKA+7VqPDbzYAMfWP7UIyiqIlFDYIM1aDiptuSOjYP9PtRVdc7GJA+lD/8As+/Q4q7Y4NtIl2B9ay5ADuJoxmtjLt3VEDP/AF8qUeJqtzUkGdzMASScL8jgQvanPhnELZJCqWcf+JKnBjGII+VJ3F7q29VeZ2hmbAgkeaDM/KAPrQYR5jGO220uavi2PKJyQqj5wFH0xQ/jfC2QqPzG+4pHlgjbtA7zkjp8xWixqtjrdDArbbfII9cCD3ntVZLxZmc9XJPyBJP/ADrSAQdpnAFbw/wS9eNxFuasW7WAzftCdueixk9Y+ddY4l+IFhBba05u7SoKwdxH1Aya4tp7lHdIkZOTUJMHSJ1riPMPBrkNeFpiDM+BcLSO8rbntXM/xF5u0rC7Y0dl3FyN1654oAzMWlMHJGS3p0rwaqh/MPFSllgD5n8o+X7x+2PrVbMRYjAxUEAmIJuegFeWdQymVMGsJrytEWNocTmhwoj4wAJMFSB2IIxRzh/4q6i0MKkxG4KAY+fU0j1sspJz07/KlNhQ8iPGd/WFeZuNNqbpdurQT9sY+5+tDNPo3uTsVmjrtBMCtmtfcQ0k9s9o6D5Cj/IGjF29cU9rc/8AqH96vZE27QXJZrMWXkeU4g5HvWE0w88aBbWoAX95AxJJMkk5zVDg/CBe3EllCxJCz1nrnHSr1jTqi63gyrnD9OWYwYIB7e2fl6fWrv8AoVIuHexCMRMCIAkHrWp7BsoCZBYR17dYI+1AWvYQ1AveUJ9qlWhr29B+teVe8vSvrDt4W+5J+UVo3J2/lNe1KWIEyNwRMHH0/pVUcZuDodtSpRCSVNbrHuAbmLEGa1pqfXFeVKYsEzaL/vWxNWB1IqVKKVNDXQ7HMdc1ktlR5rjEDsoA3t9DhR7n7GpUq5KmdtjfuLbtrt3EDLEn5k+w9AKPcwcGt2dOGtqCysoZ5JMZ7TGTUqUDsRUJVBMWDeG2IzTvyvxArpVkkwWiT+7P/wA1KlVk2Eg3E33eLsZmPkDFV7nFmBgr9cH9alSky5pfXehIPyodq9FbMlhk9SDB/WpUohtJMbGqt27DW1SWJkOYkZnpHpiqdmyWOBUqUVVZkhfRaCDJyaJrXlSgMkk0rca13iXesqvlH06n6n+lSpRpzJBvELQW4wUQOwqtUqUxeBI/tGSremuG2u6J3Y6Yge9e1KIyhN+jVLr7XZlDZnymNo9yO01f5Ze3Yvlrvw7DBYN3I2t5cj5j71KlAR2hDebeZVu6u5dvKxu29OFt72KzAnp3YTOTJiM1Y4Fw99PbLXVIW7BBUEwFn4oBI61KlIc7aZB6yvqbC3L8KQwcBmM5GwkEYyJ8tDeMljeKmfLgA5Ocz9a8qVae1Uhm63w2QCd8kDtXtSpTbgX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1990" name="AutoShape 6" descr="data:image/jpeg;base64,/9j/4AAQSkZJRgABAQAAAQABAAD/2wCEAAkGBhQSERQUExQWFBUVGBgYGBgYGBgdGhsaGBgcFhwaGhodGyYfFxwlGhgYHy8gIycpLCwsHB4xNTAqNScrLCkBCQoKDgwOGg8PGi4lHyQsNCosLCkqLC8sLCwpLCwsLCwqLCwsLCwsLCwsLywsLCksLCwsLCwsLCwpLCwsLCwsKf/AABEIALgBEgMBIgACEQEDEQH/xAAcAAACAgMBAQAAAAAAAAAAAAAFBgAEAgMHAQj/xABFEAACAQMCBAQEAwYCBwcFAAABAhEAAyEEEgUGMUETIlFhMnGBkQcUoSNCUrHB0WJyFSQzgpLh8BZEU1Si4vFDg7LC0v/EABoBAAIDAQEAAAAAAAAAAAAAAAIDAAEEBQb/xAA2EQACAgEDAgMFBwIHAQAAAAABAgARAxIhMQRBEyJRMmFxkcEFFIGhsdHwYvEjM1KSouHiBv/aAAwDAQACEQMRAD8A4hUqVKZBkqVK8qS57UqVIqSpKK6XhVplBe8UJmQLe7pj+IVT0tpJlngiCABMmek4C+s1YuMfDwCOv1k/3n7UJlibbek0sea5dn2VIn6v/Wtuk4NYf/vDKZ6NaiR67t8fShKoBlvsP6+lZfmvVVI+uPsaoiXDGu5XFpVdro2MNwJGSu7aSoDHdkHqRQFuuOlMvDrv7LxLaKhHlIJlXbp8J+cRnrml/WIouOF+EMY+U1Sn1lmaa8NSpRwZKlSpVySV6vWvKlVJCl0iKqBZIFWDWkfEPnTjErPFjtP3rYE9z9zWqyOtXNJY3uqk7dxjcZge59qUWjQs0C1Pr9zUNv5/eimp4FdSfKTtndHQROZ7ggbpHattzl26uNpZgzKQomCu0dehksBAodfvhaIHWxNZro5opb4Fe8pFp/NkYwcA/wAmH3ohY5cY3bFssFN9dwkHymWG0+8oRVa5YSLVzSR71nZ0E0Zu8CusJW23QQcDDZWc4kZHevDy7qegtPMZgD1ZfXrKMI9jVa/fJogpeFE9qyt8Ik5xRnQcAu3GdG/Z+EjXLkwTtHYAHJJIFWF5buNBtAupjzQFhjtBWCcwXUEjGRQnIfWGEEXm4R7/AKVqtcPBMU5f9mNQsDwgZIWd65LboGG9UYfMRWv/ALH6iC2wDbJy69l3mO58ufoaHxDCCCLKcJWJJ/lWp9IFVvkP7/0p01nJl1NwVgzK7ozSAgChDPrMuB07j3oRxTlu7YstcubQABInzCXZBiP4kYdfSoHN8y9CgXAI0gqVstC5tHkHQfvVKZZg6R6QNUqVKZESVIqKJqwdCwAYxB9GUn7TNVcujK81t0ule6wS2pdmMBQJJ+lb79q35SpbKgkHADdxMksPfFepcA6Ez2jFVckv8N0l2zcI2gMSFU708rBsRkg5HT9av8ZtOyLuO3wxs8zqWJYs8gA/CWJOPWhN8BVO5gHEeULMgjrv6A+0d+tGxqm0+pW5aW24e3bYi8i3PiUHAYeXHSI6UluQYwKRYMUHQgwetG9HbsRaVrRZriyXNwgDzFfhA7R60X5l/EK9qGZWs6QquB/q6EgDGGaWH0Na+F8FbfY8ZdrbLn7JlIYgh3UwSAqEkDdM5EA0THYXKAO9QTp+MrsC7FVQSSoBhgY6keaZA6t9qz0HELdy6qflrIDmJ/aE5+b9a6EnLh0nDLanQKb14srs5DZ6o23IaJIgdIBgEmlrUcg3tJesXnU+C2w7wAVFxulokdPMCJ9IodSm4QU2IjGvKu8Z0iWr7pbc3FU4YrtJwCfKSYgyPpNUqcDFyVKlSrlSVKlSrkhRE8o+VVj8Q+dXrNvyA+wqlcGfrTTxEKd5jb6n51as3ipDdY7Zqtb+JvnW8AUkzQIa0XHr2wJ4YeVNtTndBDLGOsb/AOVEG5jvoZaxHn3nDfFuRvpDWwfvWrgmmC2wxGZMT2HTFGNffKhby43CDH8Q6yO4P9aDTZqMuDbHOBwDbUxtiZ6quwHr7TWtuZ2Oos3PDANndAzB3MzZ+Rc0Xa14sAqrMRJECekxnoRVMcPsZLCD26rmiOFl3qXqua7XN7bNgRfh2DJOOwM9QMEeh6elb9Tzk7KylEAYzguIbc7zIYfxsI6Z9qqPwi123f8AFXtvgiEfvff/AJUrTCBExPMt3x2vbV86eG4gkMsAHcepOAd3WQK3abnV7S7URFWSQIOJKlhMyZ2LJ+0V63LSqu/xCo7gifoKF6jhTQGAOTAEf9RQkDvCowu3PF4nAVMdVB7XTeHU9d5P0xWWm5zu7m8qAMzO0L3ZChOTiQxoDZtgYYQRW4oB0x/OqIEICEtTztqGJjaAzFm8o8xIVTPr8C/UVhf4lf1Ni4bjL4SgFyQskBzcxAlvMzExVJeHEqBBgdT7Tn54msvDutp7ttV2opFwtt8xVxsBiRtX4RMTmcCpt2gttMr3DbBYldbYCkkjyXxgnGPDxXlKraNp+H9RUo9I9YvxDK4X5V4BUmvJp0TNgaP/AIqNdJrXUqSVPSasaGzvdVkLu/ePr2/tVea9U1JI2Pw20XvpccbilprVw4BIEuoIwA0wCfQChV7xNiv4qsQIVCDu2LOekEDPfoKp2uIneXeWJEdYz2JxmPSmy/ohbZkuWtzISEKvuBYgXDtcZYbSMRjI70g2vMZzvEu5cJJb1JPtNG11kWrAZGJ2P51MnaxIUR6hlJzQ/i5l9wTw0YAqs4gDb/MGsuC8e1GmY+BfexvAVijEYmcx70yrAgXD2t5z1aKo3uXksXMFXBggbNuCIySSZx2o9qON8QvWrULcuaNFt3bzPZRU3od77WgSFOBB7UjajjOokl7rs3TcW3YM4BJOO+PWtf8Apm4LXhhjtM7hLZzPrH6etAcfoIQYQtxzj9p9P4KA7gRuYqvYkmG69YpZNQmvKYqhRQgk3JUqV7RSp5FSpUqSRi0CTbHyoZrFhqP8JsfsVPqtBuJ24atDezMqHzGVQfM3zqzZiQDVaPO1XdKfMOn1rOZsSNK4AHYCKvaOzvtvb7/En+Zc/WR2qlpnBMmjFtCm1lPvQE1CA7wPwzUEeT964fbAnHXAz0M4yDRPU2VdYBlE+PqsnJg9QrRIHYxQ7jNsWrxZcC6PL16N8Q/pB9a98UE7AYVRuuELu9JkqfOm6IPUbq6OFg6VKOxmrIm4ZXcSFVQIOInGAQQJECZpi0F4G2pZYLDB7H5Glo6yZdgAT5UUk4AwCSRkDoGnBGaP8ta15ewQt4ZdrZ6z+9tboT3kGDWDqrUal7TZ0yqxKt3nmru7RAqjqdSPDuEyYQnHbIA/WP1pmucIs3MC8EP8F0FSPbd3rxuSkuKV/M2BPo9Y/HDDiaT0ZG9/kf2ilb4aGtYEtAj09TP9IrRw/T73VQoJ65yBHena7ybes2/2Do4VY8rgmDgx6Ggeks+H+7tPeetEpDmJbHo7g/CaeIaJypO6XCnaAABjoPbNIVi3d1F8Ixh8gbuxAJ257mIE9SRXUhfAHmGMTAJMdJgZNJvN+qe9qrrW7u9AYQsIbauB2ntim7LsIh0viKz6VQSJGPU1K3twpySSQScknd1NSiv3xeg/6Zru6ZbbEEkyOpUg/Yj9aosKvatm8W5uLAhm7+/T7VQNWsWeJAKy2+9Z6ewXIUAkkgADuTimh+X9Jt8JXvPewDdAHgq3cRG5lmBIPqajOF5kVGbiKm0ev6V6te3be0kHqCR9sYovyjpVualUcuoIMFACwMdRNWzaRcpELsFEG22WVlRAIJAJkgdRJ6UU1vM73SCQE2btpTBAMQJ9iBV/nTgyaa75ASlxQVZyC/lwTg9Gx19aWNuOlApXIAwlupxsVMP6yNRbaB508+OnmALAex+KPWaXZHofv/ypu5a0kaPVXCzrEBdmzLAYDEyYE9B6nOKVr1iGIPWojCyo7Qnxsqhj3mNpQzAdJIEk4z601848kLorVu4rO63NoDMAAZXc2AZXPQHqKX+FaO491fBRrjgghQpbv3A7e9dF5i1Go1Oke1b0zsUZRc8slQMEJ3bI6j39aVlyFXUDjvG4cQdGb0nLNw9B+v8Aevd/sP1/vVhrABIKkEGCDMg+hHaiHC+E3bh327JZUklgMAgdyTB+VaCaFzMBZqCrltliUiciVIn5TWst/wBRTdx+499LZM3H25gliYHWIwAKV49hQ431C4eXH4ZqaBWaWcwcYJ+wq/wjSC7ftoQYZv3QJgCT1+X2mnH8Qr9kWbVtFtAzI22wrEQcyO2R86FsulwlcwkxakL3xN3LWhV9HbO6DtP7vox/xUq8d0oVzk/b/nThyMJ0af7/APM0D5k0vnNdNl/wwZyg1ZDFtki4wPoP5VnuggjFXuJ6XbfI9Utn7oKqm3FYSZ0U4jTob4KKe9EbN+c0v8I1yAbGG05h8mT6NPT5ij1hR1Jn5UpjNAHcS5qtN49qAQGtNuWZ6HHbIg0GHL17aE2OZaWKgMR2lSM9OoODAo7w9CryR5YIb5HBrZptLdtXCtu7BBMK3z7TVDO2E8WIzHgGXYmj74Au6O6rMxtuuwRbGy4onpuUEEKf3ipwZNV9HqPDdIww8zNIBjuFJiMfunuK6Xa1Ovj4UYfT+9Vb/wCb/f01tx9D/MmrfrFflTNKdG6G1dSR/UJt0TO4G25Y1A7eJG770VscPud9Hp2+TChmksE9dAJ9oFGLHDzEnRED2uZ/nXOAv+f+TN2RtPp8x9HH6SvruGWdp8TTXbB/itkkD7UrLplFwhbniDtPxfIinywyjCXXst/Bdyp+9A+I6bbeDXLIBJjenwmadh8rj0/np+wmdyXWjd/H99/kTBl3hzFPJuDYKwY8wMrOJInt3rnGu0bpdcXAQ25t0+sya6vxniKaSzvfzPcVvBSJAzG9pxAzAzNcuKbmJ9TPp1z9K05iA+0xqLE0CzUqz+WHpXtK1Q9MCcU4beuatrbjdeUhdnQkACIj/DHvWHFuXmtIW8O4pRgLm4YAfKN0x3Bn0EU88/cqnU7dZpPM20F1X4iB0ZY6sO4Gaz5C1uo1dxrWqSbQs3LLFlIL+YEq5PVlk+hE0wMaBE5057y7w9r18BbnhbPPvySNsdAMkyeldJ4Lwe0ilGJaR8YUq0mcgbiq5/lSXotKul11+zJIUsik9YDY7dYFN+m1IkZ+eP1msnVO10OJ1uixApcWeZuQBYKm1qFuBzEXAEYE5/iIeO5ERXum4bbtgG0SHH/1J3EkdSOwHsPvTemrFrUJqVBJCm2xCztBMhxPTvn061s5h5Wc7b2ntFrZnxNks24ncGZAPKvUSJFD4zuAJp6XBixZfOBvsL7QZxS3bc7HC3dqgMzLHmOfLmVgR0PWlbh/Ldq9rxY3MlogsYy0ATtE+p7noPWix1ED1M/8sntWvg2qW3xFC4VtydyYAAkztBIwKvC7Jdek0/aPTY/CWquwL77whxNNNYsstlDaBGxvPO4zgsWBLNntFJ2nQXbq2SsliFDRDLmJ9xB704fif4b21u2lEblVglsqiHaSNx7MQRB7gE0jWNZJDbmVseYe3rWnDuuv1nCzbVj9PrH/AJZ8bT7bOj07PdU7tS7wiT127/TaMds9DNP3K/MFvUqzpukBS6n90lQSOnYzSpyxrnvrL2iSwC3GO3JXEN/4aldvmOMUZ5ev6XxbyLeBuXHJYZVCQIMHowxXOzDUSSN/5zOhj0haLdtoA/FLlk372luWUm5fbwWgRuMBlJ99u6T7e1NGq4C9myBtQW0AUbchREDHp7/rQ7Vc0bremusm029U1oqvnPwXLW9SMMPMp+vfuW5m48oFuwjKz3JEKACITq2P2YnEsOtORm0BSJhzIA5YGJPANAd+99gNvdabbI8ytOB6Hyn61S5h4PZuayxKx4u5DGNzYhmjsM9MmmDVXBbYFN+1kXxCSp/ajykqBkBlC9uq+9DuIeJcuWLlo+ay++ADLHsMdMEijLhDzGYcGXqW2W659JnZ5EGm4jo2t3kKlz1UrlUkqJJBJUkjI6GgP4scFGmv21RCqFNxbaQpdmJIDd4AGJxTtqOYZNgssqkzaJBJxjewELBnyrk9/ShHN3OgOju2tqkPgIchMwInM95xV4c5JF7niP6j7OyJjL1S/l/Pwg/8PtQPywHWC/8AOao8xjzt0rDkC7Fpv85/kKnHH3XD79K9EDeITybf5hlfilsG8D62LJ/Qj+lD7tqDRHiP+0te+nt/ozCqV2uW3tTp4z5BKzJFFdFzLcQjxAtxPQgAj/KwEg/OaEvJrS5qVcZqqdF0PMumYCLoT1W5II+oEH6Vk3EtNfO0XAzID8O4EwYlTENiJj0mudMuBNa7d0qZUkEdDQvjDCo3FnKMGnXuGWww8mrKj0JP9xRI8OeMayf97/3VzqxzfaVU/ZFmjz5iPdf4u5zTLpLi3FUqwIbpWM4GHb8zOwOrR+GP+1TGK3obg/73/wCr/wB1FNLw8f8AnCW/zD/+qQOLcd0+lw58a7MG3bYDb/naCAZxAzVHQfiFZGXsMCCCAH3Bs5BkDb5fnUGF+dP5mA/U4ztr/wCCzrd7xFWLqDUW/wCIfEKC6tLZINq8wWRutt1iZMT7VyriPPOruM23UXVQsSqqdgAnAhfQR3q1oebb1+6ram4XTCnAAUeoA7+/emvibn+/z/eZcWdSdJ2+HHy+oqY8xcZOo1N24TALEKJJhQYAEnAiqtqzuMz9a3cxaO2jzakq2ZnofTpj1qlZmJH1ogLFxZOk0YR/LH1H3qVSF9vWpU0mX4ggXg/OWq0y7LdzyfwtkD5dx9KIXfxD1Vx92/wj1JtSoJHdhnc0ACaU4r0VoONT2nODlTcZOHXbL3Ll3UMWYrKHu1wmSWJPQZ/Sml3dtOblvbJSWFwbhAzKEEbcfOkPR6tBbFsgkm6rTiNoER6zJ+VP1950uoVSFK+X0ADwR06DJrB1IIYVOt0ZDY2udN5c5WsnhtuxetgvtU3SRLFmyST1I7fKmDgOmtaW2bSv8EE72AMR1PoAIH0qvxDiS6ZdN4gIF0+CSJJXyFgTHUAp19DNLXOFtLurtowW6DZB2+Ky7mk9QPL09a15GXGuqtx9ZysaPnYrex3+UrfiE1izqrN1LaE6lSd+CJUgbgOhYhhmii8n6ezb8G0NrahSL7tDNc3+U7mOVAJJAEAEdDXNOaOGPYt2HiLCa4pZBctsVltsRmZWVbH966D+JmvNi1p2PlVrio5krKFgSoI7FRn2JoVC0cgHMY5fUuMtdbS9y9whbNh7RBdbjxc3gPuVRt2tMg9/tiK5P+JHKlrQcR2adStq7a8QJMhTuKkAnMSJE+tdIGpSzq9GyC3Yt3LngPZQ4c7dysR0lX/eHUNSX+Ot3br7DyNos7D6zuLH/wDIVMDK2LyyZ9Qy23eJugYs8bQzN5QDJMnoQBJJ6xg1nrdO9m6bbqUZQCQylTn2NXOR+MWrWst3X3KiTNwYCFhtBJggDtn1pm/E7WJqWsva3XnVX3OpDLtBG4LA8wBjImM0BanC1zCCjw9Vyjo9SbvltJKszbFtqcTmAo9xR3mHxGVGcEOihXBkEEYYN/vR96ReV+OPaUw7WXlgrg7TnBAPY5iug67ien1Ontm0jIxBm6xUkkEDaylpYMSIb16dDXRfqFxBLF/ScPH9n5OoOXS1EGyOxG5EReIWBc1GmVBd8R7u1ju8hXGxQOxndJOMinLhnFtRw69cG0ByoUhsjPmBwc/fvS8t25orge8sXLZ3m3GYUhu/XHemfidhdd/relfxg+0Ok+ZGiIjBjHSuX14Iy6lnrv8A5zPjOH7vmrSdjfqOPw+sCajUl3d2+JiWMepM4pM5qJNyB0CgN7k5j36V0heWN+ja8zlCt+3aZYiJuIrbj1XDdQD1pP8AxC5W/Kut1GUWrjEC2CSVMSZMZEiB3wKT0q6XBbvxOl9sdar4jhxcA7/h2H7zHlW/bt2Hd9yruXtuJkDoMYJx1rdxu1DNEN0PvnIkdjHannlOwjcEsWTb097et25DnayqrsC3QkkMRBxXP7Qxc3PvYGJ/wj4Z9z/KurjzsX0dp5PN0wGM5Jr4gZOnPrY/lcP96o3Wove0niJYZXtgojowZwDJeRj5Cqd7hj9jbP8A9xap1OqBjcBYNmqznNELnDLg/h/41/vVd+GXJ+Ef8S/3qgIRces1Dp1rUV9q3nQXf4P1X+9QaG7/AAH9P70VSahK0ijfLPF7dsst13tg5VlXdB91kGO8ihZ0V3vbb7VgNBc/8NvsahFiWHo3JcMk9Tk/X3+tawI7Vv8AyTj91x/umsWtN3VvsalS9QMxY1Z017b7VX2eoP2NFeEcDfUC4bZQC2BO9gpJMwFESST9KFyAN4aAlvLL6cwAWLtp03lwoR8DbBkzjzYwKDjVSYE/evNTp7tv/a22twdp3CJMTH2g1p06kuAIliAPmTFAAKuMZmJ3l7fUp4H4RXf/ADdj/wBde0HiL6wtDzjoFZBff+dO3D+EaIwj2rrYg3VYggjqdslfvRTmNBZS2t4WzpnM2jaCWgSo6uEtlluCcncZoR1KltPeA/Tsotpz3TWPN5jt2soOPU/P2pp4lxM29Q9sLvW6tklQeu1pPTrIkVuOt4cw/aLnvta4QxHSYAjqZg0U4Dyto3Quz3C7Esn5cZVD0Q+IwGMdt1VkZbBeHiZ1Uqn85Eu/in+IQ1F61Z0rutq2ktErLv2if3Vx9TWHLPJl1rKah9S9pbys5RMEi35gS5mCV800mcY4Bcta0WJ3tcKbDGSLmFkdj2Nd45xufk+EsMQi2rcRMpvVIIkTK7pEiZimlRkWxM6ucR/Kco4Zxm3c1wvP4xsWGLWgLgJQHoQHDKxJyRAkk5FbvxD4w15W2i89rcGS5cLEdIIwAo6xQ2bur1Go1GnsoEZyVRV2CAvZA0AwJ6nJMTT9wrk8LpknUG1cdZNu5BWG9Qeojr1rM+QK1dhNSLtq7mJmu19ltFolsi6dSjlrm7eYgQvhkk+U/FAx1mjWqtWuIXFfVBi9oMWIMK4iZPocZA9BVZ/xB1Gl/wBXtugSxcZUbw8jax6MRkHPXsaBaPmLyal3wcT0M72j5dO1a0RVFiDmOpD6wrqLoNnwtqhPKwVJ2gBvTt2z3qpd1Je4WY7nYn6BcKoHRV7wKI8J0l+6iJct3hbuENa8hTxW2kYJGRt/T715zNYNpC35Y2XWBtO7zfI9J7++aQcgD6TzMgwOUscTLgvKSai89y826yGE2VaDceAZY9liOmTRzh/JdpLr3DcuDw3VrWmObW+IW5gjcimW24IiO81U/DRLjKrXFAXxbm8MOpIG0ewH9qauP6hfHXwojb5oUkbpgdMiRNIfMdRF8bTRjxFFsSvxfh9q9Z8K6oY7CgeBuUMADtbqMgYyK5Ddu3dDecWXNm4pCHYYmAMkHEH4s+tdZ4pxJnZIsrbwZNsED1ls+2MfSuTc+XQdYSO6IT16xHfriKPCbbTyIJ8u4h86y+bJsvqLt0P5nJclC2CPL0YAgCT1jtTHreBpf8JWc7VCsywWJeMGWOAB0XIE0h8oX3u3LenVS7OwUHsB6kzgAetOvE7Tt+aS28XAsqVYjoTERkSBil5lYOJoxvaEesnMJt6WyLVq61th5tm2dyPIaGC+XIkqImvdLy0uqsq4/YsR1OVcAAKxHxKT6jtGKWOZ9SzXtPaYlrjaewC3+Jgc5zOZp74vrxpbKAASxW2ufaOnoAPuRRamx0V5Mt6yJoPESOL8uXLDbbiwTkHBUj1Vu4oTa4K1xgFiTgU28c4gxJtsThEYL2DGST8yJ+grVynrFtXzKBywhZiAZmc9PpXQXOxwnJW4nMGADMMZOxgHiXJd60gcwVJ2mMFT6EEAj50KHCW711niIa9ZK7gGYHyKSyudpICzkNifpSF09qrpMxzKS3IjOswfd3AHBgMcJb0rK3wZ/l9aOiiXDNA13pAHqTgH+9ayVUWZiXUxoRWTgl0nv9zV+1y7d2nJ/d9f8Xv7UzHSFCJgiTkZEjtPriiFi4NrTHVP/wBqsaWFgyHUpoxHXgd8fvMP941k/Bb46s33NP1nhb3LbXEACgwCxxP0BJignD+YLd1mtExcXcCvaFIX9ZoA+MvoB3+EYcWQJ4hG0Tb+ivgdW+809cm8p6/T2rt+8q20cJsFxgrsxMKAIwDuOGjMelWuXuF+PrbKESA29v8AKnmOPoB9a6HzZqQb2jtTG+9vOYxbgyT7E0nqlGgrG9K7BwRETmT8LNbqNKrh18e3uJs9Q4MQA/TxAAR6HpPeuSaTW3LF5WbDWmBKsADKGdpESDIivra7d8hKQ2PKOxJ9/T/nXyfz5rDc4jq2JB/auJHfb5Z+sUtVCjQOI3xDkbW3M64/EluEvNxN/m2/w7s7fpMVKd+X7Fn8pp5S0T4NqSVHXYPapWL7p75t+/f0zinL3ClS4SXCiOgBZgR3AkAz7+tEeYeBPqUuJDq25Gtq+1GOCDuDGEJEEQcih/InA9Pe1F1NRdcm2NyhepKnofKSfQhabuZXu3Lr3QXuW1RAwFsDYcmGAzgQJIFZHtTqvedTApyZvBbjv6fPvOXavlbwG23kuo2MGBMnEGII9xXVOUdfptOltRpntW2CK91twh/hBd+gVjE9M9a5lzZxu41+0SZCAFVnAzP6xXUrf4g6XU8MuDclpvCACNJhhnbLDzAsMD3rSdTKGJmfqwiZWxoAK2NfrN2r5TsLxS3qXvgPEvaZ5dSVIRrcRET0JPtml/8AELma3q3Okt6rfbQguqIpUwBEXMkENgiSP1FJvNHNf57V3Ly+XeRtVuqqoCqAe5gVYscYtW9C+6yoveON2CCw2SpJ6x3gQK0MrKKUzH07YjkDZhsDvMuG80f6PYLaAZC6s6nrgEYPQEg/pXSk5vW5ZW7bIkgbVKgsQT29R29jXA7rkyaaOCceOlB2rPlUgx1EevbM0nLgoAjn9YZ6hcuQmgB2A7D0jlxHjKWw96/obN1mB3nClpMlsqwLeveue8Z4j4yO9sC1bW4ipbXAXDASe7Qi596ZNRqb161dvXElPDPmDSBMDZ1657dIqry+ng2Lzo6Lv2wCC0AHv5CCSZwM4osWy2eYvNxUPfh9xXVtqPG1wuXUKbUu3Dm3GTA6rKnJwehzTNzpqUNvYss8yoLFoVATvgkiTMTSjrbrG5cfx4KCWHhsVMeGMhgJPmjB+tYaDTJb1KMlxbaMbT7AjnrmCzHsC2AYz3ioy6jcWuWl01C3+lhY0drcrSWuKVAIyv7QEntKmJ6+Ues0v8C4hd1bOHe5bUtCFbkQWMAyytgAxIjHrTBwri67CTcW5/tFi4jSFZXFzZtLA+Up0M+X2pevWWe5sRiu1dxKwDuzt+0E/ah0Lue8MZm0hewl/i3MCcPsiyLx1OrBm60kop/h+UfWesVzzU3bmpul2O52KgnpGQowOgGKw1VrbdZNwaCQWnHvJj1rPS31Qgq0s2JIgAHuDP06VpTGEFjmJJDPTbCHOXb9zSXMXCpuQrbceWQfnnHpXROHam1o7p1d9yQFjAwA2N0DOCYn3rkVrzgls59T2pn5fsDU2bu5rpNpCpBbykuTtUZmAYP0rPkTfWT8ZubTpAUUO0ys8RGt41adAdoaV3CG2oC4LCfXHyim/wDFbjulfS2Vs2iLniI6uI+ETImZzOPpRbn3SWtFw0DSopvObdhXCg3JKsrtvjccAj61z3m1CHtWx1U2kX0xtX+1NPlYDtUye1ZhHjWnY32eIDBGMwTiUM+uDH0oHqdaqGJ8w6AdR3oxzHxHa95fhZCVn2LSD9j+lJp0TNtvXfLZuXCu6RubbG+FmTAPWInFH0zEY6ic6W4Pujtwm5f8j2EvXNSVV0CJ5LaMD5lEQzwVgnpunrQPX8SCXNl23cS5Od+D16kEZ+dPnI/ObatW0zbVt6cLsdN6v4e4jJkxC7R0AzSfzhctXr95wGfw7cCWLFiDO4n0Gfp0pSvoyUJsOI58ett/jNXj5pj4LwMX9Oz72kEqqKBtnqZHxTAmfTNJFzQ3nsrdG7zZUL029JJn50xfhpqNRdF2zaI3GCHuRtUQR3GSTOOsBs07O4yIQvaZulwnFkDN3Ex0etuW38G4esmZlG2iceh9xRXTamVf08v82ph0XBdJp1/1gfmLjAi5cG9VXMxanynr1ABx1pY4roza1PhWgblq6NyEEEjadxDehjMHsZ7Gp02VFGm9+ZOtxF31INuPfGTh+vtrpiz3DtUtA3kDdIJkA5xFIentA3zeVYEvLbYBLxtHygE5q9wnmDSARqNPcNs3ABdA37SB8O3AmDuwSY20K5l5yDavdaTbZtmFsuDDQctcEjzH07DFCqEZi44jmyj7t4RG/HyjpyVzZZ0t27dvb5ZQiBFLdWkzHyFNPC+P2tbxKzBVfCRz4bkBu4JjPqBEyIM0lcD40l5NVfWLIYIptqgKhVWNqmQQWMn6ZpH0urazrUuWyZBkbhJJIIgzjIMUL5Tkc323+UFMAxoGHJ2+cfOeeJ8SsF741yBJMWbMQEmFkdzEEk1z7lHhI12vRLisyuWa5tIUnBY+YghZOJOKcuZuYUNg2t1u453Aug6qxmJjEdMelIPC+M3dHfa5Yc2mgrIAMqYMQQQQYFTCxINw8+JVAqPvEPxMNu7cS09vw0dlTzP8Kkheix0A6V5XMb2oLMWJyxJMADJMnAwKlN0TLtOycj/hot62TduG3dDlwUO4FCcQYEH3Bo1wXgn5HXaopdHhXWGwFiXkQGBnrmaT+VuajY1CuA+JD24aYYdVHcTB9DV/TWtVsbUvZYIh8Ri6spYzJAxM956VznLFKre95tptZ1N5SOPj/aLn4v6BbWrQooAupv8ArJBEdBnP1pT4Vw9rzAL1Qgk+i9yfYHr86cvxS4h+Yt6e5tgKXWZz5gDn06GkMgwSMDJx37EVt6c3iEz5yfE8382mpWzj/rvTfqrP5iwWUZjbgd1zHv1I+1UuLci39No7WquG3svYADqWG4bl6GDiZAyMTU5c4o9u0wBiSSD3yAD/ACFOccMO0WhG4PeadLy/d2guvhj/ABmP06n7VbOnAUIASo69iczifhHatjsWMkk/Ot9i1NAbPMg24nQuEctLr9CbGmHh7RbPxAqGByH7kxJkDqKucR/DNNHpF8JWv3FHn7GSCoZV7KCZ60g6W4yGVZlPsSKP8D571OnZypF5tkRdLbcdPN17mB70tcdChDdyx1GVdLoL96ze8PSyShA/ZNkzb6Sx9J6Vd4hwrV2dRIsQqIgEKhBi0058PJn5UT4H+K13UEG7eTTgXLf7NEUFln9oCWLER2iJHoaZ+M3Rq2U2NY1tAHELcO15Bj4TOJHX0q2ULzFqC3E5BprrrdXxbIXZ5jJKLtPXcOjSobpHWrVrg965qwqICLpCjYV2AoIMne0DaJyRNaeM6m1bvMGupeIUrckeZWE5UxB8xzOf0oTc521Nm5u0t5rasssqxG4yCrY8xhRkz61YUngSCu8G87cEbS627aYgk7WkEEQ4DCT9aDjSnxFTEsVE9R5oj+dEeKcUualzevMLrtA826YAgQT1H1rHV65HuWnFsoVCBhODshRtkSJVe808XVQdrma2PDLJuD7SQSu6JBg/EAe1OnIujjRO8/7W4T3/AHSB/Q5pA1Oq/aXCMBmYx6SZ+tPN7VnTcLsWxIuXrY2CMkXSWLD1wYx3IrLnUkAepmtcgYAegghb7/mXubGHi/tEJUxDOAGHYiCc0xapFfiWnX3DD/cQsP5Ct3Gteg0q2XukNZt2rHhooI8QZ2M5OdsEnaAJxnrVfh/Drv5y3qLiulpLTsbjL5R+zMRJEzgDPelHff3GEATtAvN17e9wqQfOqz8huInvVfl3ga3HB1SXzae25tG0AdzggCCxCjO4H3olqeXLjWWvl0VN5glTLHoCqn5Hv2NV+Cq9y4CzsLVgeGrsSwtKo3s8E/uoGIHTcVFNVgqUsrwCzkttUz4ry8uhW2qs51F1vOm9li112gqBMnBJ+g6wwcr8FtWnslgjnd5wCXkNhpEiVAPXA9eoFULNz82z3EDrLQzPB2qASgEkknaCzE9WOfSr+rK2tNcvqVS5tYIpX4TENBJMkYAkfETFLckmo9FAUkcH0gzm/iC6ey1jTH9kxzldwAnapAJYgAnJxVTkLidy3qPDi2pdQJYEFQoJ9RkyCe59oiq/BOHKuk1OsvDe0izYU5DXCN7tE5CLtJnuatfh1Y3XWvMfhnrGZPmJnr1H1NE6hMbXEjMXZf0nQub966UFr6kWiFCeEfM0A7g04Enr7GkTgGjuXVuK7MGuAhm3QRIwZ9we9OOo5dua63uXcNjecYjw2GCCMlgBGZwR6UJ1IXTagqQNrwojOAImI7Y+3vWLXt5RufpNflAoniKN6/q9FY0pbYbXiXbtlGEgsGK+I698gFZ/hFKV+6WYsxLMxJJOSSckk9yTRbmmxdt6hlvSGwwEkgK2V25MCO3bpRj8L+VDrNS9wrNvTI11vQuAfDQ/NhJ9lNdhPZ1Tk5DvXpHf8P8AlSxbtC/euL+XCFbouxFy6VBZUXrtQwAckkHEGjnDPwcsORd1F241xjv2oQqAEyB0mYj0jpS1yDwU6nUJ4s+HZ/bXZGJMbU9NzHJHotdf4vxDwrV250IUkT6hcfqRQIoNsYD5XWlUznOh4Rw/U37tjTaND+Vi3bLFtpO9xcuOSTvUMsDqSQfUQR4t+D+jv6fZm3eExeHUn0ZehXHwjIHQ1l+G9q1Y0pvCJvOVY4nckwpnrJLt9RWnV8zNe1F5EMrZdUx3mCP+JifoBTV0hbPeJc5GbSDsJyzU/hlrUdl8JG2sRImDBiRjvUp11ialLjqr+VWYDJ6AwO/pUrKcwG1GbgjEcj5QTwrj/E7LkLfDDYFBa2G2qOkAwB9Zq/8A6Z1t1Ct3UC4Cc+IIj2AQRHasCsZBB7CP+u2ftSnxnV3dNeZFJZGAYT1npkjNYBkfL5LjEVUawBfwmfOtrZYRXupcul8qs+Vdvv1PvSVuHv70X4m73QrEBVkjAjMbj1MnFBSK6XTrpSorMSW3nVuVOZ7SaNbDslyE3Kt22m0CSCOnWf4pJpb1XC1a8zWr1lUYyE8wAnqBiImlWxqSBtnHpVm3folxaSTcF8uoAVGpeD3Ooa23ycT+sVrZyphhBHrQO1ryvQxV2/xTxUGQGXvHai0wNUuXtaFEkg1V0/F5bP29/ShN6+T+9PuAP7VpF0T1+ZiKYoEWxMbl2O29tisR1Cj9Y6471c4dqGtyRdAQyGAJkj5R0mlKzcIQsCGBO3rmTPb3ANZXOIt0gferK3tKDVvOh8B5E0/EUvN4wt+FE7bY3AEE7pLAdj1olY5a4ZpABa2XrgGGuujk/JJCd/T60gWeJflrTB3n8wmAk4AJB35EyCYqcocd0ulLm4S5ZQoi3iJkzP8ASk5VYrsf+4/GyqbIl7mNbb3DuW2CMEFQp+WGM4qlZ4faaDtUn29veaZjpLV8F7bEDuGERInt7Gtun0e3DMGI6GDj+9ZdekVGHzG4o6rQ2p+H7Gf6U+a82m0el3qD4Nm3sJBlYUZEEHr2kVQ1GiRgROfXNDuYOKC3bVN+3agAgHcYxK+k+tLZi9AQ0AG5mvlA231rtdQlUBuKu0AB1aASB0hWb1966jq+D71lQXSAQPQRIx3xSLyHw7TpZNzUAMbwJFtj0txInpuLQT8o9abxznpSwDW1BWVHXb0iInuvSnnGDyYo5aO0XOYdO960bNkqbjugVTk9YJA6wAST7Ux8H5B0pnTXABaUK77WAN5u4ePNtwrbRj4asfmrUf6nasWXbG7acgwTlfN0yPlXrcsa3c7HW203RgWZgD3NwR8hQrhyA+XcDeN8dCvmNEyvxvk20zEWdunt71Y7QNx2wPKseWQoyT3Nc4/ETmBLl7wLLSowQ4XytuwBcIBAJMmTRfnbhd1FAGsuXLjkKAu1AxJgjaTiJXq2Zqcncr29Le1H5qwlxRb8S21wC5kAblMAebuO3XJoUGl7c/hGsbxjRv74r8R5j3qultKSURdNYAP8Zi/dxhmut5f8tEL3AG0tzwbgKmx1HTdIJme4MzWngg0vD+INfvE3FtXN2ntKU3EGdrXMnZtBUhfUUW5g5n0Gvvm62ou2iQBse2xAj0a28n6itRrtOdkRmG3Ig/l7il+y1y4LtweIZ2bjBAEZWY9AKFcxcYa5qR5yWVSTB6dTtx1zE1f5ks2LFnxNPqjqN52gbGXaYnqxnsaq/hhy5b12pvJdZwVtbwFjzQ4BkkGOs1QCe36QAuX2Wgni2juXwbih7jIAHjzQPh6dY3R966T+H4uW+GW9LbtG3e1ly4zXTgC0sLuY/u48oHuYyaSuN6b8lqbgV22+GZmersVglY9N30qcT59a8Vl3ARAgVDtBUT8UZMzMSOgobZgNHE1eGE2yHedj0PM2nsX04dpolZa5dMBQyjcxacEkCOsjA6CaWedOMowS3a1lq49zUCfMpi2qEsDLEAEkACRJjFca1Wt3RtUKFz36/WtWivKHlwCI6Hp/I00jyxSqC07pw/VNa4dtCqdpZg07VB34B3eUtgfCTQLkDTXN+puMrsPIQYPxDdBM9hJM0p8J53Wybaui3rat8L7jtB7pnywc0ycV/E6w9m5aQOC2MFiuBjaTAA64jvVKbFnsIWRNLFRvZ5l1+D3pPnJ9/Dun9YzUrnrcw5P7Mf8AEf7VKz6G9Pzjb9/5Qryzxl71y4znLEnriWMYHaiHG+LWrepO9QTtGDEdT6mk61de0T4ZKk9Sv3r27cNx9107mPUtml/dx4mrtKL2Ib/0lba7duqo2JtYKFEf7NkOOnvNKmtuKzAoIG1AR7hQD9yCaZdJtVTt2gHBAAE/Md+tWrOknMCPkKetKYsmKejUFbgPoNvzDDA+k1ut2KJcwXm2Is4DHA+VVrDYp6m94BlV7VYJINXmrEJ7UcqVPF2n3FWNRogZc3bSk527iT0/wgj9aw4go8oA6ST6kk1pQqARBqq7yXC9vg91dOwU23DsjDawJ8s+oGM1OHcq6m/lbZRQYLudqj+rfQGhOl1JSRmP0po5R4ozM6FxJA2oTljOdpOMen9qhLLZk2O0xbk66+ot22a2UjaXDCBAJ6N0k4E+tX+P8gppVtebfuClyFBUMSfKrA5gA59az1WqExKA+7VqPDbzYAMfWP7UIyiqIlFDYIM1aDiptuSOjYP9PtRVdc7GJA+lD/8As+/Q4q7Y4NtIl2B9ay5ADuJoxmtjLt3VEDP/AF8qUeJqtzUkGdzMASScL8jgQvanPhnELZJCqWcf+JKnBjGII+VJ3F7q29VeZ2hmbAgkeaDM/KAPrQYR5jGO220uavi2PKJyQqj5wFH0xQ/jfC2QqPzG+4pHlgjbtA7zkjp8xWixqtjrdDArbbfII9cCD3ntVZLxZmc9XJPyBJP/ADrSAQdpnAFbw/wS9eNxFuasW7WAzftCdueixk9Y+ddY4l+IFhBba05u7SoKwdxH1Aya4tp7lHdIkZOTUJMHSJ1riPMPBrkNeFpiDM+BcLSO8rbntXM/xF5u0rC7Y0dl3FyN1654oAzMWlMHJGS3p0rwaqh/MPFSllgD5n8o+X7x+2PrVbMRYjAxUEAmIJuegFeWdQymVMGsJrytEWNocTmhwoj4wAJMFSB2IIxRzh/4q6i0MKkxG4KAY+fU0j1sspJz07/KlNhQ8iPGd/WFeZuNNqbpdurQT9sY+5+tDNPo3uTsVmjrtBMCtmtfcQ0k9s9o6D5Cj/IGjF29cU9rc/8AqH96vZE27QXJZrMWXkeU4g5HvWE0w88aBbWoAX95AxJJMkk5zVDg/CBe3EllCxJCz1nrnHSr1jTqi63gyrnD9OWYwYIB7e2fl6fWrv8AoVIuHexCMRMCIAkHrWp7BsoCZBYR17dYI+1AWvYQ1AveUJ9qlWhr29B+teVe8vSvrDt4W+5J+UVo3J2/lNe1KWIEyNwRMHH0/pVUcZuDodtSpRCSVNbrHuAbmLEGa1pqfXFeVKYsEzaL/vWxNWB1IqVKKVNDXQ7HMdc1ktlR5rjEDsoA3t9DhR7n7GpUq5KmdtjfuLbtrt3EDLEn5k+w9AKPcwcGt2dOGtqCysoZ5JMZ7TGTUqUDsRUJVBMWDeG2IzTvyvxArpVkkwWiT+7P/wA1KlVk2Eg3E33eLsZmPkDFV7nFmBgr9cH9alSky5pfXehIPyodq9FbMlhk9SDB/WpUohtJMbGqt27DW1SWJkOYkZnpHpiqdmyWOBUqUVVZkhfRaCDJyaJrXlSgMkk0rca13iXesqvlH06n6n+lSpRpzJBvELQW4wUQOwqtUqUxeBI/tGSremuG2u6J3Y6Yge9e1KIyhN+jVLr7XZlDZnymNo9yO01f5Ze3Yvlrvw7DBYN3I2t5cj5j71KlAR2hDebeZVu6u5dvKxu29OFt72KzAnp3YTOTJiM1Y4Fw99PbLXVIW7BBUEwFn4oBI61KlIc7aZB6yvqbC3L8KQwcBmM5GwkEYyJ8tDeMljeKmfLgA5Ocz9a8qVae1Uhm63w2QCd8kDtXtSpTbgX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1992" name="Picture 8" descr="https://encrypted-tbn3.gstatic.com/images?q=tbn:ANd9GcSvOhthIMI7rdqdCrOJGFeAWG5d8x-0tCNeijmbrLvcm1A2W9-xsg"/>
          <p:cNvPicPr>
            <a:picLocks noChangeAspect="1" noChangeArrowheads="1"/>
          </p:cNvPicPr>
          <p:nvPr/>
        </p:nvPicPr>
        <p:blipFill>
          <a:blip r:embed="rId3" cstate="print">
            <a:lum bright="70000" contrast="-70000"/>
          </a:blip>
          <a:srcRect/>
          <a:stretch>
            <a:fillRect/>
          </a:stretch>
        </p:blipFill>
        <p:spPr bwMode="auto">
          <a:xfrm>
            <a:off x="381000" y="3695258"/>
            <a:ext cx="4343400" cy="2967977"/>
          </a:xfrm>
          <a:prstGeom prst="rect">
            <a:avLst/>
          </a:prstGeom>
          <a:noFill/>
        </p:spPr>
      </p:pic>
      <p:pic>
        <p:nvPicPr>
          <p:cNvPr id="16" name="Picture 2" descr="https://encrypted-tbn3.gstatic.com/images?q=tbn:ANd9GcRiOW_V-RJYXrDBKCtWqSXITNogfpEaiZkuA-3NJfaLt3OuIIY9yQ"/>
          <p:cNvPicPr>
            <a:picLocks noChangeAspect="1" noChangeArrowheads="1"/>
          </p:cNvPicPr>
          <p:nvPr/>
        </p:nvPicPr>
        <p:blipFill>
          <a:blip r:embed="rId4" cstate="print">
            <a:lum bright="70000" contrast="-70000"/>
          </a:blip>
          <a:srcRect/>
          <a:stretch>
            <a:fillRect/>
          </a:stretch>
        </p:blipFill>
        <p:spPr bwMode="auto">
          <a:xfrm>
            <a:off x="2514600" y="2438400"/>
            <a:ext cx="2286000" cy="838200"/>
          </a:xfrm>
          <a:prstGeom prst="rect">
            <a:avLst/>
          </a:prstGeom>
          <a:noFill/>
        </p:spPr>
      </p:pic>
      <p:pic>
        <p:nvPicPr>
          <p:cNvPr id="41994" name="Picture 10" descr="https://encrypted-tbn1.gstatic.com/images?q=tbn:ANd9GcQoomnlhzwUrhIxe6UoaHjLN2-1Ia5C1iMdZh6k2aUOk0RarlonpQ"/>
          <p:cNvPicPr>
            <a:picLocks noChangeAspect="1" noChangeArrowheads="1"/>
          </p:cNvPicPr>
          <p:nvPr/>
        </p:nvPicPr>
        <p:blipFill>
          <a:blip r:embed="rId5" cstate="print">
            <a:lum bright="70000" contrast="-70000"/>
          </a:blip>
          <a:srcRect/>
          <a:stretch>
            <a:fillRect/>
          </a:stretch>
        </p:blipFill>
        <p:spPr bwMode="auto">
          <a:xfrm>
            <a:off x="5993553" y="4471571"/>
            <a:ext cx="2693247" cy="2234029"/>
          </a:xfrm>
          <a:prstGeom prst="rect">
            <a:avLst/>
          </a:prstGeom>
          <a:noFill/>
        </p:spPr>
      </p:pic>
      <p:pic>
        <p:nvPicPr>
          <p:cNvPr id="41996" name="Picture 12" descr="http://thecityfix.com/files/2009/10/SeeClickFixDC.jpg"/>
          <p:cNvPicPr>
            <a:picLocks noChangeAspect="1" noChangeArrowheads="1"/>
          </p:cNvPicPr>
          <p:nvPr/>
        </p:nvPicPr>
        <p:blipFill>
          <a:blip r:embed="rId6" cstate="print">
            <a:lum bright="70000" contrast="-70000"/>
          </a:blip>
          <a:srcRect/>
          <a:stretch>
            <a:fillRect/>
          </a:stretch>
        </p:blipFill>
        <p:spPr bwMode="auto">
          <a:xfrm>
            <a:off x="4953000" y="533400"/>
            <a:ext cx="3890089" cy="2590800"/>
          </a:xfrm>
          <a:prstGeom prst="rect">
            <a:avLst/>
          </a:prstGeom>
          <a:noFill/>
        </p:spPr>
      </p:pic>
      <p:pic>
        <p:nvPicPr>
          <p:cNvPr id="4" name="Picture 2" descr="https://encrypted-tbn0.gstatic.com/images?q=tbn:ANd9GcRzgnuYyR1WsOLMk36rY14RsfEakpJJEPhgmBZvlMBFsJpTA7ys"/>
          <p:cNvPicPr>
            <a:picLocks noChangeAspect="1" noChangeArrowheads="1"/>
          </p:cNvPicPr>
          <p:nvPr/>
        </p:nvPicPr>
        <p:blipFill>
          <a:blip r:embed="rId7" cstate="print">
            <a:lum bright="70000" contrast="-70000"/>
          </a:blip>
          <a:srcRect/>
          <a:stretch>
            <a:fillRect/>
          </a:stretch>
        </p:blipFill>
        <p:spPr bwMode="auto">
          <a:xfrm>
            <a:off x="4800600" y="3429000"/>
            <a:ext cx="3810000" cy="925779"/>
          </a:xfrm>
          <a:prstGeom prst="rect">
            <a:avLst/>
          </a:prstGeom>
          <a:noFill/>
        </p:spPr>
      </p:pic>
      <p:pic>
        <p:nvPicPr>
          <p:cNvPr id="11266" name="Picture 2" descr="https://encrypted-tbn1.gstatic.com/images?q=tbn:ANd9GcRe2gV3ol8Jggy3X7dWC09GS8G88_tECdXqTYvHXFG6T-PUI6av">
            <a:hlinkClick r:id="rId8"/>
          </p:cNvPr>
          <p:cNvPicPr>
            <a:picLocks noChangeAspect="1" noChangeArrowheads="1"/>
          </p:cNvPicPr>
          <p:nvPr/>
        </p:nvPicPr>
        <p:blipFill>
          <a:blip r:embed="rId9" cstate="print">
            <a:lum bright="70000" contrast="-70000"/>
          </a:blip>
          <a:srcRect/>
          <a:stretch>
            <a:fillRect/>
          </a:stretch>
        </p:blipFill>
        <p:spPr bwMode="auto">
          <a:xfrm>
            <a:off x="76200" y="1447800"/>
            <a:ext cx="2286000" cy="1524000"/>
          </a:xfrm>
          <a:prstGeom prst="rect">
            <a:avLst/>
          </a:prstGeom>
          <a:noFill/>
        </p:spPr>
      </p:pic>
      <p:sp>
        <p:nvSpPr>
          <p:cNvPr id="11268" name="AutoShape 4" descr="data:image/jpeg;base64,/9j/4AAQSkZJRgABAQAAAQABAAD/2wCEAAkGBxQTEhQUExMWFRUXFxoaGBcXGBocIBsdGBgWGCAcGBgbHCgiGhwlHxgdJDIhJikrMC4uIB8zODMsNygtLisBCgoKDg0OGxAQGzQkICQsLCwtLC8vLCwsLCwsLCwuLCwsLCwsLCwsLCwsLCwsLCwtLC8sLCwsLSwsLCwsLCwsLP/AABEIAHQBswMBIgACEQEDEQH/xAAcAAEAAgIDAQAAAAAAAAAAAAAABgcEBQIDCAH/xABIEAACAQMCAgcFBgMFBQcFAAABAgMABBESIQUxBgcTQVFhcRQiMoGRQlKhscHRCBWSI2JygsI0orLh8CRDU3Ozw/EzZHSj0//EABkBAQEBAQEBAAAAAAAAAAAAAAACAQMEBf/EADERAAICAQMBBwEIAgMAAAAAAAABAhEhAzFBEgQTIlFhcfCBBRRCkaGxweEjcjIzUv/aAAwDAQACEQMRAD8AvGlKUApSlAKUpQClKUApSlAKUpQClKUApSlAKUpQClKUApSlAKUpQClKUApSuLuAMkgDxNAcqVrL3i4VQVGrJIBOw27x4itJc8RkfmxA8BsKtQbOctVIk099GnxOB5cz9BXGW9Aj7TBx3DlnJxWLwOTWm6jbbVgb/wDOsniV6IlBxknYCsrNG9WLNY/H27kA9Sa6Tx2TwQfI/vWHd3ryHLHbwHIfKuEVs7fCrH0H6126Uedzk3hmb/O5f7v0r6OOS/3fof3rhHwaU8wF9T+1d38lx8cqr/15kVngN/yH1OPv3qp9Mj96yI+kC/aQj0IP7Vj/AMuhHOcfLH/Ovosbf/xvxH7VlRKTn5mxi4vEftY9Qfz5VmRyBt1IPoa0o4ZARkS7cs5Xn9K5JwZeaSnPiMfoahqJalPyN3StdHbzpykVx/eB/MVlxyt9pMeYOR+/4VNFpndSlKwoUpSgFKUoBSlKAUpSgFKUoBSlKAUpSgFKUoBSlKAUpSgFKUoBSlKAUpSgFKUoBSlKAUpSgFKUoBSlKAUrhK+BnBPkP+ddNqHPvP7vgg7vMnvNbRlmJxHi4jJVRlh9B+9YnDpO2LGUalG+ScBfLHKuu74XKzswUYLHG45d1YE4ZfcJGB3A5Gfl311UVWDzylK7exuONXKppQIpIGxI2A8h8q0S4zvy78fpWRb20kp2ycbZPIY8620fDIohqlYE+fL5DvrbUcGNObvgw0nlkAWJSqDlj9WrYXdrqVDO4XSDnHeTjvPpWJdcc7ohpHif0HIVqZZSxyxJPnRRb9A5JepuFuYEIEcetu7Pj6n9qcT4nIjaAQMAZwM7nfvrJ4Lw7QNbD3jyHgP3rUcTBaVzg8/Dw2/SsVNlSclE6Zbt2+J2PzP5VsYOFqEMjOMFdjg7Z2yfE1qgh8D9K7Xu3IILEg429OWPD5VbXkc01ydTAZ2OR4kY/CtjHwOQ4OUwe/JP6VrUUkgAZJ5CpFZ3KQhY2fLZ37wue7PcKyTa2Ngk9z5f8LyiKhVVXJJb5bmtBKgU4DBvMZrZdILgmTTnYAbeZ3/atVSCdZGo1eDuiupBsrt6An8q2c3EJoiFYhjgE5HLOdsisngrlUAfvPu7b488d3rXTxRpnZlVW0DbYc/nUt26KSajdnZBx9T8SkeY3rY294j/AAsD5d/0qM/yuX7h/D96Hhso+waOEfM1ak1uiW0qNwXdxHzViPBgfz51srTjKNs3uHz5fX965uDR0WombKlBSpOgpSlAKUpQClKUApSlAKVp+lNxdpBqsYo5ZtQ9yRtI075OdQ35d9VDfdcfEYZHiltbdJEOGUiTIP8AX+PfVxg5bGN0XtSqi6P9O+N3qGS2sLd4wSNRYqMjmBrlGa6J+uG7tpTFe8OCMOahypx4rqBDDzBx51vdSFouSlR/of0wtuIxloGIZca43GGXPLIzuD4jI2NSCoarDNFKUrAKUpQClKUApSlAKUpQClK03Smzu5YdNncLby6sl2QPkYOwzy3xvg8qIG5pXk/jPSi/d3Sa8nYqzKwEhVcqSDgJgY28K9LdCoSnD7NTufZ4s58SgO/1rpPT6UYnZuqUrrnmVBqY4FczTsrT8R4yFyse5+93D08awOJcVaT3V91PxPr+1YdrEGPvHSo5ny8vE11jDlnnnq3iJJODXLOmWHI4z41nO2ASe7eo/PxU40wjSqj4jgYA7yTso8zWZZ3LTRMu2rSMON1YMOYYbHY52qXHk6Rnway94o8nuj3VPcOZ9aybHg22qXYfd/c91cOL3kPDraadhraNC2O8nYAD7oLED599VbwLrVubu7iguIohFNIsY7MOGQuwVSSXIcAkZ2HfjFdEm14diOjmWWWzd8ZVRpiA278bD0HfWouNZw7knVnBPl+lZvBrZHLB0yB9rJGPI71k8buEUhNAJA2J5AHwA9KKk6RLuSts6+CXS/A6rn7JwPoa3wQDkBUW4XZGV/7o3J/QVKGlUEKSATyGedRqb4Omk3WTnWFfcTSPbOW+6P18K7r6TTG7eCmocBWQje41NRxwjctHNcAHUoQ9wPL1Hea4cV4eE04ZQoXG+ck75OAKzuEwMgAC4B3Zm7/JV/U1xu5IEcs3vue7nj9BVXnBLium2aS2t5G+BSfMbfjWYvByBmR1QVyl4tI50xjT4Bdz9a7rbgrMdUrH0zk/M1Tb5wQop7ZOlRbg4AeVv+vStlawt3RJGPPc/hj86zLe2VBhVA/67zXbXNyO0YUfBX2lKg6ClKUArhJCrfEoPqM1zpQHRFahPgyB4ZyPoeXyr7c3KxgFs48cZx612k1rr7ikQBX487EDl9a1W2S2oozIbtH+Fgfn+lcpplUZZgPWoY3lyoST5117o49+/IlVvxJZH0oCe8tyA/Ws2o1wy7aIEdkWydyAc/lW7t74N9l1Pmh/PGKiUa2OkJ2smVSlKg6ClKUArzB1syA8Wu8dzIPpFHXp+vJvTa47TiN63jcSj5K5UfgBXfQ3ZMi+OpWDTwiA/faVv/2uB+AFR3+IaxQwWs+PfEpjz4q6M+PkUH1PjU36uIez4VZA7f2CMf8AMNWfxqo+urpal3PFbW7dpHCTll3Dyt7uEx8WkZG3Mk+FIW9Sw9jWdS106cWgVSdMiyo48VEbSDPoyL/0a9KVVXUz0EktdV5cqUlddMcZ5ohwSWHczYG3cPM4FpySBQWYgAAkk8gBuSTU6zTlgR2OVcO0GcZGfDO/0qluNdO7rit4tjw5zBEzFTMPiZVzqfI3RMAkAYJ2yRnA5dY3VtDaWRureSbtYipkZ5CxcEhSc591gTnbzFO72TZtl1UqoepXpxNO7Wdy5kYJrikbdsLgFGPNuYIJ3557q23Wz1gtYhbe2x7S66i5AIiUkgHSdixwcA7DGTnYGe7fV0i8WWM8gHMgepr6DnlVH9W3Qz+aJJecRlmmBcpGpkcbj4mJB2GTgKMDY1FOkj3PCL+eC1upkVdJU6s5V1VhlT7pIyRnHd51a0k3SeTLPTlKqHoPwDid21td3PEi9qQJNEcsgZsHZHUIgAzs255Ed+a1HW97ZYzoycRuClwZGEYcr2eCvugqd197A5cqlady6bNsvWlUp1B3EstzdvLLJIVjjAMjs3xs5+0T9yszrjtbu0X2uHiFwEklCdiGKhMox9wqeXucvOnd+LpsXiy364SthSfAE/SvP/UzezT8VUyzSy6YZG/tJHbf3V+0T96rw6TT6LO5flphkP0RqycOl0E7PI08hcs3e5J+bEn9a9icPhCRRoOSoq/RQK8icFh1T26feliX6uor1PxrpBHCkjatKRqWd8Z0hfAfaPcB44rtrq6SITSNhf8AEFiG+7dyj9fAVH7t5ZDllbyGD+A/WqyTptdcSuktrLNqjEl5jh5dCjLMx5Jt3LvnA1VqesboqLVYrmKeZwz9m3bPqcPpZwwcY2IU5HcR57I6dES8W7LXIrttotTKN8EjJHcM86hvVFxqa+EsE763hCMkjbsUOVKsebEEDBO+5ydhUr6ddGy8A0X0tssaO7LHsZCqk+8wYHSACMct/GjdOiFpO/QpLpn01uLzWmeytwTiJCcHGcGRuch9dh3CvQkd60UEUUakaI0UtjlhQNv3ry5w227aWKPl2jonprYL+tXx0a6GSRXSN/MbyYRk5jdjoOxX3vfO2/LG9VqJI6cUbK+gSaOSOYF0lUq4zgkHvB7iCAQfEVoujvV5b2swuI+3mdMlDJp0ocH3vdUamAzjPLniunrRuby1Uz2l32cKMkbRCKMMGOoaxKVJbJHLbFQvq64hPc8TiaaeWUokz++7MBiJhsCcD4u6iTq0SotLct4ynAXO3h+p8TXNgzsNXMgYJ8K5QqiI887BIIgWdj5d1VLxjprecVu1t7VjbRysFVVOlioGS0rrvgKCSqnGAefOsWXgiMG1bLra5ZF7OFG82I3J8QtamRm1ZbOrzzmonP1WQSQP2BnEyoSs7SH33Azhl5AMfu7jzqHdBesee0lRblmmt84YSe88W/xIx97bvUn0xWKO9FuPVyX9Ckk0OlxpORue8Dfl40xDBsBl/Abt/wAqwuKcXZg6RN2ZKMElCq5BZfdcKdiASDg86oXpjx7iUNxNbS30j6CMtFiIMHRXBwgUjZhkevOojByLtcbl7cQv5W2IKA8hyJ9e/vr5ZcJLEayE/u/aPy7qrLq/teK3HDxHZmOBDJIxu5WLOxJAKxDSxGNOCx88EYqv+k3C7qyu2juHbt1w4kEjNqBzh1kOG5g+ByDXRR4TJ6M28nq22tVjGFGPzPqa7qhnVP0jkvrBXmOqWN2jdvvacEE+ZVhnzzXR1q9ODw6FVhANxNnRncIoxlyO/mAB4+lcOluVHbCRN5JVX4iB6nFfUcEZBBHiKproH0Ij4ram84hPNO8jOFHaEBNDFeXLJIzjGAMbV96DcDm4Xxz2QyM0EsEjRnJwwBDAleWtdJBx4+eK1wWVeULLmpSlczRXwnFR3p50qXh1q05XW5ISNM41Oc4yfAAEnyFU30SjuuO3zC7uJTDGut1Q6VAJwqIo2Gd99zgHfO9dIwtW9jGz0Kjg8iD6GuVef+tDox/KZbeexkliSTIwJGyrrg7EnJDDOxzyPjX3oivGOKq5j4mURHCyBnZXAIB1KEjwwxnHvDcHlzre6xd4Msv10B2IB9RmuIhUclH0FR3pFx6HhNkrSM8hRVjjDNl5Xx3sxyT3k9wz6VUnR+7veP3xjnuHjtkGuSOIlFVc4CDHxEn7TZ5MfKsjBtXwa6L4mhjkUrsfTGR51ruGcJKyEvuF+Hz86qzrJ6uo7G39rsZJozGw7Re0Y7Mca1bOQQSO/lnwrt6pusmaSZLO8ftNe0Up+LVjOhz9rODhuedt87UovpuLIaTeS6KVW3Wt0WnaOW9tbu5R40BaFZWCMqDcqFIw2N+/OO6qW4Zxm5kmhje+ukR5ERmE8h0q7qpYDVvgHNZHS6ldlt0esqVo4ejSrZex+0XBBBHbGU9rktqz2nj3cuW1U50V6P3V7f3MMfEbv2W3dlaftpMtg4Cr72NRwd+WBnG4FTGKd5Fl/wBKw+EWAghSIO7hBjXIxZjuTlmPM70qDTLJrx1xO41yzSD7cjv/AFMzfrXrrjNx2dvNJnGiJ2z6KTXkGxjy0ankWQH5kCvT2flkSLV6bdWrW/DhPDcXEmhFaaGSQFdOBkooAwF8DnbPhUH6BcfFjfQzt8AOiTbOEfYkeY2O3hjvr1PNbK8ZjYBkZSrA8iCMEH1FeUOl3Amsrua2bOEb3CftI26nz2OD5g+FbpT6k0xJVk9aKwIyNweRquuvTjBh4eIlODcSBDj7gBdvrgD51w6lOlntNr7LI39tbgAZO7xclb1X4T6Ke+sD+IWyZra2lAyscrK3l2i7E/NcfOuUY1OmU3gr/qrtb5riWTh/YdqkeljPnAV2Hwgd+U/6zVica6O8evYGgnnsljfGoKHBOCDjOk7ZFV31T9KUsL0tMcQzLodvunOVY+QOQfI57q9HR8ShZO0EsZjxnWHXTjx1ZxV6ralsZHYrXq86rJbG7W5muEbQrBUjDblxp94tjYAnbHPFV71zQOvFpy+cOsbJ/h0Bdv8AMrVf3BOk1tdySpbydr2OkOyg6MtnZXxhjtvg1WnXF0q4bLEYAoublCQjocCE8jmQDflugznAzishKTnkNKiS9SEytwmIDmkkob1MjN+TCqf617wT8WuSh1gMka6d8lERSBjmdeoVOOhPQVTbJLbcYli7aNGmSIrgMV3GNWQVyRk71L+iHV5YWTiRCZ5wdpJWVipPeqgAKfPn51vVGMmxVo23V/wh7Th9tBJ8aplh4F2ZyPlqx8qqn+IWfN3ap92Bm/rfH/t1e9ed+vlyeKAHutowPTXKfzJqdLM7EtiT/wAOttiO9k7meJP6Fdv/AHBWX/ENNi0tk+9cZ/pjcf6q5/w+zIbKdAffE+WHkyKFPodJHyNaX+Ii7Bks4gRlVldhnlnswuR3cmqt9UfhMH+HyDN7cP8Adt8f1yKf9Bq0+s65CcLvTncwso/zkJ+bCqx6jZTGl7IvxEwp6DErZre9Ztwf5ZdFiSWMK5P/AJ8b/wCitlG537EddYKn6Cwa+I2S/wD3Ebf0MJD+C1fRUNqVlDq4KshGQwYYKkd+apfqntjJxS3A5gSsPlE4/WrM627qSxsl7JyJJ5OzLrsVXSzMEPME4Az4Zq5vxUTKLdUYqDhXCWkIdYZHADLreaQKDnSFGdAyATqxnA32qL9aHF5ZbaAeyyQW7yl0eYgSSMqEbRgnQmJO/mT5Vq+qC1ifiK9qgfRG8kaHk0i6cbd5ALH5Z7qkHXrfM7WatsdMrY8AWjUfkaVUkjaX1OnqNkKSXki8xHEo/wAzuf8ASanPSi4Is71yST7NMM/4kKD/AIqh/UpbFobtlGWMsKkDwVZSD5DLnfyqZ9Z0PYcJuB9p0UMf8UsS49Bmpk11EtNy9EUl0Eg18Ssl8Z0/3Tq/SvVqRqucADxwK8udWbheKWhP32x/iMUgX/exXoGHicml9WWBB3x8JIx9PKs1k2y+pR3IR13cRV7BAq6Q1ygz3nCSNv8ASon1EW4fibEjIW2kP1eJf1NbLrmmxbWifemlb+hI1/11y/h4hzc3b/diRf6nY/6arbTYi7o2/wDEBxQxwW1qnuiRmkcDbIjxgHy1Pn/LUX6hbMPxF3Iz2cDEerMifkSPma3/APENw8n2W4G6rrjbyL4Zc+GdLVFepu80XksecNLAwXzKMkhA89KsfkayK/x4NbpnoG44misEX3mJA25DJxuf0ryVxTHbzY5drJj01tXpVoTDE9xJ7kcSNIc8yEBbYfKvN3CeHy3c6QxjMkz49NRyWPkNyfSt0klZKbe56N6vrES8Ps5ZckmBBjx0jSCT37AVRnWdNq4reHwkC/0Ron+mvTnCrFYIYoU+GNFQeigD9K8n9KrntL27kznVPKc+WtgPwFTou5NlNJHozqng0cJtPNC39TM361VvX+w/mEIHMW4z85JMfkauXoRb9nw6yQjBFtDn17Nc/jVCdc132nFpxnaNY0HyQMfxc1OlnUbKlsWJ/D2v/Ybg+Nyf/ShrW9f/AEfkfsbxAWSNDHLj7I1alY+WSQT6VI+oyDTwpG+/LK30cp/prN4N0x7bil7w+VUAjC9jscuNCmQNkkE+9kYxtnwrG2ptrgcFEdEOml1w5iYGBjY5eJ90buz4q2O8eWc4q+egvTi14nuEEdzGu6MASFOxMb495c8+R5ZHKol1mdVtusEt3ZjsmjBd4gfcZRu2gfYYDfA2OMYHOoR1Mo54tBo7lkLf4dBG/wAyv4V0kozi5IxWnR6WpUN6f9YUPDNCGNppnGoIpCgLnGWY5xvywDyNZPQLprFxOJ3RDG8ZAeNiDjIyCGHMHfuHI15+l1ZVkI/iIhcx2bgHsw8gJ8GZV059QGrA/h2uFE16h+JkhZfRGlDY/rWp31jdKuH28LwXYE7Ov+zAZY94J7k3GQxxy2qrurbotDda7iK/aynWRgkSMCyIdxlmILg5xnkcb12jnTpmcm//AIh+ILi0gBy+XlYeAwEGfUk/Q1n9QHBpI7ee4cFVmZRHn7Sx6veHkSxHyrYWHVdZ9sZ7u5kvZTgntXXSceKjdgPAnHlVixoAAFAAAwANgAOQA8KiU0o9KFZs879eXF2m4iYc+5boqgf3nAdj6kFR8qmH8PNmBbXUv2nlVPkiZH4yNUG66eHNFxSVyDpmVJFPccKIyB5gp+I8anX8PN0DbXUWfeWYMR5OgAP1RvpXWX/Vgxf8iZdZqg8Kvc/+C34bivMPDpWSaJk+JZEK+oYEfjXozro4iIeFTLn3pisSjx1Nk/7qsapvqq6OtecQi93+yhYSyHu905VfVmA28A3hWaOINsS3PTcsYZSpGQQQR4g7V5D6QcMNtcz25yDFI6A+QJ0n5rg/OvX1ef8Ar74R2V9HOB7txHv/AI4sA/VWX6Gp0JU6NlsTzj/TUpwOK5Q/29xEscYXc9q6lWwPFSGOPEAVv+rvo0LCxihP/wBQ+/KfF2xnfvwMKPICqn6n+HyXs0Al3teHl5EHcZZm1AHuOnBby28av2p1PD4UasilKVyNK16adHONXhmhW5tktXY6UGpWKZ2V2CH5gHBqEDqU4h3S2wPiHk/D+zr0DSui1ZJUjOkinQuz4pGWHEJ4JUCAIYwdWRzLnQudq6+n/QGHiaqSximQEJKBnY76XXI1LnfmCO47nMvpU9Tu0KKHseqzilnOs1pPbs8Z2YOyk+IZCuNJGxGauSfhourTsbxEYyRgTKudIbAJ0E77NyPPYGs25tVfnkHuYHBHzrXTPcRd4kXxxv8APG/51Tk5+5LfSU1x3qVu0c+yyRzR52DnQ4HcDsVb1yM+Ar7wLqQuXYG6kihTvEfvufTICr67+lXHDx9ftIR6b/tWbHxSI/bA9dvzq3qaiMTg+Tq4BwSCzhWG3QIi/UnvZjzZj4mvP3Wh0PFreN2MscgncssCnMylyTjshklc5w3yxtk3l02401vw+5ngw0iRkrjBwSQuojwXOr5VRfVLxONeLJLdvlpFcLJIc/2r4wWY95GpQfMDvppXmRTrY1ydW/E2APsL7jO5jB+YL5Hoa0vEuEXFnIFmhkt5Oa5BXOO9HGzDzUmvX9VJ1+cRieK3tE/tLkzB1RRllXS68hvliwAHfue6qhrOTqjHGkbbqR6Qy3VnIk7tI8EmkOxySrKGGonckHIye7FcetjoMt9omjlSO4RdGH5OuSQCRkqQScHB5n1Gw6s+h7WVkEkYrNKxklCkbEgAJnH2QO7vJ8qlI4XCNyufNiT+Zrm5JTtB3RQPBura+WTJuEtRyLxSszEf3VjIz6FhW76Q9VE0zw+yfD2Z7aa5kbW76z7ze6SfdxjG3dmrl9ohj5FF9MfpXRLxyMcst6D96rvJPZE4W7K76JdUs9pKJf5i6ctaQIVDgHOGZmII5/Z9MVw6adCuK3pdDNaJb9qXRAXU4BOkyHQSSAeWcZqcT8dc/CAv4n9q109wz/ExPr+1auu7ZMtSPBWnA+gF/ZzpPBdWgkTOCTIwIIwQR2e4IqedI7E39otvdumvSrGSJTpSYZ95A2Cy74IOMgnlWVSqeXZz7xlUW3VfeLMMTQooORMsjZHmqABw3lt61IuPdWntEa+zzySXS/E91Ix7YY7jv2ZU5wN9icmprW04LZ5PaNsq8s7ZP7CkpNZKjNt0QHoP1QSxsJbydk5EwQORqwcgSSDmPID51Y3TLhUVzazQyvo7RCobmQchgQufewQDitlbX6SMVU5I/H0rBu+FtLKWJ0rsB3nYfhXHqblcjs3jw5KDbquvlkGiS3IB2kEpXHgdOnWD6A1a/RLojPAsjzXc93K8ekdu79mMEMNKsWf4gMtkbZ2qThreDzb6n9h+FdUl7PJtGhUeJ/c7VcpykRdb/oVX0s6A8Uu2R7m4sl0KQiIZFVQTk4GgkknGSSeQrj0R6KcS4fIz291ZjtAFdW7VgQCcbCMHIyeRHOrUi4GzHMj/AE3P1NbO2sI4/hXfxO5o9TFGpSfFGgn4H7SJElTVDJkMHzuM5BH2gRsQ3carjiHVBeW06z8PuEco2pO0Oh1x3ZAKv4HlkZ2q8KVC1ZIpQSKo45wnj3EYhbTra20Rx2jK5JfBB5AttnfTtnxqT9Aur+Dhqlge1nYYaZhjbnpRd9C/PJwMnYVMKVjm6oqiO9L4uIsEHD3t48hu0aYMSPh09ngEfezkeFU+epK/75bY/wCeT/8AnXoKlbHUcdg1ZEuA2XE4bBopJLZ7lAFgb39GlQoHanAJbY7gb7VWvFOqPidxNJPLPatJI2pjqcb8th2ewAAFXvSsWo1lBogPVt0d4jYgQTyWzWqhyoTWXDM2rYlQNOSxrR9NOrW8e/e/sZ0EjOrhWyhQqips3vBs6eRA5kb99tUp3juxRWHE+H8evoPZphaWyONMsisWZh3gKM4z3jb1FSboJ0Hg4bGQh7SZwO0lYYLY7lG+lfLJ8yalNKObaoUVR1s9XVze3CXNqUY9mEdHbTjSSQVJGMe8cjbkOea3/VX0JfhsMnbOrTTMCwTkoUEBQx+LmSTgc/LJnFKPUbj0is2U915dE0Yi+E8UbhAjRyMF7TTkjsyeb4J93vAHLG9Z8P6C8QuIxJFZyMh3VjpXI8QHYEjz5U4z0ie7vxcXeoqsy5jP2I1kBMYXu90EHxOa9TWNzHLGkkTK8bKCrKcgg8sYrs5S04pE0meUOM9Eby0UPcWkka/fwCo9WQkKfUirA6iuks3tTWjyM8TxsyBmJ0MmPhzyBBOR5CrM6zOMQW/Drjtyp7SN40Q83ZlIAA8s5J7gM1BOonojIha/mUqGQpCDsWDEFpMeBwAPHc+FHPqg2xVMsXpn0Rg4jD2c2VZd45F+JD5eIPeDz+hqseE9XvF+GXHbWTwzDGGBYoHXnh0bl5EMcfnd1K4xm0qKoqPjXQvivFpEN9JBbQxk6Y4iXIzjJxnBbAxktt4bmrF6L9G4LCEQ264HNmO7O33nPefy5CtvSsc21QoVDetToq/ELMJCFM0civHqOB91hnu90n6CplSsTp2jSN9X3RocPso4TjtD78rDvdtzv3gbKPICpJSlG7dgUpSsApSlAKUpQClKUBh3fDI5NyMHxG3/AM1qLngbj4SGH0NSOlUptES04shbxFThk5gghhsQRggg8wRUC4v1W20jFred7fP/AHbr2iDyVgQwHrmrwZQeYzWJLwuJvsAem35V0WqR3bWzKg4b0Ju4l0Hi8yxctEIk5eCl3AX5CpBwHo/b2ZLwoxmbOqeVtcrZ5+9yXP8AdAz3k1NH4AnczD6H9K6W6Pnuk+q/86rvEyWtQi3HeOywdm5JaIsFkOo5TOwbnyzzrpvOLN7RHBGA5I1yMScIncc+J7vlUnuujBkRkZlKsCCN+Rqu+j/ApX4TdSxHVKxZTzLFY9I0r/lzgVwnqOLxtv8Alx9T39l7Pp6mnc1TTUfR9Wzf+uX649STW/E4XbQksbN91WBO3lXclyh1YZTpJDYI90jmD4Vob2K3lSzS0kiebtYtCxqdSKMai45qAOea5Wgig/mUU0wjl7WQpGVOpwyDSUH2s+WafeFeQ/s243FO/J771fsbh+IRABjKgBXUCWGCo7x5b865vdIE7QuoTAOokYwcY388io/wbgscsvCVk95WtXYjbmuCOfPerDvejEMkLxEHDIVG/LIwCANtq2Os5Jv5sc9fsUNKUY287+3U1j1xZHpJ1XTqYDUcLk8ye4eJrq/mEXaCLtU7QnATUM5PdjNYnQ2M3M0QZMNYQvG+3OclowST8RCx5z4tWFb3NqvCJrecL7Ye1VoiuZTMzsUOMZbcqcjbFQ+0urSPRH7KipdMm27SdcW3T9qSf13JNbWErXBiYxKoj1415k+IDdB9nz8a2lrPayv2XtMcrrt2Suu2OY0g5zUOmhuPbJlXPtP8nA2O+vUmcHxz+NZvDr3hzw2EKRCSVXi0xx7PE6jLPJuCApBLZ5+dR38mzo/s/TUU8vC29rt/ETKTidtC4haWKNzjCFlBOeW2c1lzW4b4skeGSB9BzqqJRpPEEubi3ieSaTUksDPI6H4DEdYyMfCANjVl9HIGS1gRmZisajUw0sdvtKSSDjuJpDUcmR2nssdKKad/TG3HxmJwO/TsUeU2yOxcDsnBU6dROljzIUEnwwa2fD+IxTqWhlSRQcEowYA+BxVW9H4Ve24SrqGU3k2QRkbdodx6ipXweMJxm8CgKDbxMQBgE5Iycd9ZHUbr5wddfskIOVcW/TEqMnpb0q9lkghj7Eyyk57WTQqKB8TkAkZOw9DW5ueNW8TrHLPEkjYwrOoJzsMAnxqOdLoVPEeF5UHLz5yBviNcZqLyylJeIrcz28LPK5KzwF3kiIxH2TBxqXTsFAyD51jm0384K0+y6eppw4dW+W/E167V5Fn8Q4nDAA00qRg7AuwXPpmtXwXpD29zdxDR2cAiKSK2dQkTWSTywPKonaIltd2LXjDsVsdEUsqlQJNYPvBiQj9ntua1d0BIvGvYl9xvZyAikalye0KDbKnDHbmM451j1H/X0K0+xQaa80vFwrml+3zBaVhxeCcsIZo5CvxBHDY9cGvkPGIGYKs0bMQzAB1JIUkE8+QIIPpUC4WyzXVmYru3do8kLbWzLiPTgrK3aEIuOQPfXzglrDDwee49nWV27bX3FgJXTBYe8ECjJA861ajIl2OC5eWklXLvzry/j1J5Ycbt5mKQzxSMBkqjqxxyzgGsTohxpruAyuoU9o6YXOMI2M71Bre+j9v4YfaLV0UuoW3jKLHqiKqpcuxJY4ABx6VJeq7/AGI/+fN/xmkZuUq+cGa/ZY6Wk5L034zJPy8lwSG84xBE6pLPHG7fCrOoJztsCa1vRzpGJreSebREqSyITnCgIcZJPjWgsrm2hveIe3GNZJGUp2o2eHRgBM7HvBA5moxaKwsrZkxHbpfSmTtELqm/9mZUBGVU888jiseo7/M6Q7FBxrP4c8ZTbr9vlFu2HEIpl1wyJIucZRgwz6iumz41byuUinidxnKq6kjHPYGq6eB5f5hLb3CTubTQwtoSiE5BHva21yBAwwN8EVubC/4e4sI4UEsqlSgi2aLShDNLgghRvkHme41S1Gcp9jjFNq39NsXm6/jz9CS2XFwI5ZLiSBFSVl1LICoAIxrJ5P4ivlzxtGt5JraWCTQPiaQaAf77D4RUARIjayGV2i08UmZJdAdEcHCmZTtoOcfTeuE93rtuKDFvKRAhNzbAhX3wFcZI1Dyqe8Z2+5Ru/Ve26X8+d+nJZd7xaGFVaeaOLVy1OACcZ2yd67f5hFoWTtU0OQFbUMMWOAAc4JJqFdvFDxNpLwqqNaxi3eTGgY+NQTsGzv449a0ktusltNpX/ssvE4eyGCAyMyhioP2Sf1rXqM5R7HF1bfGeM8L1X8My+knV1YcSlkltblY5sntOyKupbxdM5B8wRmtLZ9VV5aBmTiwt4hksyh1HqV7QL86mV5Bp4zEIgqFrFxkKMZDnGQOeDinSK2vEsL32meOVewbSEj0YPiTk5rsteaTXkcfusHKNOuqvfLr2/Y1PBOiPDEmMt1ei+uIxqJuJVYIFwc6M7AZ+1kDyqwLPikEqGSKWN0XOWVgQMDO5BwNqhN7wuET8FTsk04fbSO6EOM+PvDPrWt4vcrBPxr+xEkQFqTFuFyyr7zad8ZOTjnXKWtL8XzFnePYtOeIN3V8f++n+/wBCxLDjdvOSIZ4pSoyQjqxA8SAawej3SJZrRLiYpFqd13bAysjIACe86eVQiDiC/wA04eRc27pplQ+zx9mi5jIVCxdtZLYwM7HG29YfR1HgS0vLgiW0WWZApH+zlpmAmPcx1ZGcbDGN6jvXfz0ydX2CCj7015/j8Kwsulx+fNmRcUxJcdq8KxxlApD7jUP+9B+A55eNZNvxWCSRo0mjaRfiRWBYeoByKrPpUcx8cI+/a/8ACtSDjVmkV7wns0VMGRRpUDbsuW3dVLUfz3o5S7JCk7y0/wBIRl+tknl47bLIYmuIlkGcoXUEYGTkZ8Bms6KUMoZSGVgCCDkEHcEHvFVKl1bJwq4t51HtuZO0jK/2jSaiRINt1AwdQ2wDVj9Ef9hs/wD8aH/01qoT6nRy7T2VaUOpXvXv6r0fxm2pSldDxClKUApSlAKUpQClKUApSlAKUpQClKUAr4qgcgB6V8pQHFIVBJCgE8yAK+tEpOSoJHeQM/WlKG2z6IxtsNuW3KuVKUMPiqByGM864GBdWrSurxwM/WlKCznpGc438a4rCoJIUAnmQBk/OvlKCxJArEEqpI5EgEj0PdXZSlAcRGNthty25V90jOcb+NKUAKjw5cq4SQKxBZVJHIkA49PCvlKCzlJEGGGAI8CM/nX1UA5AD08qUoLOMUCrnSqrnngAZ9cVyCDGMDHhSlBZwW3QYARQAcjYc/GuxVA5DHpSlDbOMkKtglQSOWQDj0r7oGCMDB5jHPNKUMs+QwqgwqhR4KAB9BRIlBJCgE8yAN/WlKG2wYlIIwMHmMc/UV8SBQMBQB4ADH0pSgtn2WFWGGUMPAgH86+6BgDAwOQpShln3SM5xv40YZ2NKUB80jbYbcvL0oYxvsN+e3P18aUoDiIFGMKu242G3pXLsxjGBjwxSlDbZ87IeA357eFcio22G3KlKGWVfxSSX21uHmeVoJidRYqzhWySiyFSQndjfarMtbdY0SNBhUUKo8AoAA+gpSuWnu/c+j25+HTXnG/r5nbSlK6nzhSlKA//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0" name="AutoShape 6" descr="data:image/jpeg;base64,/9j/4AAQSkZJRgABAQAAAQABAAD/2wCEAAkGBxQTEhQUExMWFRUXFxoaGBcXGBocIBsdGBgWGCAcGBgbHCgiGhwlHxgdJDIhJikrMC4uIB8zODMsNygtLisBCgoKDg0OGxAQGzQkICQsLCwtLC8vLCwsLCwsLCwuLCwsLCwsLCwsLCwsLCwsLCwtLC8sLCwsLSwsLCwsLCwsLP/AABEIAHQBswMBIgACEQEDEQH/xAAcAAEAAgIDAQAAAAAAAAAAAAAABgcEBQIDCAH/xABIEAACAQMCAgcFBgMFBQcFAAABAgMABBESIQUxBgcTQVFhcRQiMoGRQlKhscHRCBWSI2JygsI0orLh8CRDU3Ozw/EzZHSj0//EABkBAQEBAQEBAAAAAAAAAAAAAAACAQMEBf/EADERAAICAQMBBwEIAgMAAAAAAAABAhEhAzFBEgQTIlFhcfCBBRRCkaGxweEjcjIzUv/aAAwDAQACEQMRAD8AvGlKUApSlAKUpQClKUApSlAKUpQClKUApSlAKUpQClKUApSlAKUpQClKUApSuLuAMkgDxNAcqVrL3i4VQVGrJIBOw27x4itJc8RkfmxA8BsKtQbOctVIk099GnxOB5cz9BXGW9Aj7TBx3DlnJxWLwOTWm6jbbVgb/wDOsniV6IlBxknYCsrNG9WLNY/H27kA9Sa6Tx2TwQfI/vWHd3ryHLHbwHIfKuEVs7fCrH0H6126Uedzk3hmb/O5f7v0r6OOS/3fof3rhHwaU8wF9T+1d38lx8cqr/15kVngN/yH1OPv3qp9Mj96yI+kC/aQj0IP7Vj/AMuhHOcfLH/Ovosbf/xvxH7VlRKTn5mxi4vEftY9Qfz5VmRyBt1IPoa0o4ZARkS7cs5Xn9K5JwZeaSnPiMfoahqJalPyN3StdHbzpykVx/eB/MVlxyt9pMeYOR+/4VNFpndSlKwoUpSgFKUoBSlKAUpSgFKUoBSlKAUpSgFKUoBSlKAUpSgFKUoBSlKAUpSgFKUoBSlKAUpSgFKUoBSlKAUrhK+BnBPkP+ddNqHPvP7vgg7vMnvNbRlmJxHi4jJVRlh9B+9YnDpO2LGUalG+ScBfLHKuu74XKzswUYLHG45d1YE4ZfcJGB3A5Gfl311UVWDzylK7exuONXKppQIpIGxI2A8h8q0S4zvy78fpWRb20kp2ycbZPIY8620fDIohqlYE+fL5DvrbUcGNObvgw0nlkAWJSqDlj9WrYXdrqVDO4XSDnHeTjvPpWJdcc7ohpHif0HIVqZZSxyxJPnRRb9A5JepuFuYEIEcetu7Pj6n9qcT4nIjaAQMAZwM7nfvrJ4Lw7QNbD3jyHgP3rUcTBaVzg8/Dw2/SsVNlSclE6Zbt2+J2PzP5VsYOFqEMjOMFdjg7Z2yfE1qgh8D9K7Xu3IILEg429OWPD5VbXkc01ydTAZ2OR4kY/CtjHwOQ4OUwe/JP6VrUUkgAZJ5CpFZ3KQhY2fLZ37wue7PcKyTa2Ngk9z5f8LyiKhVVXJJb5bmtBKgU4DBvMZrZdILgmTTnYAbeZ3/atVSCdZGo1eDuiupBsrt6An8q2c3EJoiFYhjgE5HLOdsisngrlUAfvPu7b488d3rXTxRpnZlVW0DbYc/nUt26KSajdnZBx9T8SkeY3rY294j/AAsD5d/0qM/yuX7h/D96Hhso+waOEfM1ak1uiW0qNwXdxHzViPBgfz51srTjKNs3uHz5fX965uDR0WombKlBSpOgpSlAKUpQClKUApSlAKVp+lNxdpBqsYo5ZtQ9yRtI075OdQ35d9VDfdcfEYZHiltbdJEOGUiTIP8AX+PfVxg5bGN0XtSqi6P9O+N3qGS2sLd4wSNRYqMjmBrlGa6J+uG7tpTFe8OCMOahypx4rqBDDzBx51vdSFouSlR/of0wtuIxloGIZca43GGXPLIzuD4jI2NSCoarDNFKUrAKUpQClKUApSlAKUpQClK03Smzu5YdNncLby6sl2QPkYOwzy3xvg8qIG5pXk/jPSi/d3Sa8nYqzKwEhVcqSDgJgY28K9LdCoSnD7NTufZ4s58SgO/1rpPT6UYnZuqUrrnmVBqY4FczTsrT8R4yFyse5+93D08awOJcVaT3V91PxPr+1YdrEGPvHSo5ny8vE11jDlnnnq3iJJODXLOmWHI4z41nO2ASe7eo/PxU40wjSqj4jgYA7yTso8zWZZ3LTRMu2rSMON1YMOYYbHY52qXHk6Rnway94o8nuj3VPcOZ9aybHg22qXYfd/c91cOL3kPDraadhraNC2O8nYAD7oLED599VbwLrVubu7iguIohFNIsY7MOGQuwVSSXIcAkZ2HfjFdEm14diOjmWWWzd8ZVRpiA278bD0HfWouNZw7knVnBPl+lZvBrZHLB0yB9rJGPI71k8buEUhNAJA2J5AHwA9KKk6RLuSts6+CXS/A6rn7JwPoa3wQDkBUW4XZGV/7o3J/QVKGlUEKSATyGedRqb4Omk3WTnWFfcTSPbOW+6P18K7r6TTG7eCmocBWQje41NRxwjctHNcAHUoQ9wPL1Hea4cV4eE04ZQoXG+ck75OAKzuEwMgAC4B3Zm7/JV/U1xu5IEcs3vue7nj9BVXnBLium2aS2t5G+BSfMbfjWYvByBmR1QVyl4tI50xjT4Bdz9a7rbgrMdUrH0zk/M1Tb5wQop7ZOlRbg4AeVv+vStlawt3RJGPPc/hj86zLe2VBhVA/67zXbXNyO0YUfBX2lKg6ClKUArhJCrfEoPqM1zpQHRFahPgyB4ZyPoeXyr7c3KxgFs48cZx612k1rr7ikQBX487EDl9a1W2S2oozIbtH+Fgfn+lcpplUZZgPWoY3lyoST5117o49+/IlVvxJZH0oCe8tyA/Ws2o1wy7aIEdkWydyAc/lW7t74N9l1Pmh/PGKiUa2OkJ2smVSlKg6ClKUArzB1syA8Wu8dzIPpFHXp+vJvTa47TiN63jcSj5K5UfgBXfQ3ZMi+OpWDTwiA/faVv/2uB+AFR3+IaxQwWs+PfEpjz4q6M+PkUH1PjU36uIez4VZA7f2CMf8AMNWfxqo+urpal3PFbW7dpHCTll3Dyt7uEx8WkZG3Mk+FIW9Sw9jWdS106cWgVSdMiyo48VEbSDPoyL/0a9KVVXUz0EktdV5cqUlddMcZ5ohwSWHczYG3cPM4FpySBQWYgAAkk8gBuSTU6zTlgR2OVcO0GcZGfDO/0qluNdO7rit4tjw5zBEzFTMPiZVzqfI3RMAkAYJ2yRnA5dY3VtDaWRureSbtYipkZ5CxcEhSc591gTnbzFO72TZtl1UqoepXpxNO7Wdy5kYJrikbdsLgFGPNuYIJ3557q23Wz1gtYhbe2x7S66i5AIiUkgHSdixwcA7DGTnYGe7fV0i8WWM8gHMgepr6DnlVH9W3Qz+aJJecRlmmBcpGpkcbj4mJB2GTgKMDY1FOkj3PCL+eC1upkVdJU6s5V1VhlT7pIyRnHd51a0k3SeTLPTlKqHoPwDid21td3PEi9qQJNEcsgZsHZHUIgAzs255Ed+a1HW97ZYzoycRuClwZGEYcr2eCvugqd197A5cqlady6bNsvWlUp1B3EstzdvLLJIVjjAMjs3xs5+0T9yszrjtbu0X2uHiFwEklCdiGKhMox9wqeXucvOnd+LpsXiy364SthSfAE/SvP/UzezT8VUyzSy6YZG/tJHbf3V+0T96rw6TT6LO5flphkP0RqycOl0E7PI08hcs3e5J+bEn9a9icPhCRRoOSoq/RQK8icFh1T26feliX6uor1PxrpBHCkjatKRqWd8Z0hfAfaPcB44rtrq6SITSNhf8AEFiG+7dyj9fAVH7t5ZDllbyGD+A/WqyTptdcSuktrLNqjEl5jh5dCjLMx5Jt3LvnA1VqesboqLVYrmKeZwz9m3bPqcPpZwwcY2IU5HcR57I6dES8W7LXIrttotTKN8EjJHcM86hvVFxqa+EsE763hCMkjbsUOVKsebEEDBO+5ydhUr6ddGy8A0X0tssaO7LHsZCqk+8wYHSACMct/GjdOiFpO/QpLpn01uLzWmeytwTiJCcHGcGRuch9dh3CvQkd60UEUUakaI0UtjlhQNv3ry5w227aWKPl2jonprYL+tXx0a6GSRXSN/MbyYRk5jdjoOxX3vfO2/LG9VqJI6cUbK+gSaOSOYF0lUq4zgkHvB7iCAQfEVoujvV5b2swuI+3mdMlDJp0ocH3vdUamAzjPLniunrRuby1Uz2l32cKMkbRCKMMGOoaxKVJbJHLbFQvq64hPc8TiaaeWUokz++7MBiJhsCcD4u6iTq0SotLct4ynAXO3h+p8TXNgzsNXMgYJ8K5QqiI887BIIgWdj5d1VLxjprecVu1t7VjbRysFVVOlioGS0rrvgKCSqnGAefOsWXgiMG1bLra5ZF7OFG82I3J8QtamRm1ZbOrzzmonP1WQSQP2BnEyoSs7SH33Azhl5AMfu7jzqHdBesee0lRblmmt84YSe88W/xIx97bvUn0xWKO9FuPVyX9Ckk0OlxpORue8Dfl40xDBsBl/Abt/wAqwuKcXZg6RN2ZKMElCq5BZfdcKdiASDg86oXpjx7iUNxNbS30j6CMtFiIMHRXBwgUjZhkevOojByLtcbl7cQv5W2IKA8hyJ9e/vr5ZcJLEayE/u/aPy7qrLq/teK3HDxHZmOBDJIxu5WLOxJAKxDSxGNOCx88EYqv+k3C7qyu2juHbt1w4kEjNqBzh1kOG5g+ByDXRR4TJ6M28nq22tVjGFGPzPqa7qhnVP0jkvrBXmOqWN2jdvvacEE+ZVhnzzXR1q9ODw6FVhANxNnRncIoxlyO/mAB4+lcOluVHbCRN5JVX4iB6nFfUcEZBBHiKproH0Ij4ram84hPNO8jOFHaEBNDFeXLJIzjGAMbV96DcDm4Xxz2QyM0EsEjRnJwwBDAleWtdJBx4+eK1wWVeULLmpSlczRXwnFR3p50qXh1q05XW5ISNM41Oc4yfAAEnyFU30SjuuO3zC7uJTDGut1Q6VAJwqIo2Gd99zgHfO9dIwtW9jGz0Kjg8iD6GuVef+tDox/KZbeexkliSTIwJGyrrg7EnJDDOxzyPjX3oivGOKq5j4mURHCyBnZXAIB1KEjwwxnHvDcHlzre6xd4Msv10B2IB9RmuIhUclH0FR3pFx6HhNkrSM8hRVjjDNl5Xx3sxyT3k9wz6VUnR+7veP3xjnuHjtkGuSOIlFVc4CDHxEn7TZ5MfKsjBtXwa6L4mhjkUrsfTGR51ruGcJKyEvuF+Hz86qzrJ6uo7G39rsZJozGw7Re0Y7Mca1bOQQSO/lnwrt6pusmaSZLO8ftNe0Up+LVjOhz9rODhuedt87UovpuLIaTeS6KVW3Wt0WnaOW9tbu5R40BaFZWCMqDcqFIw2N+/OO6qW4Zxm5kmhje+ukR5ERmE8h0q7qpYDVvgHNZHS6ldlt0esqVo4ejSrZex+0XBBBHbGU9rktqz2nj3cuW1U50V6P3V7f3MMfEbv2W3dlaftpMtg4Cr72NRwd+WBnG4FTGKd5Fl/wBKw+EWAghSIO7hBjXIxZjuTlmPM70qDTLJrx1xO41yzSD7cjv/AFMzfrXrrjNx2dvNJnGiJ2z6KTXkGxjy0ankWQH5kCvT2flkSLV6bdWrW/DhPDcXEmhFaaGSQFdOBkooAwF8DnbPhUH6BcfFjfQzt8AOiTbOEfYkeY2O3hjvr1PNbK8ZjYBkZSrA8iCMEH1FeUOl3Amsrua2bOEb3CftI26nz2OD5g+FbpT6k0xJVk9aKwIyNweRquuvTjBh4eIlODcSBDj7gBdvrgD51w6lOlntNr7LI39tbgAZO7xclb1X4T6Ke+sD+IWyZra2lAyscrK3l2i7E/NcfOuUY1OmU3gr/qrtb5riWTh/YdqkeljPnAV2Hwgd+U/6zVica6O8evYGgnnsljfGoKHBOCDjOk7ZFV31T9KUsL0tMcQzLodvunOVY+QOQfI57q9HR8ShZO0EsZjxnWHXTjx1ZxV6ralsZHYrXq86rJbG7W5muEbQrBUjDblxp94tjYAnbHPFV71zQOvFpy+cOsbJ/h0Bdv8AMrVf3BOk1tdySpbydr2OkOyg6MtnZXxhjtvg1WnXF0q4bLEYAoublCQjocCE8jmQDflugznAzishKTnkNKiS9SEytwmIDmkkob1MjN+TCqf617wT8WuSh1gMka6d8lERSBjmdeoVOOhPQVTbJLbcYli7aNGmSIrgMV3GNWQVyRk71L+iHV5YWTiRCZ5wdpJWVipPeqgAKfPn51vVGMmxVo23V/wh7Th9tBJ8aplh4F2ZyPlqx8qqn+IWfN3ap92Bm/rfH/t1e9ed+vlyeKAHutowPTXKfzJqdLM7EtiT/wAOttiO9k7meJP6Fdv/AHBWX/ENNi0tk+9cZ/pjcf6q5/w+zIbKdAffE+WHkyKFPodJHyNaX+Ii7Bks4gRlVldhnlnswuR3cmqt9UfhMH+HyDN7cP8Adt8f1yKf9Bq0+s65CcLvTncwso/zkJ+bCqx6jZTGl7IvxEwp6DErZre9Ztwf5ZdFiSWMK5P/AJ8b/wCitlG537EddYKn6Cwa+I2S/wD3Ebf0MJD+C1fRUNqVlDq4KshGQwYYKkd+apfqntjJxS3A5gSsPlE4/WrM627qSxsl7JyJJ5OzLrsVXSzMEPME4Az4Zq5vxUTKLdUYqDhXCWkIdYZHADLreaQKDnSFGdAyATqxnA32qL9aHF5ZbaAeyyQW7yl0eYgSSMqEbRgnQmJO/mT5Vq+qC1ifiK9qgfRG8kaHk0i6cbd5ALH5Z7qkHXrfM7WatsdMrY8AWjUfkaVUkjaX1OnqNkKSXki8xHEo/wAzuf8ASanPSi4Is71yST7NMM/4kKD/AIqh/UpbFobtlGWMsKkDwVZSD5DLnfyqZ9Z0PYcJuB9p0UMf8UsS49Bmpk11EtNy9EUl0Eg18Ssl8Z0/3Tq/SvVqRqucADxwK8udWbheKWhP32x/iMUgX/exXoGHicml9WWBB3x8JIx9PKs1k2y+pR3IR13cRV7BAq6Q1ygz3nCSNv8ASon1EW4fibEjIW2kP1eJf1NbLrmmxbWifemlb+hI1/11y/h4hzc3b/diRf6nY/6arbTYi7o2/wDEBxQxwW1qnuiRmkcDbIjxgHy1Pn/LUX6hbMPxF3Iz2cDEerMifkSPma3/APENw8n2W4G6rrjbyL4Zc+GdLVFepu80XksecNLAwXzKMkhA89KsfkayK/x4NbpnoG44misEX3mJA25DJxuf0ryVxTHbzY5drJj01tXpVoTDE9xJ7kcSNIc8yEBbYfKvN3CeHy3c6QxjMkz49NRyWPkNyfSt0klZKbe56N6vrES8Ps5ZckmBBjx0jSCT37AVRnWdNq4reHwkC/0Ron+mvTnCrFYIYoU+GNFQeigD9K8n9KrntL27kznVPKc+WtgPwFTou5NlNJHozqng0cJtPNC39TM361VvX+w/mEIHMW4z85JMfkauXoRb9nw6yQjBFtDn17Nc/jVCdc132nFpxnaNY0HyQMfxc1OlnUbKlsWJ/D2v/Ybg+Nyf/ShrW9f/AEfkfsbxAWSNDHLj7I1alY+WSQT6VI+oyDTwpG+/LK30cp/prN4N0x7bil7w+VUAjC9jscuNCmQNkkE+9kYxtnwrG2ptrgcFEdEOml1w5iYGBjY5eJ90buz4q2O8eWc4q+egvTi14nuEEdzGu6MASFOxMb495c8+R5ZHKol1mdVtusEt3ZjsmjBd4gfcZRu2gfYYDfA2OMYHOoR1Mo54tBo7lkLf4dBG/wAyv4V0kozi5IxWnR6WpUN6f9YUPDNCGNppnGoIpCgLnGWY5xvywDyNZPQLprFxOJ3RDG8ZAeNiDjIyCGHMHfuHI15+l1ZVkI/iIhcx2bgHsw8gJ8GZV059QGrA/h2uFE16h+JkhZfRGlDY/rWp31jdKuH28LwXYE7Ov+zAZY94J7k3GQxxy2qrurbotDda7iK/aynWRgkSMCyIdxlmILg5xnkcb12jnTpmcm//AIh+ILi0gBy+XlYeAwEGfUk/Q1n9QHBpI7ee4cFVmZRHn7Sx6veHkSxHyrYWHVdZ9sZ7u5kvZTgntXXSceKjdgPAnHlVixoAAFAAAwANgAOQA8KiU0o9KFZs879eXF2m4iYc+5boqgf3nAdj6kFR8qmH8PNmBbXUv2nlVPkiZH4yNUG66eHNFxSVyDpmVJFPccKIyB5gp+I8anX8PN0DbXUWfeWYMR5OgAP1RvpXWX/Vgxf8iZdZqg8Kvc/+C34bivMPDpWSaJk+JZEK+oYEfjXozro4iIeFTLn3pisSjx1Nk/7qsapvqq6OtecQi93+yhYSyHu905VfVmA28A3hWaOINsS3PTcsYZSpGQQQR4g7V5D6QcMNtcz25yDFI6A+QJ0n5rg/OvX1ef8Ar74R2V9HOB7txHv/AI4sA/VWX6Gp0JU6NlsTzj/TUpwOK5Q/29xEscYXc9q6lWwPFSGOPEAVv+rvo0LCxihP/wBQ+/KfF2xnfvwMKPICqn6n+HyXs0Al3teHl5EHcZZm1AHuOnBby28av2p1PD4UasilKVyNK16adHONXhmhW5tktXY6UGpWKZ2V2CH5gHBqEDqU4h3S2wPiHk/D+zr0DSui1ZJUjOkinQuz4pGWHEJ4JUCAIYwdWRzLnQudq6+n/QGHiaqSximQEJKBnY76XXI1LnfmCO47nMvpU9Tu0KKHseqzilnOs1pPbs8Z2YOyk+IZCuNJGxGauSfhourTsbxEYyRgTKudIbAJ0E77NyPPYGs25tVfnkHuYHBHzrXTPcRd4kXxxv8APG/51Tk5+5LfSU1x3qVu0c+yyRzR52DnQ4HcDsVb1yM+Ar7wLqQuXYG6kihTvEfvufTICr67+lXHDx9ftIR6b/tWbHxSI/bA9dvzq3qaiMTg+Tq4BwSCzhWG3QIi/UnvZjzZj4mvP3Wh0PFreN2MscgncssCnMylyTjshklc5w3yxtk3l02401vw+5ngw0iRkrjBwSQuojwXOr5VRfVLxONeLJLdvlpFcLJIc/2r4wWY95GpQfMDvppXmRTrY1ydW/E2APsL7jO5jB+YL5Hoa0vEuEXFnIFmhkt5Oa5BXOO9HGzDzUmvX9VJ1+cRieK3tE/tLkzB1RRllXS68hvliwAHfue6qhrOTqjHGkbbqR6Qy3VnIk7tI8EmkOxySrKGGonckHIye7FcetjoMt9omjlSO4RdGH5OuSQCRkqQScHB5n1Gw6s+h7WVkEkYrNKxklCkbEgAJnH2QO7vJ8qlI4XCNyufNiT+Zrm5JTtB3RQPBura+WTJuEtRyLxSszEf3VjIz6FhW76Q9VE0zw+yfD2Z7aa5kbW76z7ze6SfdxjG3dmrl9ohj5FF9MfpXRLxyMcst6D96rvJPZE4W7K76JdUs9pKJf5i6ctaQIVDgHOGZmII5/Z9MVw6adCuK3pdDNaJb9qXRAXU4BOkyHQSSAeWcZqcT8dc/CAv4n9q109wz/ExPr+1auu7ZMtSPBWnA+gF/ZzpPBdWgkTOCTIwIIwQR2e4IqedI7E39otvdumvSrGSJTpSYZ95A2Cy74IOMgnlWVSqeXZz7xlUW3VfeLMMTQooORMsjZHmqABw3lt61IuPdWntEa+zzySXS/E91Ix7YY7jv2ZU5wN9icmprW04LZ5PaNsq8s7ZP7CkpNZKjNt0QHoP1QSxsJbydk5EwQORqwcgSSDmPID51Y3TLhUVzazQyvo7RCobmQchgQufewQDitlbX6SMVU5I/H0rBu+FtLKWJ0rsB3nYfhXHqblcjs3jw5KDbquvlkGiS3IB2kEpXHgdOnWD6A1a/RLojPAsjzXc93K8ekdu79mMEMNKsWf4gMtkbZ2qThreDzb6n9h+FdUl7PJtGhUeJ/c7VcpykRdb/oVX0s6A8Uu2R7m4sl0KQiIZFVQTk4GgkknGSSeQrj0R6KcS4fIz291ZjtAFdW7VgQCcbCMHIyeRHOrUi4GzHMj/AE3P1NbO2sI4/hXfxO5o9TFGpSfFGgn4H7SJElTVDJkMHzuM5BH2gRsQ3carjiHVBeW06z8PuEco2pO0Oh1x3ZAKv4HlkZ2q8KVC1ZIpQSKo45wnj3EYhbTra20Rx2jK5JfBB5AttnfTtnxqT9Aur+Dhqlge1nYYaZhjbnpRd9C/PJwMnYVMKVjm6oqiO9L4uIsEHD3t48hu0aYMSPh09ngEfezkeFU+epK/75bY/wCeT/8AnXoKlbHUcdg1ZEuA2XE4bBopJLZ7lAFgb39GlQoHanAJbY7gb7VWvFOqPidxNJPLPatJI2pjqcb8th2ewAAFXvSsWo1lBogPVt0d4jYgQTyWzWqhyoTWXDM2rYlQNOSxrR9NOrW8e/e/sZ0EjOrhWyhQqips3vBs6eRA5kb99tUp3juxRWHE+H8evoPZphaWyONMsisWZh3gKM4z3jb1FSboJ0Hg4bGQh7SZwO0lYYLY7lG+lfLJ8yalNKObaoUVR1s9XVze3CXNqUY9mEdHbTjSSQVJGMe8cjbkOea3/VX0JfhsMnbOrTTMCwTkoUEBQx+LmSTgc/LJnFKPUbj0is2U915dE0Yi+E8UbhAjRyMF7TTkjsyeb4J93vAHLG9Z8P6C8QuIxJFZyMh3VjpXI8QHYEjz5U4z0ie7vxcXeoqsy5jP2I1kBMYXu90EHxOa9TWNzHLGkkTK8bKCrKcgg8sYrs5S04pE0meUOM9Eby0UPcWkka/fwCo9WQkKfUirA6iuks3tTWjyM8TxsyBmJ0MmPhzyBBOR5CrM6zOMQW/Drjtyp7SN40Q83ZlIAA8s5J7gM1BOonojIha/mUqGQpCDsWDEFpMeBwAPHc+FHPqg2xVMsXpn0Rg4jD2c2VZd45F+JD5eIPeDz+hqseE9XvF+GXHbWTwzDGGBYoHXnh0bl5EMcfnd1K4xm0qKoqPjXQvivFpEN9JBbQxk6Y4iXIzjJxnBbAxktt4bmrF6L9G4LCEQ264HNmO7O33nPefy5CtvSsc21QoVDetToq/ELMJCFM0civHqOB91hnu90n6CplSsTp2jSN9X3RocPso4TjtD78rDvdtzv3gbKPICpJSlG7dgUpSsApSlAKUpQClKUBh3fDI5NyMHxG3/AM1qLngbj4SGH0NSOlUptES04shbxFThk5gghhsQRggg8wRUC4v1W20jFred7fP/AHbr2iDyVgQwHrmrwZQeYzWJLwuJvsAem35V0WqR3bWzKg4b0Ju4l0Hi8yxctEIk5eCl3AX5CpBwHo/b2ZLwoxmbOqeVtcrZ5+9yXP8AdAz3k1NH4AnczD6H9K6W6Pnuk+q/86rvEyWtQi3HeOywdm5JaIsFkOo5TOwbnyzzrpvOLN7RHBGA5I1yMScIncc+J7vlUnuujBkRkZlKsCCN+Rqu+j/ApX4TdSxHVKxZTzLFY9I0r/lzgVwnqOLxtv8Alx9T39l7Pp6mnc1TTUfR9Wzf+uX649STW/E4XbQksbN91WBO3lXclyh1YZTpJDYI90jmD4Vob2K3lSzS0kiebtYtCxqdSKMai45qAOea5Wgig/mUU0wjl7WQpGVOpwyDSUH2s+WafeFeQ/s243FO/J771fsbh+IRABjKgBXUCWGCo7x5b865vdIE7QuoTAOokYwcY388io/wbgscsvCVk95WtXYjbmuCOfPerDvejEMkLxEHDIVG/LIwCANtq2Os5Jv5sc9fsUNKUY287+3U1j1xZHpJ1XTqYDUcLk8ye4eJrq/mEXaCLtU7QnATUM5PdjNYnQ2M3M0QZMNYQvG+3OclowST8RCx5z4tWFb3NqvCJrecL7Ye1VoiuZTMzsUOMZbcqcjbFQ+0urSPRH7KipdMm27SdcW3T9qSf13JNbWErXBiYxKoj1415k+IDdB9nz8a2lrPayv2XtMcrrt2Suu2OY0g5zUOmhuPbJlXPtP8nA2O+vUmcHxz+NZvDr3hzw2EKRCSVXi0xx7PE6jLPJuCApBLZ5+dR38mzo/s/TUU8vC29rt/ETKTidtC4haWKNzjCFlBOeW2c1lzW4b4skeGSB9BzqqJRpPEEubi3ieSaTUksDPI6H4DEdYyMfCANjVl9HIGS1gRmZisajUw0sdvtKSSDjuJpDUcmR2nssdKKad/TG3HxmJwO/TsUeU2yOxcDsnBU6dROljzIUEnwwa2fD+IxTqWhlSRQcEowYA+BxVW9H4Ve24SrqGU3k2QRkbdodx6ipXweMJxm8CgKDbxMQBgE5Iycd9ZHUbr5wddfskIOVcW/TEqMnpb0q9lkghj7Eyyk57WTQqKB8TkAkZOw9DW5ueNW8TrHLPEkjYwrOoJzsMAnxqOdLoVPEeF5UHLz5yBviNcZqLyylJeIrcz28LPK5KzwF3kiIxH2TBxqXTsFAyD51jm0384K0+y6eppw4dW+W/E167V5Fn8Q4nDAA00qRg7AuwXPpmtXwXpD29zdxDR2cAiKSK2dQkTWSTywPKonaIltd2LXjDsVsdEUsqlQJNYPvBiQj9ntua1d0BIvGvYl9xvZyAikalye0KDbKnDHbmM451j1H/X0K0+xQaa80vFwrml+3zBaVhxeCcsIZo5CvxBHDY9cGvkPGIGYKs0bMQzAB1JIUkE8+QIIPpUC4WyzXVmYru3do8kLbWzLiPTgrK3aEIuOQPfXzglrDDwee49nWV27bX3FgJXTBYe8ECjJA861ajIl2OC5eWklXLvzry/j1J5Ycbt5mKQzxSMBkqjqxxyzgGsTohxpruAyuoU9o6YXOMI2M71Bre+j9v4YfaLV0UuoW3jKLHqiKqpcuxJY4ABx6VJeq7/AGI/+fN/xmkZuUq+cGa/ZY6Wk5L034zJPy8lwSG84xBE6pLPHG7fCrOoJztsCa1vRzpGJreSebREqSyITnCgIcZJPjWgsrm2hveIe3GNZJGUp2o2eHRgBM7HvBA5moxaKwsrZkxHbpfSmTtELqm/9mZUBGVU888jiseo7/M6Q7FBxrP4c8ZTbr9vlFu2HEIpl1wyJIucZRgwz6iumz41byuUinidxnKq6kjHPYGq6eB5f5hLb3CTubTQwtoSiE5BHva21yBAwwN8EVubC/4e4sI4UEsqlSgi2aLShDNLgghRvkHme41S1Gcp9jjFNq39NsXm6/jz9CS2XFwI5ZLiSBFSVl1LICoAIxrJ5P4ivlzxtGt5JraWCTQPiaQaAf77D4RUARIjayGV2i08UmZJdAdEcHCmZTtoOcfTeuE93rtuKDFvKRAhNzbAhX3wFcZI1Dyqe8Z2+5Ru/Ve26X8+d+nJZd7xaGFVaeaOLVy1OACcZ2yd67f5hFoWTtU0OQFbUMMWOAAc4JJqFdvFDxNpLwqqNaxi3eTGgY+NQTsGzv449a0ktusltNpX/ssvE4eyGCAyMyhioP2Sf1rXqM5R7HF1bfGeM8L1X8My+knV1YcSlkltblY5sntOyKupbxdM5B8wRmtLZ9VV5aBmTiwt4hksyh1HqV7QL86mV5Bp4zEIgqFrFxkKMZDnGQOeDinSK2vEsL32meOVewbSEj0YPiTk5rsteaTXkcfusHKNOuqvfLr2/Y1PBOiPDEmMt1ei+uIxqJuJVYIFwc6M7AZ+1kDyqwLPikEqGSKWN0XOWVgQMDO5BwNqhN7wuET8FTsk04fbSO6EOM+PvDPrWt4vcrBPxr+xEkQFqTFuFyyr7zad8ZOTjnXKWtL8XzFnePYtOeIN3V8f++n+/wBCxLDjdvOSIZ4pSoyQjqxA8SAawej3SJZrRLiYpFqd13bAysjIACe86eVQiDiC/wA04eRc27pplQ+zx9mi5jIVCxdtZLYwM7HG29YfR1HgS0vLgiW0WWZApH+zlpmAmPcx1ZGcbDGN6jvXfz0ydX2CCj7015/j8Kwsulx+fNmRcUxJcdq8KxxlApD7jUP+9B+A55eNZNvxWCSRo0mjaRfiRWBYeoByKrPpUcx8cI+/a/8ACtSDjVmkV7wns0VMGRRpUDbsuW3dVLUfz3o5S7JCk7y0/wBIRl+tknl47bLIYmuIlkGcoXUEYGTkZ8Bms6KUMoZSGVgCCDkEHcEHvFVKl1bJwq4t51HtuZO0jK/2jSaiRINt1AwdQ2wDVj9Ef9hs/wD8aH/01qoT6nRy7T2VaUOpXvXv6r0fxm2pSldDxClKUApSlAKUpQClKUApSlAKUpQClKUAr4qgcgB6V8pQHFIVBJCgE8yAK+tEpOSoJHeQM/WlKG2z6IxtsNuW3KuVKUMPiqByGM864GBdWrSurxwM/WlKCznpGc438a4rCoJIUAnmQBk/OvlKCxJArEEqpI5EgEj0PdXZSlAcRGNthty25V90jOcb+NKUAKjw5cq4SQKxBZVJHIkA49PCvlKCzlJEGGGAI8CM/nX1UA5AD08qUoLOMUCrnSqrnngAZ9cVyCDGMDHhSlBZwW3QYARQAcjYc/GuxVA5DHpSlDbOMkKtglQSOWQDj0r7oGCMDB5jHPNKUMs+QwqgwqhR4KAB9BRIlBJCgE8yAN/WlKG2wYlIIwMHmMc/UV8SBQMBQB4ADH0pSgtn2WFWGGUMPAgH86+6BgDAwOQpShln3SM5xv40YZ2NKUB80jbYbcvL0oYxvsN+e3P18aUoDiIFGMKu242G3pXLsxjGBjwxSlDbZ87IeA357eFcio22G3KlKGWVfxSSX21uHmeVoJidRYqzhWySiyFSQndjfarMtbdY0SNBhUUKo8AoAA+gpSuWnu/c+j25+HTXnG/r5nbSlK6nzhSlKA//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2" name="AutoShape 8" descr="data:image/jpeg;base64,/9j/4AAQSkZJRgABAQAAAQABAAD/2wCEAAkGBxQTEhQUExMWFRUXFxoaGBcXGBocIBsdGBgWGCAcGBgbHCgiGhwlHxgdJDIhJikrMC4uIB8zODMsNygtLisBCgoKDg0OGxAQGzQkICQsLCwtLC8vLCwsLCwsLCwuLCwsLCwsLCwsLCwsLCwsLCwtLC8sLCwsLSwsLCwsLCwsLP/AABEIAHQBswMBIgACEQEDEQH/xAAcAAEAAgIDAQAAAAAAAAAAAAAABgcEBQIDCAH/xABIEAACAQMCAgcFBgMFBQcFAAABAgMABBESIQUxBgcTQVFhcRQiMoGRQlKhscHRCBWSI2JygsI0orLh8CRDU3Ozw/EzZHSj0//EABkBAQEBAQEBAAAAAAAAAAAAAAACAQMEBf/EADERAAICAQMBBwEIAgMAAAAAAAABAhEhAzFBEgQTIlFhcfCBBRRCkaGxweEjcjIzUv/aAAwDAQACEQMRAD8AvGlKUApSlAKUpQClKUApSlAKUpQClKUApSlAKUpQClKUApSlAKUpQClKUApSuLuAMkgDxNAcqVrL3i4VQVGrJIBOw27x4itJc8RkfmxA8BsKtQbOctVIk099GnxOB5cz9BXGW9Aj7TBx3DlnJxWLwOTWm6jbbVgb/wDOsniV6IlBxknYCsrNG9WLNY/H27kA9Sa6Tx2TwQfI/vWHd3ryHLHbwHIfKuEVs7fCrH0H6126Uedzk3hmb/O5f7v0r6OOS/3fof3rhHwaU8wF9T+1d38lx8cqr/15kVngN/yH1OPv3qp9Mj96yI+kC/aQj0IP7Vj/AMuhHOcfLH/Ovosbf/xvxH7VlRKTn5mxi4vEftY9Qfz5VmRyBt1IPoa0o4ZARkS7cs5Xn9K5JwZeaSnPiMfoahqJalPyN3StdHbzpykVx/eB/MVlxyt9pMeYOR+/4VNFpndSlKwoUpSgFKUoBSlKAUpSgFKUoBSlKAUpSgFKUoBSlKAUpSgFKUoBSlKAUpSgFKUoBSlKAUpSgFKUoBSlKAUrhK+BnBPkP+ddNqHPvP7vgg7vMnvNbRlmJxHi4jJVRlh9B+9YnDpO2LGUalG+ScBfLHKuu74XKzswUYLHG45d1YE4ZfcJGB3A5Gfl311UVWDzylK7exuONXKppQIpIGxI2A8h8q0S4zvy78fpWRb20kp2ycbZPIY8620fDIohqlYE+fL5DvrbUcGNObvgw0nlkAWJSqDlj9WrYXdrqVDO4XSDnHeTjvPpWJdcc7ohpHif0HIVqZZSxyxJPnRRb9A5JepuFuYEIEcetu7Pj6n9qcT4nIjaAQMAZwM7nfvrJ4Lw7QNbD3jyHgP3rUcTBaVzg8/Dw2/SsVNlSclE6Zbt2+J2PzP5VsYOFqEMjOMFdjg7Z2yfE1qgh8D9K7Xu3IILEg429OWPD5VbXkc01ydTAZ2OR4kY/CtjHwOQ4OUwe/JP6VrUUkgAZJ5CpFZ3KQhY2fLZ37wue7PcKyTa2Ngk9z5f8LyiKhVVXJJb5bmtBKgU4DBvMZrZdILgmTTnYAbeZ3/atVSCdZGo1eDuiupBsrt6An8q2c3EJoiFYhjgE5HLOdsisngrlUAfvPu7b488d3rXTxRpnZlVW0DbYc/nUt26KSajdnZBx9T8SkeY3rY294j/AAsD5d/0qM/yuX7h/D96Hhso+waOEfM1ak1uiW0qNwXdxHzViPBgfz51srTjKNs3uHz5fX965uDR0WombKlBSpOgpSlAKUpQClKUApSlAKVp+lNxdpBqsYo5ZtQ9yRtI075OdQ35d9VDfdcfEYZHiltbdJEOGUiTIP8AX+PfVxg5bGN0XtSqi6P9O+N3qGS2sLd4wSNRYqMjmBrlGa6J+uG7tpTFe8OCMOahypx4rqBDDzBx51vdSFouSlR/of0wtuIxloGIZca43GGXPLIzuD4jI2NSCoarDNFKUrAKUpQClKUApSlAKUpQClK03Smzu5YdNncLby6sl2QPkYOwzy3xvg8qIG5pXk/jPSi/d3Sa8nYqzKwEhVcqSDgJgY28K9LdCoSnD7NTufZ4s58SgO/1rpPT6UYnZuqUrrnmVBqY4FczTsrT8R4yFyse5+93D08awOJcVaT3V91PxPr+1YdrEGPvHSo5ny8vE11jDlnnnq3iJJODXLOmWHI4z41nO2ASe7eo/PxU40wjSqj4jgYA7yTso8zWZZ3LTRMu2rSMON1YMOYYbHY52qXHk6Rnway94o8nuj3VPcOZ9aybHg22qXYfd/c91cOL3kPDraadhraNC2O8nYAD7oLED599VbwLrVubu7iguIohFNIsY7MOGQuwVSSXIcAkZ2HfjFdEm14diOjmWWWzd8ZVRpiA278bD0HfWouNZw7knVnBPl+lZvBrZHLB0yB9rJGPI71k8buEUhNAJA2J5AHwA9KKk6RLuSts6+CXS/A6rn7JwPoa3wQDkBUW4XZGV/7o3J/QVKGlUEKSATyGedRqb4Omk3WTnWFfcTSPbOW+6P18K7r6TTG7eCmocBWQje41NRxwjctHNcAHUoQ9wPL1Hea4cV4eE04ZQoXG+ck75OAKzuEwMgAC4B3Zm7/JV/U1xu5IEcs3vue7nj9BVXnBLium2aS2t5G+BSfMbfjWYvByBmR1QVyl4tI50xjT4Bdz9a7rbgrMdUrH0zk/M1Tb5wQop7ZOlRbg4AeVv+vStlawt3RJGPPc/hj86zLe2VBhVA/67zXbXNyO0YUfBX2lKg6ClKUArhJCrfEoPqM1zpQHRFahPgyB4ZyPoeXyr7c3KxgFs48cZx612k1rr7ikQBX487EDl9a1W2S2oozIbtH+Fgfn+lcpplUZZgPWoY3lyoST5117o49+/IlVvxJZH0oCe8tyA/Ws2o1wy7aIEdkWydyAc/lW7t74N9l1Pmh/PGKiUa2OkJ2smVSlKg6ClKUArzB1syA8Wu8dzIPpFHXp+vJvTa47TiN63jcSj5K5UfgBXfQ3ZMi+OpWDTwiA/faVv/2uB+AFR3+IaxQwWs+PfEpjz4q6M+PkUH1PjU36uIez4VZA7f2CMf8AMNWfxqo+urpal3PFbW7dpHCTll3Dyt7uEx8WkZG3Mk+FIW9Sw9jWdS106cWgVSdMiyo48VEbSDPoyL/0a9KVVXUz0EktdV5cqUlddMcZ5ohwSWHczYG3cPM4FpySBQWYgAAkk8gBuSTU6zTlgR2OVcO0GcZGfDO/0qluNdO7rit4tjw5zBEzFTMPiZVzqfI3RMAkAYJ2yRnA5dY3VtDaWRureSbtYipkZ5CxcEhSc591gTnbzFO72TZtl1UqoepXpxNO7Wdy5kYJrikbdsLgFGPNuYIJ3557q23Wz1gtYhbe2x7S66i5AIiUkgHSdixwcA7DGTnYGe7fV0i8WWM8gHMgepr6DnlVH9W3Qz+aJJecRlmmBcpGpkcbj4mJB2GTgKMDY1FOkj3PCL+eC1upkVdJU6s5V1VhlT7pIyRnHd51a0k3SeTLPTlKqHoPwDid21td3PEi9qQJNEcsgZsHZHUIgAzs255Ed+a1HW97ZYzoycRuClwZGEYcr2eCvugqd197A5cqlady6bNsvWlUp1B3EstzdvLLJIVjjAMjs3xs5+0T9yszrjtbu0X2uHiFwEklCdiGKhMox9wqeXucvOnd+LpsXiy364SthSfAE/SvP/UzezT8VUyzSy6YZG/tJHbf3V+0T96rw6TT6LO5flphkP0RqycOl0E7PI08hcs3e5J+bEn9a9icPhCRRoOSoq/RQK8icFh1T26feliX6uor1PxrpBHCkjatKRqWd8Z0hfAfaPcB44rtrq6SITSNhf8AEFiG+7dyj9fAVH7t5ZDllbyGD+A/WqyTptdcSuktrLNqjEl5jh5dCjLMx5Jt3LvnA1VqesboqLVYrmKeZwz9m3bPqcPpZwwcY2IU5HcR57I6dES8W7LXIrttotTKN8EjJHcM86hvVFxqa+EsE763hCMkjbsUOVKsebEEDBO+5ydhUr6ddGy8A0X0tssaO7LHsZCqk+8wYHSACMct/GjdOiFpO/QpLpn01uLzWmeytwTiJCcHGcGRuch9dh3CvQkd60UEUUakaI0UtjlhQNv3ry5w227aWKPl2jonprYL+tXx0a6GSRXSN/MbyYRk5jdjoOxX3vfO2/LG9VqJI6cUbK+gSaOSOYF0lUq4zgkHvB7iCAQfEVoujvV5b2swuI+3mdMlDJp0ocH3vdUamAzjPLniunrRuby1Uz2l32cKMkbRCKMMGOoaxKVJbJHLbFQvq64hPc8TiaaeWUokz++7MBiJhsCcD4u6iTq0SotLct4ynAXO3h+p8TXNgzsNXMgYJ8K5QqiI887BIIgWdj5d1VLxjprecVu1t7VjbRysFVVOlioGS0rrvgKCSqnGAefOsWXgiMG1bLra5ZF7OFG82I3J8QtamRm1ZbOrzzmonP1WQSQP2BnEyoSs7SH33Azhl5AMfu7jzqHdBesee0lRblmmt84YSe88W/xIx97bvUn0xWKO9FuPVyX9Ckk0OlxpORue8Dfl40xDBsBl/Abt/wAqwuKcXZg6RN2ZKMElCq5BZfdcKdiASDg86oXpjx7iUNxNbS30j6CMtFiIMHRXBwgUjZhkevOojByLtcbl7cQv5W2IKA8hyJ9e/vr5ZcJLEayE/u/aPy7qrLq/teK3HDxHZmOBDJIxu5WLOxJAKxDSxGNOCx88EYqv+k3C7qyu2juHbt1w4kEjNqBzh1kOG5g+ByDXRR4TJ6M28nq22tVjGFGPzPqa7qhnVP0jkvrBXmOqWN2jdvvacEE+ZVhnzzXR1q9ODw6FVhANxNnRncIoxlyO/mAB4+lcOluVHbCRN5JVX4iB6nFfUcEZBBHiKproH0Ij4ram84hPNO8jOFHaEBNDFeXLJIzjGAMbV96DcDm4Xxz2QyM0EsEjRnJwwBDAleWtdJBx4+eK1wWVeULLmpSlczRXwnFR3p50qXh1q05XW5ISNM41Oc4yfAAEnyFU30SjuuO3zC7uJTDGut1Q6VAJwqIo2Gd99zgHfO9dIwtW9jGz0Kjg8iD6GuVef+tDox/KZbeexkliSTIwJGyrrg7EnJDDOxzyPjX3oivGOKq5j4mURHCyBnZXAIB1KEjwwxnHvDcHlzre6xd4Msv10B2IB9RmuIhUclH0FR3pFx6HhNkrSM8hRVjjDNl5Xx3sxyT3k9wz6VUnR+7veP3xjnuHjtkGuSOIlFVc4CDHxEn7TZ5MfKsjBtXwa6L4mhjkUrsfTGR51ruGcJKyEvuF+Hz86qzrJ6uo7G39rsZJozGw7Re0Y7Mca1bOQQSO/lnwrt6pusmaSZLO8ftNe0Up+LVjOhz9rODhuedt87UovpuLIaTeS6KVW3Wt0WnaOW9tbu5R40BaFZWCMqDcqFIw2N+/OO6qW4Zxm5kmhje+ukR5ERmE8h0q7qpYDVvgHNZHS6ldlt0esqVo4ejSrZex+0XBBBHbGU9rktqz2nj3cuW1U50V6P3V7f3MMfEbv2W3dlaftpMtg4Cr72NRwd+WBnG4FTGKd5Fl/wBKw+EWAghSIO7hBjXIxZjuTlmPM70qDTLJrx1xO41yzSD7cjv/AFMzfrXrrjNx2dvNJnGiJ2z6KTXkGxjy0ankWQH5kCvT2flkSLV6bdWrW/DhPDcXEmhFaaGSQFdOBkooAwF8DnbPhUH6BcfFjfQzt8AOiTbOEfYkeY2O3hjvr1PNbK8ZjYBkZSrA8iCMEH1FeUOl3Amsrua2bOEb3CftI26nz2OD5g+FbpT6k0xJVk9aKwIyNweRquuvTjBh4eIlODcSBDj7gBdvrgD51w6lOlntNr7LI39tbgAZO7xclb1X4T6Ke+sD+IWyZra2lAyscrK3l2i7E/NcfOuUY1OmU3gr/qrtb5riWTh/YdqkeljPnAV2Hwgd+U/6zVica6O8evYGgnnsljfGoKHBOCDjOk7ZFV31T9KUsL0tMcQzLodvunOVY+QOQfI57q9HR8ShZO0EsZjxnWHXTjx1ZxV6ralsZHYrXq86rJbG7W5muEbQrBUjDblxp94tjYAnbHPFV71zQOvFpy+cOsbJ/h0Bdv8AMrVf3BOk1tdySpbydr2OkOyg6MtnZXxhjtvg1WnXF0q4bLEYAoublCQjocCE8jmQDflugznAzishKTnkNKiS9SEytwmIDmkkob1MjN+TCqf617wT8WuSh1gMka6d8lERSBjmdeoVOOhPQVTbJLbcYli7aNGmSIrgMV3GNWQVyRk71L+iHV5YWTiRCZ5wdpJWVipPeqgAKfPn51vVGMmxVo23V/wh7Th9tBJ8aplh4F2ZyPlqx8qqn+IWfN3ap92Bm/rfH/t1e9ed+vlyeKAHutowPTXKfzJqdLM7EtiT/wAOttiO9k7meJP6Fdv/AHBWX/ENNi0tk+9cZ/pjcf6q5/w+zIbKdAffE+WHkyKFPodJHyNaX+Ii7Bks4gRlVldhnlnswuR3cmqt9UfhMH+HyDN7cP8Adt8f1yKf9Bq0+s65CcLvTncwso/zkJ+bCqx6jZTGl7IvxEwp6DErZre9Ztwf5ZdFiSWMK5P/AJ8b/wCitlG537EddYKn6Cwa+I2S/wD3Ebf0MJD+C1fRUNqVlDq4KshGQwYYKkd+apfqntjJxS3A5gSsPlE4/WrM627qSxsl7JyJJ5OzLrsVXSzMEPME4Az4Zq5vxUTKLdUYqDhXCWkIdYZHADLreaQKDnSFGdAyATqxnA32qL9aHF5ZbaAeyyQW7yl0eYgSSMqEbRgnQmJO/mT5Vq+qC1ifiK9qgfRG8kaHk0i6cbd5ALH5Z7qkHXrfM7WatsdMrY8AWjUfkaVUkjaX1OnqNkKSXki8xHEo/wAzuf8ASanPSi4Is71yST7NMM/4kKD/AIqh/UpbFobtlGWMsKkDwVZSD5DLnfyqZ9Z0PYcJuB9p0UMf8UsS49Bmpk11EtNy9EUl0Eg18Ssl8Z0/3Tq/SvVqRqucADxwK8udWbheKWhP32x/iMUgX/exXoGHicml9WWBB3x8JIx9PKs1k2y+pR3IR13cRV7BAq6Q1ygz3nCSNv8ASon1EW4fibEjIW2kP1eJf1NbLrmmxbWifemlb+hI1/11y/h4hzc3b/diRf6nY/6arbTYi7o2/wDEBxQxwW1qnuiRmkcDbIjxgHy1Pn/LUX6hbMPxF3Iz2cDEerMifkSPma3/APENw8n2W4G6rrjbyL4Zc+GdLVFepu80XksecNLAwXzKMkhA89KsfkayK/x4NbpnoG44misEX3mJA25DJxuf0ryVxTHbzY5drJj01tXpVoTDE9xJ7kcSNIc8yEBbYfKvN3CeHy3c6QxjMkz49NRyWPkNyfSt0klZKbe56N6vrES8Ps5ZckmBBjx0jSCT37AVRnWdNq4reHwkC/0Ron+mvTnCrFYIYoU+GNFQeigD9K8n9KrntL27kznVPKc+WtgPwFTou5NlNJHozqng0cJtPNC39TM361VvX+w/mEIHMW4z85JMfkauXoRb9nw6yQjBFtDn17Nc/jVCdc132nFpxnaNY0HyQMfxc1OlnUbKlsWJ/D2v/Ybg+Nyf/ShrW9f/AEfkfsbxAWSNDHLj7I1alY+WSQT6VI+oyDTwpG+/LK30cp/prN4N0x7bil7w+VUAjC9jscuNCmQNkkE+9kYxtnwrG2ptrgcFEdEOml1w5iYGBjY5eJ90buz4q2O8eWc4q+egvTi14nuEEdzGu6MASFOxMb495c8+R5ZHKol1mdVtusEt3ZjsmjBd4gfcZRu2gfYYDfA2OMYHOoR1Mo54tBo7lkLf4dBG/wAyv4V0kozi5IxWnR6WpUN6f9YUPDNCGNppnGoIpCgLnGWY5xvywDyNZPQLprFxOJ3RDG8ZAeNiDjIyCGHMHfuHI15+l1ZVkI/iIhcx2bgHsw8gJ8GZV059QGrA/h2uFE16h+JkhZfRGlDY/rWp31jdKuH28LwXYE7Ov+zAZY94J7k3GQxxy2qrurbotDda7iK/aynWRgkSMCyIdxlmILg5xnkcb12jnTpmcm//AIh+ILi0gBy+XlYeAwEGfUk/Q1n9QHBpI7ee4cFVmZRHn7Sx6veHkSxHyrYWHVdZ9sZ7u5kvZTgntXXSceKjdgPAnHlVixoAAFAAAwANgAOQA8KiU0o9KFZs879eXF2m4iYc+5boqgf3nAdj6kFR8qmH8PNmBbXUv2nlVPkiZH4yNUG66eHNFxSVyDpmVJFPccKIyB5gp+I8anX8PN0DbXUWfeWYMR5OgAP1RvpXWX/Vgxf8iZdZqg8Kvc/+C34bivMPDpWSaJk+JZEK+oYEfjXozro4iIeFTLn3pisSjx1Nk/7qsapvqq6OtecQi93+yhYSyHu905VfVmA28A3hWaOINsS3PTcsYZSpGQQQR4g7V5D6QcMNtcz25yDFI6A+QJ0n5rg/OvX1ef8Ar74R2V9HOB7txHv/AI4sA/VWX6Gp0JU6NlsTzj/TUpwOK5Q/29xEscYXc9q6lWwPFSGOPEAVv+rvo0LCxihP/wBQ+/KfF2xnfvwMKPICqn6n+HyXs0Al3teHl5EHcZZm1AHuOnBby28av2p1PD4UasilKVyNK16adHONXhmhW5tktXY6UGpWKZ2V2CH5gHBqEDqU4h3S2wPiHk/D+zr0DSui1ZJUjOkinQuz4pGWHEJ4JUCAIYwdWRzLnQudq6+n/QGHiaqSximQEJKBnY76XXI1LnfmCO47nMvpU9Tu0KKHseqzilnOs1pPbs8Z2YOyk+IZCuNJGxGauSfhourTsbxEYyRgTKudIbAJ0E77NyPPYGs25tVfnkHuYHBHzrXTPcRd4kXxxv8APG/51Tk5+5LfSU1x3qVu0c+yyRzR52DnQ4HcDsVb1yM+Ar7wLqQuXYG6kihTvEfvufTICr67+lXHDx9ftIR6b/tWbHxSI/bA9dvzq3qaiMTg+Tq4BwSCzhWG3QIi/UnvZjzZj4mvP3Wh0PFreN2MscgncssCnMylyTjshklc5w3yxtk3l02401vw+5ngw0iRkrjBwSQuojwXOr5VRfVLxONeLJLdvlpFcLJIc/2r4wWY95GpQfMDvppXmRTrY1ydW/E2APsL7jO5jB+YL5Hoa0vEuEXFnIFmhkt5Oa5BXOO9HGzDzUmvX9VJ1+cRieK3tE/tLkzB1RRllXS68hvliwAHfue6qhrOTqjHGkbbqR6Qy3VnIk7tI8EmkOxySrKGGonckHIye7FcetjoMt9omjlSO4RdGH5OuSQCRkqQScHB5n1Gw6s+h7WVkEkYrNKxklCkbEgAJnH2QO7vJ8qlI4XCNyufNiT+Zrm5JTtB3RQPBura+WTJuEtRyLxSszEf3VjIz6FhW76Q9VE0zw+yfD2Z7aa5kbW76z7ze6SfdxjG3dmrl9ohj5FF9MfpXRLxyMcst6D96rvJPZE4W7K76JdUs9pKJf5i6ctaQIVDgHOGZmII5/Z9MVw6adCuK3pdDNaJb9qXRAXU4BOkyHQSSAeWcZqcT8dc/CAv4n9q109wz/ExPr+1auu7ZMtSPBWnA+gF/ZzpPBdWgkTOCTIwIIwQR2e4IqedI7E39otvdumvSrGSJTpSYZ95A2Cy74IOMgnlWVSqeXZz7xlUW3VfeLMMTQooORMsjZHmqABw3lt61IuPdWntEa+zzySXS/E91Ix7YY7jv2ZU5wN9icmprW04LZ5PaNsq8s7ZP7CkpNZKjNt0QHoP1QSxsJbydk5EwQORqwcgSSDmPID51Y3TLhUVzazQyvo7RCobmQchgQufewQDitlbX6SMVU5I/H0rBu+FtLKWJ0rsB3nYfhXHqblcjs3jw5KDbquvlkGiS3IB2kEpXHgdOnWD6A1a/RLojPAsjzXc93K8ekdu79mMEMNKsWf4gMtkbZ2qThreDzb6n9h+FdUl7PJtGhUeJ/c7VcpykRdb/oVX0s6A8Uu2R7m4sl0KQiIZFVQTk4GgkknGSSeQrj0R6KcS4fIz291ZjtAFdW7VgQCcbCMHIyeRHOrUi4GzHMj/AE3P1NbO2sI4/hXfxO5o9TFGpSfFGgn4H7SJElTVDJkMHzuM5BH2gRsQ3carjiHVBeW06z8PuEco2pO0Oh1x3ZAKv4HlkZ2q8KVC1ZIpQSKo45wnj3EYhbTra20Rx2jK5JfBB5AttnfTtnxqT9Aur+Dhqlge1nYYaZhjbnpRd9C/PJwMnYVMKVjm6oqiO9L4uIsEHD3t48hu0aYMSPh09ngEfezkeFU+epK/75bY/wCeT/8AnXoKlbHUcdg1ZEuA2XE4bBopJLZ7lAFgb39GlQoHanAJbY7gb7VWvFOqPidxNJPLPatJI2pjqcb8th2ewAAFXvSsWo1lBogPVt0d4jYgQTyWzWqhyoTWXDM2rYlQNOSxrR9NOrW8e/e/sZ0EjOrhWyhQqips3vBs6eRA5kb99tUp3juxRWHE+H8evoPZphaWyONMsisWZh3gKM4z3jb1FSboJ0Hg4bGQh7SZwO0lYYLY7lG+lfLJ8yalNKObaoUVR1s9XVze3CXNqUY9mEdHbTjSSQVJGMe8cjbkOea3/VX0JfhsMnbOrTTMCwTkoUEBQx+LmSTgc/LJnFKPUbj0is2U915dE0Yi+E8UbhAjRyMF7TTkjsyeb4J93vAHLG9Z8P6C8QuIxJFZyMh3VjpXI8QHYEjz5U4z0ie7vxcXeoqsy5jP2I1kBMYXu90EHxOa9TWNzHLGkkTK8bKCrKcgg8sYrs5S04pE0meUOM9Eby0UPcWkka/fwCo9WQkKfUirA6iuks3tTWjyM8TxsyBmJ0MmPhzyBBOR5CrM6zOMQW/Drjtyp7SN40Q83ZlIAA8s5J7gM1BOonojIha/mUqGQpCDsWDEFpMeBwAPHc+FHPqg2xVMsXpn0Rg4jD2c2VZd45F+JD5eIPeDz+hqseE9XvF+GXHbWTwzDGGBYoHXnh0bl5EMcfnd1K4xm0qKoqPjXQvivFpEN9JBbQxk6Y4iXIzjJxnBbAxktt4bmrF6L9G4LCEQ264HNmO7O33nPefy5CtvSsc21QoVDetToq/ELMJCFM0civHqOB91hnu90n6CplSsTp2jSN9X3RocPso4TjtD78rDvdtzv3gbKPICpJSlG7dgUpSsApSlAKUpQClKUBh3fDI5NyMHxG3/AM1qLngbj4SGH0NSOlUptES04shbxFThk5gghhsQRggg8wRUC4v1W20jFred7fP/AHbr2iDyVgQwHrmrwZQeYzWJLwuJvsAem35V0WqR3bWzKg4b0Ju4l0Hi8yxctEIk5eCl3AX5CpBwHo/b2ZLwoxmbOqeVtcrZ5+9yXP8AdAz3k1NH4AnczD6H9K6W6Pnuk+q/86rvEyWtQi3HeOywdm5JaIsFkOo5TOwbnyzzrpvOLN7RHBGA5I1yMScIncc+J7vlUnuujBkRkZlKsCCN+Rqu+j/ApX4TdSxHVKxZTzLFY9I0r/lzgVwnqOLxtv8Alx9T39l7Pp6mnc1TTUfR9Wzf+uX649STW/E4XbQksbN91WBO3lXclyh1YZTpJDYI90jmD4Vob2K3lSzS0kiebtYtCxqdSKMai45qAOea5Wgig/mUU0wjl7WQpGVOpwyDSUH2s+WafeFeQ/s243FO/J771fsbh+IRABjKgBXUCWGCo7x5b865vdIE7QuoTAOokYwcY388io/wbgscsvCVk95WtXYjbmuCOfPerDvejEMkLxEHDIVG/LIwCANtq2Os5Jv5sc9fsUNKUY287+3U1j1xZHpJ1XTqYDUcLk8ye4eJrq/mEXaCLtU7QnATUM5PdjNYnQ2M3M0QZMNYQvG+3OclowST8RCx5z4tWFb3NqvCJrecL7Ye1VoiuZTMzsUOMZbcqcjbFQ+0urSPRH7KipdMm27SdcW3T9qSf13JNbWErXBiYxKoj1415k+IDdB9nz8a2lrPayv2XtMcrrt2Suu2OY0g5zUOmhuPbJlXPtP8nA2O+vUmcHxz+NZvDr3hzw2EKRCSVXi0xx7PE6jLPJuCApBLZ5+dR38mzo/s/TUU8vC29rt/ETKTidtC4haWKNzjCFlBOeW2c1lzW4b4skeGSB9BzqqJRpPEEubi3ieSaTUksDPI6H4DEdYyMfCANjVl9HIGS1gRmZisajUw0sdvtKSSDjuJpDUcmR2nssdKKad/TG3HxmJwO/TsUeU2yOxcDsnBU6dROljzIUEnwwa2fD+IxTqWhlSRQcEowYA+BxVW9H4Ve24SrqGU3k2QRkbdodx6ipXweMJxm8CgKDbxMQBgE5Iycd9ZHUbr5wddfskIOVcW/TEqMnpb0q9lkghj7Eyyk57WTQqKB8TkAkZOw9DW5ueNW8TrHLPEkjYwrOoJzsMAnxqOdLoVPEeF5UHLz5yBviNcZqLyylJeIrcz28LPK5KzwF3kiIxH2TBxqXTsFAyD51jm0384K0+y6eppw4dW+W/E167V5Fn8Q4nDAA00qRg7AuwXPpmtXwXpD29zdxDR2cAiKSK2dQkTWSTywPKonaIltd2LXjDsVsdEUsqlQJNYPvBiQj9ntua1d0BIvGvYl9xvZyAikalye0KDbKnDHbmM451j1H/X0K0+xQaa80vFwrml+3zBaVhxeCcsIZo5CvxBHDY9cGvkPGIGYKs0bMQzAB1JIUkE8+QIIPpUC4WyzXVmYru3do8kLbWzLiPTgrK3aEIuOQPfXzglrDDwee49nWV27bX3FgJXTBYe8ECjJA861ajIl2OC5eWklXLvzry/j1J5Ycbt5mKQzxSMBkqjqxxyzgGsTohxpruAyuoU9o6YXOMI2M71Bre+j9v4YfaLV0UuoW3jKLHqiKqpcuxJY4ABx6VJeq7/AGI/+fN/xmkZuUq+cGa/ZY6Wk5L034zJPy8lwSG84xBE6pLPHG7fCrOoJztsCa1vRzpGJreSebREqSyITnCgIcZJPjWgsrm2hveIe3GNZJGUp2o2eHRgBM7HvBA5moxaKwsrZkxHbpfSmTtELqm/9mZUBGVU888jiseo7/M6Q7FBxrP4c8ZTbr9vlFu2HEIpl1wyJIucZRgwz6iumz41byuUinidxnKq6kjHPYGq6eB5f5hLb3CTubTQwtoSiE5BHva21yBAwwN8EVubC/4e4sI4UEsqlSgi2aLShDNLgghRvkHme41S1Gcp9jjFNq39NsXm6/jz9CS2XFwI5ZLiSBFSVl1LICoAIxrJ5P4ivlzxtGt5JraWCTQPiaQaAf77D4RUARIjayGV2i08UmZJdAdEcHCmZTtoOcfTeuE93rtuKDFvKRAhNzbAhX3wFcZI1Dyqe8Z2+5Ru/Ve26X8+d+nJZd7xaGFVaeaOLVy1OACcZ2yd67f5hFoWTtU0OQFbUMMWOAAc4JJqFdvFDxNpLwqqNaxi3eTGgY+NQTsGzv449a0ktusltNpX/ssvE4eyGCAyMyhioP2Sf1rXqM5R7HF1bfGeM8L1X8My+knV1YcSlkltblY5sntOyKupbxdM5B8wRmtLZ9VV5aBmTiwt4hksyh1HqV7QL86mV5Bp4zEIgqFrFxkKMZDnGQOeDinSK2vEsL32meOVewbSEj0YPiTk5rsteaTXkcfusHKNOuqvfLr2/Y1PBOiPDEmMt1ei+uIxqJuJVYIFwc6M7AZ+1kDyqwLPikEqGSKWN0XOWVgQMDO5BwNqhN7wuET8FTsk04fbSO6EOM+PvDPrWt4vcrBPxr+xEkQFqTFuFyyr7zad8ZOTjnXKWtL8XzFnePYtOeIN3V8f++n+/wBCxLDjdvOSIZ4pSoyQjqxA8SAawej3SJZrRLiYpFqd13bAysjIACe86eVQiDiC/wA04eRc27pplQ+zx9mi5jIVCxdtZLYwM7HG29YfR1HgS0vLgiW0WWZApH+zlpmAmPcx1ZGcbDGN6jvXfz0ydX2CCj7015/j8Kwsulx+fNmRcUxJcdq8KxxlApD7jUP+9B+A55eNZNvxWCSRo0mjaRfiRWBYeoByKrPpUcx8cI+/a/8ACtSDjVmkV7wns0VMGRRpUDbsuW3dVLUfz3o5S7JCk7y0/wBIRl+tknl47bLIYmuIlkGcoXUEYGTkZ8Bms6KUMoZSGVgCCDkEHcEHvFVKl1bJwq4t51HtuZO0jK/2jSaiRINt1AwdQ2wDVj9Ef9hs/wD8aH/01qoT6nRy7T2VaUOpXvXv6r0fxm2pSldDxClKUApSlAKUpQClKUApSlAKUpQClKUAr4qgcgB6V8pQHFIVBJCgE8yAK+tEpOSoJHeQM/WlKG2z6IxtsNuW3KuVKUMPiqByGM864GBdWrSurxwM/WlKCznpGc438a4rCoJIUAnmQBk/OvlKCxJArEEqpI5EgEj0PdXZSlAcRGNthty25V90jOcb+NKUAKjw5cq4SQKxBZVJHIkA49PCvlKCzlJEGGGAI8CM/nX1UA5AD08qUoLOMUCrnSqrnngAZ9cVyCDGMDHhSlBZwW3QYARQAcjYc/GuxVA5DHpSlDbOMkKtglQSOWQDj0r7oGCMDB5jHPNKUMs+QwqgwqhR4KAB9BRIlBJCgE8yAN/WlKG2wYlIIwMHmMc/UV8SBQMBQB4ADH0pSgtn2WFWGGUMPAgH86+6BgDAwOQpShln3SM5xv40YZ2NKUB80jbYbcvL0oYxvsN+e3P18aUoDiIFGMKu242G3pXLsxjGBjwxSlDbZ87IeA357eFcio22G3KlKGWVfxSSX21uHmeVoJidRYqzhWySiyFSQndjfarMtbdY0SNBhUUKo8AoAA+gpSuWnu/c+j25+HTXnG/r5nbSlK6nzhSlKA//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276" name="Picture 12" descr="https://encrypted-tbn3.gstatic.com/images?q=tbn:ANd9GcSzsGHe2dDPFsjve7m_H-a3Eut9SIJw9OAed4JBd8LTvH6cLnPX">
            <a:hlinkClick r:id="rId10"/>
          </p:cNvPr>
          <p:cNvPicPr>
            <a:picLocks noChangeAspect="1" noChangeArrowheads="1"/>
          </p:cNvPicPr>
          <p:nvPr/>
        </p:nvPicPr>
        <p:blipFill>
          <a:blip r:embed="rId11" cstate="print">
            <a:lum bright="70000" contrast="-70000"/>
          </a:blip>
          <a:srcRect/>
          <a:stretch>
            <a:fillRect/>
          </a:stretch>
        </p:blipFill>
        <p:spPr bwMode="auto">
          <a:xfrm>
            <a:off x="2514600" y="1371600"/>
            <a:ext cx="2286000" cy="914400"/>
          </a:xfrm>
          <a:prstGeom prst="rect">
            <a:avLst/>
          </a:prstGeom>
          <a:noFill/>
        </p:spPr>
      </p:pic>
      <p:sp>
        <p:nvSpPr>
          <p:cNvPr id="19" name="Content Placeholder 2"/>
          <p:cNvSpPr>
            <a:spLocks noGrp="1"/>
          </p:cNvSpPr>
          <p:nvPr>
            <p:ph idx="1"/>
          </p:nvPr>
        </p:nvSpPr>
        <p:spPr>
          <a:xfrm>
            <a:off x="457200" y="1371600"/>
            <a:ext cx="8229600" cy="4953000"/>
          </a:xfrm>
        </p:spPr>
        <p:txBody>
          <a:bodyPr anchor="ctr">
            <a:normAutofit/>
          </a:bodyPr>
          <a:lstStyle/>
          <a:p>
            <a:pPr>
              <a:lnSpc>
                <a:spcPct val="110000"/>
              </a:lnSpc>
              <a:spcBef>
                <a:spcPts val="0"/>
              </a:spcBef>
              <a:spcAft>
                <a:spcPts val="1200"/>
              </a:spcAft>
            </a:pPr>
            <a:r>
              <a:rPr lang="en-US" sz="2800" dirty="0" smtClean="0"/>
              <a:t>Thin participation empowers individuals and can inform effective problem solving.  Many new thin opportunities allow us to:</a:t>
            </a:r>
          </a:p>
          <a:p>
            <a:pPr lvl="1">
              <a:lnSpc>
                <a:spcPct val="110000"/>
              </a:lnSpc>
              <a:spcBef>
                <a:spcPts val="0"/>
              </a:spcBef>
              <a:spcAft>
                <a:spcPts val="1200"/>
              </a:spcAft>
            </a:pPr>
            <a:r>
              <a:rPr lang="en-US" sz="2800" dirty="0" smtClean="0">
                <a:solidFill>
                  <a:schemeClr val="tx1"/>
                </a:solidFill>
              </a:rPr>
              <a:t>Affiliate with a cause</a:t>
            </a:r>
          </a:p>
          <a:p>
            <a:pPr lvl="1">
              <a:lnSpc>
                <a:spcPct val="110000"/>
              </a:lnSpc>
              <a:spcBef>
                <a:spcPts val="0"/>
              </a:spcBef>
              <a:spcAft>
                <a:spcPts val="1200"/>
              </a:spcAft>
            </a:pPr>
            <a:r>
              <a:rPr lang="en-US" sz="2800" dirty="0" smtClean="0">
                <a:solidFill>
                  <a:schemeClr val="tx1"/>
                </a:solidFill>
              </a:rPr>
              <a:t>Rank ideas</a:t>
            </a:r>
          </a:p>
          <a:p>
            <a:pPr lvl="1">
              <a:lnSpc>
                <a:spcPct val="110000"/>
              </a:lnSpc>
              <a:spcBef>
                <a:spcPts val="0"/>
              </a:spcBef>
              <a:spcAft>
                <a:spcPts val="1200"/>
              </a:spcAft>
            </a:pPr>
            <a:r>
              <a:rPr lang="en-US" sz="2800" dirty="0" smtClean="0">
                <a:solidFill>
                  <a:schemeClr val="tx1"/>
                </a:solidFill>
              </a:rPr>
              <a:t>Donate money/crowdfund</a:t>
            </a:r>
          </a:p>
          <a:p>
            <a:pPr lvl="1">
              <a:lnSpc>
                <a:spcPct val="110000"/>
              </a:lnSpc>
              <a:spcBef>
                <a:spcPts val="0"/>
              </a:spcBef>
              <a:spcAft>
                <a:spcPts val="1200"/>
              </a:spcAft>
            </a:pPr>
            <a:r>
              <a:rPr lang="en-US" sz="2800" dirty="0" smtClean="0">
                <a:solidFill>
                  <a:schemeClr val="tx1"/>
                </a:solidFill>
              </a:rPr>
              <a:t>Play serious games</a:t>
            </a:r>
          </a:p>
          <a:p>
            <a:pPr lvl="1">
              <a:lnSpc>
                <a:spcPct val="110000"/>
              </a:lnSpc>
              <a:spcBef>
                <a:spcPts val="0"/>
              </a:spcBef>
              <a:spcAft>
                <a:spcPts val="1200"/>
              </a:spcAft>
            </a:pPr>
            <a:r>
              <a:rPr lang="en-US" sz="2800" dirty="0" smtClean="0">
                <a:solidFill>
                  <a:schemeClr val="tx1"/>
                </a:solidFill>
              </a:rPr>
              <a:t>Provide discrete data on public services/problems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990600"/>
          </a:xfrm>
        </p:spPr>
        <p:txBody>
          <a:bodyPr anchor="ctr">
            <a:noAutofit/>
          </a:bodyPr>
          <a:lstStyle/>
          <a:p>
            <a:r>
              <a:rPr lang="en-US" dirty="0" smtClean="0"/>
              <a:t>Combining Thick &amp; Thin Participation</a:t>
            </a:r>
            <a:endParaRPr lang="en-US" dirty="0"/>
          </a:p>
        </p:txBody>
      </p:sp>
      <p:sp>
        <p:nvSpPr>
          <p:cNvPr id="3" name="Content Placeholder 2"/>
          <p:cNvSpPr>
            <a:spLocks noGrp="1"/>
          </p:cNvSpPr>
          <p:nvPr>
            <p:ph sz="quarter" idx="1"/>
          </p:nvPr>
        </p:nvSpPr>
        <p:spPr/>
        <p:txBody>
          <a:bodyPr/>
          <a:lstStyle/>
          <a:p>
            <a:r>
              <a:rPr lang="en-US" dirty="0" smtClean="0"/>
              <a:t>Sustaining community connections</a:t>
            </a:r>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2133600"/>
            <a:ext cx="4236509" cy="317738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828800"/>
            <a:ext cx="4274311" cy="3200400"/>
          </a:xfrm>
          <a:prstGeom prst="rect">
            <a:avLst/>
          </a:prstGeom>
        </p:spPr>
      </p:pic>
      <p:sp>
        <p:nvSpPr>
          <p:cNvPr id="7" name="TextBox 6"/>
          <p:cNvSpPr txBox="1"/>
          <p:nvPr/>
        </p:nvSpPr>
        <p:spPr>
          <a:xfrm>
            <a:off x="381000" y="5181600"/>
            <a:ext cx="4343400" cy="1200329"/>
          </a:xfrm>
          <a:prstGeom prst="rect">
            <a:avLst/>
          </a:prstGeom>
          <a:noFill/>
        </p:spPr>
        <p:txBody>
          <a:bodyPr wrap="square" rtlCol="0">
            <a:spAutoFit/>
          </a:bodyPr>
          <a:lstStyle/>
          <a:p>
            <a:pPr algn="ctr"/>
            <a:r>
              <a:rPr lang="en-US" sz="2400" dirty="0" smtClean="0"/>
              <a:t>“Text Talk Act” </a:t>
            </a:r>
          </a:p>
          <a:p>
            <a:pPr algn="ctr"/>
            <a:r>
              <a:rPr lang="en-US" sz="2400" dirty="0" smtClean="0"/>
              <a:t>National Dialogue on Mental Health</a:t>
            </a:r>
            <a:endParaRPr lang="en-US" sz="2400" dirty="0"/>
          </a:p>
        </p:txBody>
      </p:sp>
      <p:sp>
        <p:nvSpPr>
          <p:cNvPr id="8" name="TextBox 7"/>
          <p:cNvSpPr txBox="1"/>
          <p:nvPr/>
        </p:nvSpPr>
        <p:spPr>
          <a:xfrm>
            <a:off x="4800600" y="5334000"/>
            <a:ext cx="4343400" cy="830997"/>
          </a:xfrm>
          <a:prstGeom prst="rect">
            <a:avLst/>
          </a:prstGeom>
          <a:noFill/>
        </p:spPr>
        <p:txBody>
          <a:bodyPr wrap="square" rtlCol="0">
            <a:spAutoFit/>
          </a:bodyPr>
          <a:lstStyle/>
          <a:p>
            <a:pPr algn="ctr"/>
            <a:r>
              <a:rPr lang="en-US" sz="2400" dirty="0" smtClean="0"/>
              <a:t>“Citizen’s Initiative Review”</a:t>
            </a:r>
          </a:p>
          <a:p>
            <a:pPr algn="ctr"/>
            <a:r>
              <a:rPr lang="en-US" sz="2400" dirty="0" smtClean="0"/>
              <a:t>Oregon</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457200" y="1447800"/>
          <a:ext cx="8153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chor="ctr">
            <a:noAutofit/>
          </a:bodyPr>
          <a:lstStyle/>
          <a:p>
            <a:pPr algn="ctr"/>
            <a:r>
              <a:rPr lang="en-US" b="1" dirty="0" smtClean="0"/>
              <a:t>Empower &amp; Activate</a:t>
            </a:r>
            <a:br>
              <a:rPr lang="en-US" b="1" dirty="0" smtClean="0"/>
            </a:br>
            <a:r>
              <a:rPr lang="en-US" b="1" dirty="0" smtClean="0"/>
              <a:t>Participation Leaders and Networks</a:t>
            </a:r>
            <a:endParaRPr lang="en-US" b="1" dirty="0"/>
          </a:p>
        </p:txBody>
      </p:sp>
      <p:sp>
        <p:nvSpPr>
          <p:cNvPr id="4" name="Content Placeholder 2"/>
          <p:cNvSpPr>
            <a:spLocks noGrp="1"/>
          </p:cNvSpPr>
          <p:nvPr>
            <p:ph sz="quarter" idx="4294967295"/>
          </p:nvPr>
        </p:nvSpPr>
        <p:spPr>
          <a:xfrm>
            <a:off x="304800" y="1295400"/>
            <a:ext cx="4191000" cy="4953000"/>
          </a:xfrm>
          <a:prstGeom prst="rect">
            <a:avLst/>
          </a:prstGeom>
          <a:ln>
            <a:noFill/>
          </a:ln>
        </p:spPr>
        <p:txBody>
          <a:bodyPr>
            <a:normAutofit/>
          </a:bodyPr>
          <a:lstStyle/>
          <a:p>
            <a:pPr algn="ctr">
              <a:spcBef>
                <a:spcPts val="0"/>
              </a:spcBef>
              <a:spcAft>
                <a:spcPts val="1000"/>
              </a:spcAft>
              <a:buNone/>
            </a:pPr>
            <a:r>
              <a:rPr lang="en-US" b="1" dirty="0" smtClean="0">
                <a:solidFill>
                  <a:schemeClr val="accent1">
                    <a:lumMod val="60000"/>
                    <a:lumOff val="40000"/>
                  </a:schemeClr>
                </a:solidFill>
              </a:rPr>
              <a:t>Leaders</a:t>
            </a:r>
          </a:p>
          <a:p>
            <a:pPr>
              <a:spcBef>
                <a:spcPts val="0"/>
              </a:spcBef>
            </a:pPr>
            <a:r>
              <a:rPr lang="en-US" sz="2400" dirty="0" smtClean="0"/>
              <a:t>Elected</a:t>
            </a:r>
            <a:r>
              <a:rPr lang="en-US" dirty="0" smtClean="0"/>
              <a:t> </a:t>
            </a:r>
            <a:r>
              <a:rPr lang="en-US" sz="2400" dirty="0" smtClean="0"/>
              <a:t>Officials</a:t>
            </a:r>
          </a:p>
          <a:p>
            <a:pPr>
              <a:spcBef>
                <a:spcPts val="0"/>
              </a:spcBef>
            </a:pPr>
            <a:r>
              <a:rPr lang="en-US" sz="2400" dirty="0" smtClean="0"/>
              <a:t>Public</a:t>
            </a:r>
            <a:r>
              <a:rPr lang="en-US" dirty="0" smtClean="0"/>
              <a:t> </a:t>
            </a:r>
            <a:r>
              <a:rPr lang="en-US" sz="2400" dirty="0" smtClean="0"/>
              <a:t>Servants</a:t>
            </a:r>
          </a:p>
          <a:p>
            <a:pPr>
              <a:spcBef>
                <a:spcPts val="0"/>
              </a:spcBef>
            </a:pPr>
            <a:r>
              <a:rPr lang="en-US" sz="2400" dirty="0" smtClean="0"/>
              <a:t>Civic Leaders</a:t>
            </a:r>
          </a:p>
          <a:p>
            <a:pPr>
              <a:spcBef>
                <a:spcPts val="0"/>
              </a:spcBef>
            </a:pPr>
            <a:r>
              <a:rPr lang="en-US" sz="2400" dirty="0" smtClean="0"/>
              <a:t>Participation</a:t>
            </a:r>
            <a:r>
              <a:rPr lang="en-US" dirty="0" smtClean="0"/>
              <a:t> </a:t>
            </a:r>
            <a:r>
              <a:rPr lang="en-US" sz="2400" dirty="0" smtClean="0"/>
              <a:t>Professionals</a:t>
            </a:r>
          </a:p>
          <a:p>
            <a:pPr>
              <a:spcBef>
                <a:spcPts val="0"/>
              </a:spcBef>
              <a:buNone/>
            </a:pPr>
            <a:endParaRPr lang="en-US" dirty="0"/>
          </a:p>
        </p:txBody>
      </p:sp>
      <p:sp>
        <p:nvSpPr>
          <p:cNvPr id="5" name="Content Placeholder 2"/>
          <p:cNvSpPr>
            <a:spLocks noGrp="1"/>
          </p:cNvSpPr>
          <p:nvPr>
            <p:ph sz="quarter" idx="4294967295"/>
          </p:nvPr>
        </p:nvSpPr>
        <p:spPr>
          <a:xfrm>
            <a:off x="4648200" y="1295400"/>
            <a:ext cx="4191000" cy="4876800"/>
          </a:xfrm>
          <a:prstGeom prst="rect">
            <a:avLst/>
          </a:prstGeom>
          <a:ln>
            <a:noFill/>
          </a:ln>
        </p:spPr>
        <p:txBody>
          <a:bodyPr>
            <a:noAutofit/>
          </a:bodyPr>
          <a:lstStyle/>
          <a:p>
            <a:pPr algn="ctr">
              <a:spcBef>
                <a:spcPts val="0"/>
              </a:spcBef>
              <a:spcAft>
                <a:spcPts val="1000"/>
              </a:spcAft>
              <a:buNone/>
            </a:pPr>
            <a:r>
              <a:rPr lang="en-US" b="1" dirty="0" smtClean="0">
                <a:solidFill>
                  <a:schemeClr val="accent1">
                    <a:lumMod val="60000"/>
                    <a:lumOff val="40000"/>
                  </a:schemeClr>
                </a:solidFill>
              </a:rPr>
              <a:t>Networks</a:t>
            </a:r>
          </a:p>
          <a:p>
            <a:pPr>
              <a:spcBef>
                <a:spcPts val="0"/>
              </a:spcBef>
              <a:spcAft>
                <a:spcPts val="300"/>
              </a:spcAft>
            </a:pPr>
            <a:r>
              <a:rPr lang="en-US" sz="2400" dirty="0" smtClean="0"/>
              <a:t>Schools, colleges, universities</a:t>
            </a:r>
          </a:p>
          <a:p>
            <a:pPr>
              <a:spcBef>
                <a:spcPts val="0"/>
              </a:spcBef>
              <a:spcAft>
                <a:spcPts val="300"/>
              </a:spcAft>
            </a:pPr>
            <a:r>
              <a:rPr lang="en-US" sz="2400" dirty="0" smtClean="0"/>
              <a:t>Businesses</a:t>
            </a:r>
          </a:p>
          <a:p>
            <a:pPr>
              <a:spcBef>
                <a:spcPts val="0"/>
              </a:spcBef>
              <a:spcAft>
                <a:spcPts val="300"/>
              </a:spcAft>
            </a:pPr>
            <a:r>
              <a:rPr lang="en-US" sz="2400" dirty="0" smtClean="0"/>
              <a:t>Nonprofits and foundations</a:t>
            </a:r>
          </a:p>
          <a:p>
            <a:pPr>
              <a:spcBef>
                <a:spcPts val="0"/>
              </a:spcBef>
              <a:spcAft>
                <a:spcPts val="300"/>
              </a:spcAft>
            </a:pPr>
            <a:r>
              <a:rPr lang="en-US" sz="2400" dirty="0" smtClean="0"/>
              <a:t>Community and youth  groups</a:t>
            </a:r>
          </a:p>
          <a:p>
            <a:pPr>
              <a:spcBef>
                <a:spcPts val="0"/>
              </a:spcBef>
              <a:spcAft>
                <a:spcPts val="300"/>
              </a:spcAft>
            </a:pPr>
            <a:r>
              <a:rPr lang="en-US" sz="2400" dirty="0" smtClean="0"/>
              <a:t>Social service agencies</a:t>
            </a:r>
          </a:p>
          <a:p>
            <a:pPr>
              <a:spcBef>
                <a:spcPts val="0"/>
              </a:spcBef>
              <a:spcAft>
                <a:spcPts val="300"/>
              </a:spcAft>
            </a:pPr>
            <a:r>
              <a:rPr lang="en-US" sz="2400" dirty="0" smtClean="0"/>
              <a:t>Unions</a:t>
            </a:r>
          </a:p>
          <a:p>
            <a:pPr>
              <a:spcBef>
                <a:spcPts val="0"/>
              </a:spcBef>
              <a:spcAft>
                <a:spcPts val="300"/>
              </a:spcAft>
            </a:pPr>
            <a:r>
              <a:rPr lang="en-US" sz="2400" dirty="0" smtClean="0"/>
              <a:t>Media</a:t>
            </a:r>
          </a:p>
          <a:p>
            <a:pPr>
              <a:spcBef>
                <a:spcPts val="0"/>
              </a:spcBef>
            </a:pPr>
            <a:r>
              <a:rPr lang="en-US" sz="2400" dirty="0" smtClean="0"/>
              <a:t>Homeowner / neighborhood associations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en-US" b="1" dirty="0" smtClean="0"/>
              <a:t>Assemble Participation </a:t>
            </a:r>
            <a:br>
              <a:rPr lang="en-US" b="1" dirty="0" smtClean="0"/>
            </a:br>
            <a:r>
              <a:rPr lang="en-US" b="1" dirty="0" smtClean="0"/>
              <a:t>Building Blocks</a:t>
            </a:r>
            <a:endParaRPr lang="en-US" b="1" dirty="0"/>
          </a:p>
        </p:txBody>
      </p:sp>
      <p:graphicFrame>
        <p:nvGraphicFramePr>
          <p:cNvPr id="4" name="Diagram 3"/>
          <p:cNvGraphicFramePr/>
          <p:nvPr/>
        </p:nvGraphicFramePr>
        <p:xfrm>
          <a:off x="1143000" y="1143000"/>
          <a:ext cx="6705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smtClean="0"/>
              <a:t>Building Blocks for Participation </a:t>
            </a:r>
            <a:endParaRPr lang="en-US" dirty="0"/>
          </a:p>
        </p:txBody>
      </p:sp>
      <p:sp>
        <p:nvSpPr>
          <p:cNvPr id="3" name="Content Placeholder 2"/>
          <p:cNvSpPr>
            <a:spLocks noGrp="1"/>
          </p:cNvSpPr>
          <p:nvPr>
            <p:ph sz="quarter" idx="1"/>
          </p:nvPr>
        </p:nvSpPr>
        <p:spPr>
          <a:xfrm>
            <a:off x="4572000" y="1447800"/>
            <a:ext cx="4343400" cy="5105400"/>
          </a:xfrm>
        </p:spPr>
        <p:txBody>
          <a:bodyPr>
            <a:noAutofit/>
          </a:bodyPr>
          <a:lstStyle/>
          <a:p>
            <a:pPr>
              <a:spcBef>
                <a:spcPts val="0"/>
              </a:spcBef>
              <a:spcAft>
                <a:spcPts val="800"/>
              </a:spcAft>
            </a:pPr>
            <a:r>
              <a:rPr lang="en-US" sz="2400" dirty="0" smtClean="0">
                <a:solidFill>
                  <a:schemeClr val="accent1">
                    <a:lumMod val="75000"/>
                  </a:schemeClr>
                </a:solidFill>
              </a:rPr>
              <a:t>Traditional Media</a:t>
            </a:r>
          </a:p>
          <a:p>
            <a:pPr>
              <a:spcBef>
                <a:spcPts val="0"/>
              </a:spcBef>
              <a:spcAft>
                <a:spcPts val="800"/>
              </a:spcAft>
            </a:pPr>
            <a:r>
              <a:rPr lang="en-US" sz="2400" dirty="0" smtClean="0">
                <a:solidFill>
                  <a:schemeClr val="accent1">
                    <a:lumMod val="75000"/>
                  </a:schemeClr>
                </a:solidFill>
              </a:rPr>
              <a:t>Social Media </a:t>
            </a:r>
          </a:p>
          <a:p>
            <a:pPr>
              <a:spcBef>
                <a:spcPts val="0"/>
              </a:spcBef>
              <a:spcAft>
                <a:spcPts val="800"/>
              </a:spcAft>
            </a:pPr>
            <a:r>
              <a:rPr lang="en-US" sz="2400" dirty="0" smtClean="0">
                <a:solidFill>
                  <a:schemeClr val="accent1">
                    <a:lumMod val="75000"/>
                  </a:schemeClr>
                </a:solidFill>
              </a:rPr>
              <a:t>Websites</a:t>
            </a:r>
          </a:p>
          <a:p>
            <a:pPr>
              <a:spcBef>
                <a:spcPts val="0"/>
              </a:spcBef>
              <a:spcAft>
                <a:spcPts val="800"/>
              </a:spcAft>
            </a:pPr>
            <a:r>
              <a:rPr lang="en-US" sz="2400" dirty="0" smtClean="0">
                <a:solidFill>
                  <a:schemeClr val="accent1">
                    <a:lumMod val="75000"/>
                  </a:schemeClr>
                </a:solidFill>
              </a:rPr>
              <a:t>Texting Systems</a:t>
            </a:r>
          </a:p>
          <a:p>
            <a:pPr>
              <a:spcBef>
                <a:spcPts val="0"/>
              </a:spcBef>
              <a:spcAft>
                <a:spcPts val="800"/>
              </a:spcAft>
            </a:pPr>
            <a:r>
              <a:rPr lang="en-US" sz="2400" dirty="0" smtClean="0">
                <a:solidFill>
                  <a:schemeClr val="accent1">
                    <a:lumMod val="75000"/>
                  </a:schemeClr>
                </a:solidFill>
              </a:rPr>
              <a:t>Dashboards and Apps</a:t>
            </a:r>
          </a:p>
          <a:p>
            <a:pPr lvl="0">
              <a:spcBef>
                <a:spcPts val="0"/>
              </a:spcBef>
              <a:spcAft>
                <a:spcPts val="800"/>
              </a:spcAft>
              <a:defRPr/>
            </a:pPr>
            <a:r>
              <a:rPr lang="en-US" sz="2400" dirty="0" smtClean="0">
                <a:solidFill>
                  <a:schemeClr val="accent1">
                    <a:lumMod val="75000"/>
                  </a:schemeClr>
                </a:solidFill>
              </a:rPr>
              <a:t>Serious Games</a:t>
            </a:r>
          </a:p>
          <a:p>
            <a:pPr lvl="0">
              <a:spcBef>
                <a:spcPts val="0"/>
              </a:spcBef>
              <a:spcAft>
                <a:spcPts val="800"/>
              </a:spcAft>
              <a:defRPr/>
            </a:pPr>
            <a:r>
              <a:rPr lang="en-US" sz="2400" dirty="0" smtClean="0">
                <a:solidFill>
                  <a:schemeClr val="accent1">
                    <a:lumMod val="75000"/>
                  </a:schemeClr>
                </a:solidFill>
              </a:rPr>
              <a:t>Robo Calls</a:t>
            </a:r>
          </a:p>
          <a:p>
            <a:pPr lvl="0">
              <a:spcBef>
                <a:spcPts val="0"/>
              </a:spcBef>
              <a:spcAft>
                <a:spcPts val="800"/>
              </a:spcAft>
              <a:defRPr/>
            </a:pPr>
            <a:r>
              <a:rPr lang="en-US" sz="2400" dirty="0" smtClean="0">
                <a:solidFill>
                  <a:schemeClr val="accent1">
                    <a:lumMod val="75000"/>
                  </a:schemeClr>
                </a:solidFill>
              </a:rPr>
              <a:t>Town Halls &amp; Tele-Town Halls</a:t>
            </a:r>
          </a:p>
          <a:p>
            <a:pPr lvl="0">
              <a:spcBef>
                <a:spcPts val="0"/>
              </a:spcBef>
              <a:spcAft>
                <a:spcPts val="800"/>
              </a:spcAft>
              <a:defRPr/>
            </a:pPr>
            <a:r>
              <a:rPr lang="en-US" sz="2400" dirty="0" smtClean="0">
                <a:solidFill>
                  <a:schemeClr val="accent1">
                    <a:lumMod val="75000"/>
                  </a:schemeClr>
                </a:solidFill>
              </a:rPr>
              <a:t>Interactive Community Maps</a:t>
            </a:r>
          </a:p>
        </p:txBody>
      </p:sp>
      <p:grpSp>
        <p:nvGrpSpPr>
          <p:cNvPr id="6" name="Group 5"/>
          <p:cNvGrpSpPr/>
          <p:nvPr/>
        </p:nvGrpSpPr>
        <p:grpSpPr>
          <a:xfrm>
            <a:off x="304800" y="1905000"/>
            <a:ext cx="4114800" cy="1295400"/>
            <a:chOff x="0" y="3973703"/>
            <a:chExt cx="6693664" cy="1207896"/>
          </a:xfrm>
        </p:grpSpPr>
        <p:sp>
          <p:nvSpPr>
            <p:cNvPr id="7" name="Rounded Rectangle 6"/>
            <p:cNvSpPr/>
            <p:nvPr/>
          </p:nvSpPr>
          <p:spPr>
            <a:xfrm>
              <a:off x="0" y="3973703"/>
              <a:ext cx="6693664" cy="1207896"/>
            </a:xfrm>
            <a:prstGeom prst="roundRect">
              <a:avLst>
                <a:gd name="adj" fmla="val 10000"/>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35378" y="4009081"/>
              <a:ext cx="6622908" cy="11371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100000"/>
                </a:lnSpc>
                <a:spcBef>
                  <a:spcPct val="0"/>
                </a:spcBef>
                <a:spcAft>
                  <a:spcPts val="600"/>
                </a:spcAft>
              </a:pPr>
              <a:r>
                <a:rPr lang="en-US" sz="3000" b="1" kern="1200" dirty="0"/>
                <a:t>Disseminating </a:t>
              </a:r>
              <a:r>
                <a:rPr lang="en-US" sz="3000" b="1" kern="1200" dirty="0" smtClean="0"/>
                <a:t>Information</a:t>
              </a:r>
              <a:endParaRPr lang="en-US" sz="3000" b="1" kern="1200" dirty="0"/>
            </a:p>
          </p:txBody>
        </p:sp>
      </p:grpSp>
      <p:sp>
        <p:nvSpPr>
          <p:cNvPr id="9" name="TextBox 8"/>
          <p:cNvSpPr txBox="1"/>
          <p:nvPr/>
        </p:nvSpPr>
        <p:spPr>
          <a:xfrm>
            <a:off x="381000" y="3733800"/>
            <a:ext cx="4191000" cy="1846659"/>
          </a:xfrm>
          <a:prstGeom prst="rect">
            <a:avLst/>
          </a:prstGeom>
          <a:noFill/>
        </p:spPr>
        <p:txBody>
          <a:bodyPr wrap="square" rtlCol="0">
            <a:spAutoFit/>
          </a:bodyPr>
          <a:lstStyle/>
          <a:p>
            <a:pPr algn="ctr">
              <a:spcAft>
                <a:spcPts val="1200"/>
              </a:spcAft>
            </a:pPr>
            <a:r>
              <a:rPr lang="en-US" sz="2600" dirty="0" smtClean="0"/>
              <a:t>This is the most basic building block.</a:t>
            </a:r>
          </a:p>
          <a:p>
            <a:pPr algn="ctr"/>
            <a:r>
              <a:rPr lang="en-US" sz="2600" dirty="0" smtClean="0"/>
              <a:t>Technology has made it easier than ever. </a:t>
            </a:r>
            <a:endParaRPr lang="en-US" sz="2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smtClean="0"/>
              <a:t>Building Blocks for Participation </a:t>
            </a:r>
            <a:endParaRPr lang="en-US" dirty="0"/>
          </a:p>
        </p:txBody>
      </p:sp>
      <p:grpSp>
        <p:nvGrpSpPr>
          <p:cNvPr id="5" name="Group 4"/>
          <p:cNvGrpSpPr/>
          <p:nvPr/>
        </p:nvGrpSpPr>
        <p:grpSpPr>
          <a:xfrm>
            <a:off x="304800" y="1901952"/>
            <a:ext cx="4114800" cy="1298448"/>
            <a:chOff x="116708" y="2728207"/>
            <a:chExt cx="3223583" cy="1132289"/>
          </a:xfrm>
        </p:grpSpPr>
        <p:sp>
          <p:nvSpPr>
            <p:cNvPr id="6" name="Rounded Rectangle 5"/>
            <p:cNvSpPr/>
            <p:nvPr/>
          </p:nvSpPr>
          <p:spPr>
            <a:xfrm>
              <a:off x="116708" y="2728207"/>
              <a:ext cx="3223583" cy="1132289"/>
            </a:xfrm>
            <a:prstGeom prst="roundRect">
              <a:avLst>
                <a:gd name="adj" fmla="val 10000"/>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ounded Rectangle 4"/>
            <p:cNvSpPr/>
            <p:nvPr/>
          </p:nvSpPr>
          <p:spPr>
            <a:xfrm>
              <a:off x="149872" y="2761371"/>
              <a:ext cx="3157255" cy="10659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100000"/>
                </a:lnSpc>
                <a:spcBef>
                  <a:spcPct val="0"/>
                </a:spcBef>
                <a:spcAft>
                  <a:spcPts val="600"/>
                </a:spcAft>
              </a:pPr>
              <a:r>
                <a:rPr lang="en-US" sz="3000" b="1" kern="1200" dirty="0"/>
                <a:t>Gathering Input and </a:t>
              </a:r>
              <a:r>
                <a:rPr lang="en-US" sz="3000" b="1" kern="1200" dirty="0" smtClean="0"/>
                <a:t>Data</a:t>
              </a:r>
              <a:endParaRPr lang="en-US" sz="3000" b="1" kern="1200" dirty="0"/>
            </a:p>
          </p:txBody>
        </p:sp>
      </p:grpSp>
      <p:sp>
        <p:nvSpPr>
          <p:cNvPr id="12" name="TextBox 11"/>
          <p:cNvSpPr txBox="1"/>
          <p:nvPr/>
        </p:nvSpPr>
        <p:spPr>
          <a:xfrm>
            <a:off x="304800" y="3581400"/>
            <a:ext cx="4191000" cy="2246769"/>
          </a:xfrm>
          <a:prstGeom prst="rect">
            <a:avLst/>
          </a:prstGeom>
          <a:noFill/>
        </p:spPr>
        <p:txBody>
          <a:bodyPr wrap="square" rtlCol="0">
            <a:spAutoFit/>
          </a:bodyPr>
          <a:lstStyle/>
          <a:p>
            <a:pPr algn="ctr">
              <a:spcAft>
                <a:spcPts val="1200"/>
              </a:spcAft>
            </a:pPr>
            <a:r>
              <a:rPr lang="en-US" sz="2600" dirty="0" smtClean="0"/>
              <a:t>Citizens can also provide information.</a:t>
            </a:r>
          </a:p>
          <a:p>
            <a:pPr algn="ctr"/>
            <a:r>
              <a:rPr lang="en-US" sz="2600" dirty="0" smtClean="0"/>
              <a:t>Consider: is there a “civic upsell” from one opportunity to the next?</a:t>
            </a:r>
            <a:endParaRPr lang="en-US" sz="2600" dirty="0"/>
          </a:p>
        </p:txBody>
      </p:sp>
      <p:sp>
        <p:nvSpPr>
          <p:cNvPr id="13" name="Content Placeholder 2"/>
          <p:cNvSpPr txBox="1">
            <a:spLocks/>
          </p:cNvSpPr>
          <p:nvPr/>
        </p:nvSpPr>
        <p:spPr>
          <a:xfrm>
            <a:off x="4495800" y="1447800"/>
            <a:ext cx="4572000" cy="5105400"/>
          </a:xfrm>
          <a:prstGeom prst="rect">
            <a:avLst/>
          </a:prstGeom>
        </p:spPr>
        <p:txBody>
          <a:bodyPr vert="horz">
            <a:noAutofit/>
          </a:bodyPr>
          <a:lstStyle/>
          <a:p>
            <a:pPr marL="274320" marR="0" lvl="0" indent="-274320" algn="l" defTabSz="914400" rtl="0" eaLnBrk="1" fontAlgn="auto" latinLnBrk="0" hangingPunct="1">
              <a:spcAft>
                <a:spcPts val="800"/>
              </a:spcAft>
              <a:buClr>
                <a:schemeClr val="accent1"/>
              </a:buClr>
              <a:buSzPct val="76000"/>
              <a:buFont typeface="Wingdings 3"/>
              <a:buChar char=""/>
              <a:tabLst/>
              <a:defRPr/>
            </a:pPr>
            <a:r>
              <a:rPr kumimoji="0" lang="en-US" sz="2400" b="0" i="0" u="none" strike="noStrike" kern="1200" cap="none" spc="0" normalizeH="0" baseline="0" noProof="0" dirty="0" smtClean="0">
                <a:ln>
                  <a:noFill/>
                </a:ln>
                <a:solidFill>
                  <a:srgbClr val="099724"/>
                </a:solidFill>
                <a:effectLst/>
                <a:uLnTx/>
                <a:uFillTx/>
                <a:latin typeface="+mn-lt"/>
                <a:ea typeface="+mn-ea"/>
                <a:cs typeface="+mn-cs"/>
              </a:rPr>
              <a:t>Surveys,</a:t>
            </a:r>
            <a:r>
              <a:rPr kumimoji="0" lang="en-US" sz="2400" b="0" i="0" u="none" strike="noStrike" kern="1200" cap="none" spc="0" normalizeH="0" noProof="0" dirty="0" smtClean="0">
                <a:ln>
                  <a:noFill/>
                </a:ln>
                <a:solidFill>
                  <a:srgbClr val="099724"/>
                </a:solidFill>
                <a:effectLst/>
                <a:uLnTx/>
                <a:uFillTx/>
                <a:latin typeface="+mn-lt"/>
                <a:ea typeface="+mn-ea"/>
                <a:cs typeface="+mn-cs"/>
              </a:rPr>
              <a:t> Polls, Interviews, Focus Groups</a:t>
            </a:r>
            <a:endParaRPr kumimoji="0" lang="en-US" sz="2400" b="0" i="0" u="none" strike="noStrike" kern="1200" cap="none" spc="0" normalizeH="0" baseline="0" noProof="0" dirty="0" smtClean="0">
              <a:ln>
                <a:noFill/>
              </a:ln>
              <a:solidFill>
                <a:srgbClr val="099724"/>
              </a:solidFill>
              <a:effectLst/>
              <a:uLnTx/>
              <a:uFillTx/>
              <a:latin typeface="+mn-lt"/>
              <a:ea typeface="+mn-ea"/>
              <a:cs typeface="+mn-cs"/>
            </a:endParaRPr>
          </a:p>
          <a:p>
            <a:pPr marL="274320" marR="0" lvl="0" indent="-274320" algn="l" defTabSz="914400" rtl="0" eaLnBrk="1" fontAlgn="auto" latinLnBrk="0" hangingPunct="1">
              <a:spcAft>
                <a:spcPts val="800"/>
              </a:spcAft>
              <a:buClr>
                <a:schemeClr val="accent1"/>
              </a:buClr>
              <a:buSzPct val="76000"/>
              <a:buFont typeface="Wingdings 3"/>
              <a:buChar char=""/>
              <a:tabLst/>
              <a:defRPr/>
            </a:pPr>
            <a:r>
              <a:rPr kumimoji="0" lang="en-US" sz="2400" b="0" i="0" u="none" strike="noStrike" kern="1200" cap="none" spc="0" normalizeH="0" baseline="0" noProof="0" dirty="0" smtClean="0">
                <a:ln>
                  <a:noFill/>
                </a:ln>
                <a:solidFill>
                  <a:srgbClr val="099724"/>
                </a:solidFill>
                <a:effectLst/>
                <a:uLnTx/>
                <a:uFillTx/>
                <a:latin typeface="+mn-lt"/>
                <a:ea typeface="+mn-ea"/>
                <a:cs typeface="+mn-cs"/>
              </a:rPr>
              <a:t>Crowdsourcing</a:t>
            </a:r>
            <a:r>
              <a:rPr lang="en-US" sz="2400" dirty="0" smtClean="0">
                <a:solidFill>
                  <a:srgbClr val="099724"/>
                </a:solidFill>
              </a:rPr>
              <a:t>, C</a:t>
            </a:r>
            <a:r>
              <a:rPr kumimoji="0" lang="en-US" sz="2400" b="0" i="0" u="none" strike="noStrike" kern="1200" cap="none" spc="0" normalizeH="0" noProof="0" dirty="0" smtClean="0">
                <a:ln>
                  <a:noFill/>
                </a:ln>
                <a:solidFill>
                  <a:srgbClr val="099724"/>
                </a:solidFill>
                <a:effectLst/>
                <a:uLnTx/>
                <a:uFillTx/>
                <a:latin typeface="+mn-lt"/>
                <a:ea typeface="+mn-ea"/>
                <a:cs typeface="+mn-cs"/>
              </a:rPr>
              <a:t>ompetitions</a:t>
            </a:r>
          </a:p>
          <a:p>
            <a:pPr marL="274320" marR="0" lvl="0" indent="-274320" algn="l" defTabSz="914400" rtl="0" eaLnBrk="1" fontAlgn="auto" latinLnBrk="0" hangingPunct="1">
              <a:spcAft>
                <a:spcPts val="800"/>
              </a:spcAft>
              <a:buClr>
                <a:schemeClr val="accent1"/>
              </a:buClr>
              <a:buSzPct val="76000"/>
              <a:buFont typeface="Wingdings 3"/>
              <a:buChar char=""/>
              <a:tabLst/>
              <a:defRPr/>
            </a:pPr>
            <a:r>
              <a:rPr kumimoji="0" lang="en-US" sz="2400" b="0" i="0" u="none" strike="noStrike" kern="1200" cap="none" spc="0" normalizeH="0" noProof="0" dirty="0" smtClean="0">
                <a:ln>
                  <a:noFill/>
                </a:ln>
                <a:solidFill>
                  <a:srgbClr val="099724"/>
                </a:solidFill>
                <a:effectLst/>
                <a:uLnTx/>
                <a:uFillTx/>
                <a:latin typeface="+mn-lt"/>
                <a:ea typeface="+mn-ea"/>
                <a:cs typeface="+mn-cs"/>
              </a:rPr>
              <a:t>Apps for Identifying Problems</a:t>
            </a:r>
          </a:p>
          <a:p>
            <a:pPr marL="274320" lvl="0" indent="-274320">
              <a:spcAft>
                <a:spcPts val="800"/>
              </a:spcAft>
              <a:buClr>
                <a:schemeClr val="accent1"/>
              </a:buClr>
              <a:buSzPct val="76000"/>
              <a:buFont typeface="Wingdings 3"/>
              <a:buChar char=""/>
              <a:defRPr/>
            </a:pPr>
            <a:r>
              <a:rPr lang="en-US" sz="2400" dirty="0" smtClean="0">
                <a:solidFill>
                  <a:srgbClr val="099724"/>
                </a:solidFill>
              </a:rPr>
              <a:t>E-Petitions</a:t>
            </a:r>
          </a:p>
          <a:p>
            <a:pPr marL="274320" lvl="0" indent="-274320">
              <a:spcAft>
                <a:spcPts val="800"/>
              </a:spcAft>
              <a:buClr>
                <a:schemeClr val="accent1"/>
              </a:buClr>
              <a:buSzPct val="76000"/>
              <a:buFont typeface="Wingdings 3"/>
              <a:buChar char=""/>
              <a:defRPr/>
            </a:pPr>
            <a:r>
              <a:rPr lang="en-US" sz="2400" dirty="0" smtClean="0">
                <a:solidFill>
                  <a:srgbClr val="099724"/>
                </a:solidFill>
              </a:rPr>
              <a:t>Wikis</a:t>
            </a:r>
          </a:p>
          <a:p>
            <a:pPr marL="274320" lvl="0" indent="-274320">
              <a:spcAft>
                <a:spcPts val="800"/>
              </a:spcAft>
              <a:buClr>
                <a:schemeClr val="accent1"/>
              </a:buClr>
              <a:buSzPct val="76000"/>
              <a:buFont typeface="Wingdings 3"/>
              <a:buChar char=""/>
              <a:defRPr/>
            </a:pPr>
            <a:r>
              <a:rPr lang="en-US" sz="2400" dirty="0" smtClean="0">
                <a:solidFill>
                  <a:srgbClr val="099724"/>
                </a:solidFill>
              </a:rPr>
              <a:t>Impact Assessments and Rating Systems</a:t>
            </a:r>
          </a:p>
          <a:p>
            <a:pPr marL="274320" lvl="0" indent="-274320">
              <a:spcAft>
                <a:spcPts val="800"/>
              </a:spcAft>
              <a:buClr>
                <a:schemeClr val="accent1"/>
              </a:buClr>
              <a:buSzPct val="76000"/>
              <a:buFont typeface="Wingdings 3"/>
              <a:buChar char=""/>
              <a:defRPr/>
            </a:pPr>
            <a:r>
              <a:rPr lang="en-US" sz="2400" dirty="0" smtClean="0">
                <a:solidFill>
                  <a:srgbClr val="099724"/>
                </a:solidFill>
              </a:rPr>
              <a:t>Geo-Technologies</a:t>
            </a:r>
          </a:p>
          <a:p>
            <a:pPr marL="274320" lvl="0" indent="-274320">
              <a:spcAft>
                <a:spcPts val="800"/>
              </a:spcAft>
              <a:buClr>
                <a:schemeClr val="accent1"/>
              </a:buClr>
              <a:buSzPct val="76000"/>
              <a:buFont typeface="Wingdings 3"/>
              <a:buChar char=""/>
              <a:defRPr/>
            </a:pPr>
            <a:r>
              <a:rPr lang="en-US" sz="2400" dirty="0" smtClean="0">
                <a:solidFill>
                  <a:srgbClr val="099724"/>
                </a:solidFill>
              </a:rPr>
              <a:t>Face-to-Face Exercises</a:t>
            </a:r>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kumimoji="0" lang="en-US" sz="2400" b="0" i="0" u="none" strike="noStrike" kern="1200" cap="none" spc="0" normalizeH="0" baseline="0" noProof="0" dirty="0" smtClean="0">
              <a:ln>
                <a:noFill/>
              </a:ln>
              <a:solidFill>
                <a:srgbClr val="099724"/>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smtClean="0"/>
              <a:t>Building Blocks for Participation </a:t>
            </a:r>
            <a:endParaRPr lang="en-US" dirty="0"/>
          </a:p>
        </p:txBody>
      </p:sp>
      <p:sp>
        <p:nvSpPr>
          <p:cNvPr id="11" name="TextBox 10"/>
          <p:cNvSpPr txBox="1"/>
          <p:nvPr/>
        </p:nvSpPr>
        <p:spPr>
          <a:xfrm>
            <a:off x="381000" y="3657600"/>
            <a:ext cx="4191000" cy="2246769"/>
          </a:xfrm>
          <a:prstGeom prst="rect">
            <a:avLst/>
          </a:prstGeom>
          <a:noFill/>
        </p:spPr>
        <p:txBody>
          <a:bodyPr wrap="square" rtlCol="0">
            <a:spAutoFit/>
          </a:bodyPr>
          <a:lstStyle/>
          <a:p>
            <a:pPr algn="ctr">
              <a:spcAft>
                <a:spcPts val="1200"/>
              </a:spcAft>
            </a:pPr>
            <a:r>
              <a:rPr lang="en-US" sz="2600" dirty="0" smtClean="0"/>
              <a:t>The social aspects of participation are critical for building relationships.</a:t>
            </a:r>
          </a:p>
          <a:p>
            <a:pPr algn="ctr">
              <a:spcAft>
                <a:spcPts val="1200"/>
              </a:spcAft>
            </a:pPr>
            <a:r>
              <a:rPr lang="en-US" sz="2600" dirty="0" smtClean="0"/>
              <a:t>Relationships are key to a sustainable infrastructure. </a:t>
            </a:r>
            <a:endParaRPr lang="en-US" sz="2600" dirty="0"/>
          </a:p>
        </p:txBody>
      </p:sp>
      <p:sp>
        <p:nvSpPr>
          <p:cNvPr id="13" name="Content Placeholder 2"/>
          <p:cNvSpPr txBox="1">
            <a:spLocks/>
          </p:cNvSpPr>
          <p:nvPr/>
        </p:nvSpPr>
        <p:spPr>
          <a:xfrm>
            <a:off x="4724400" y="1524000"/>
            <a:ext cx="4114800" cy="5029200"/>
          </a:xfrm>
          <a:prstGeom prst="rect">
            <a:avLst/>
          </a:prstGeom>
        </p:spPr>
        <p:txBody>
          <a:bodyPr vert="horz">
            <a:noAutofit/>
          </a:bodyPr>
          <a:lstStyle/>
          <a:p>
            <a:pPr marL="274320" marR="0" lvl="0" indent="-274320" algn="l" defTabSz="914400" rtl="0" eaLnBrk="1" fontAlgn="auto" latinLnBrk="0" hangingPunct="1">
              <a:spcAft>
                <a:spcPts val="800"/>
              </a:spcAft>
              <a:buClr>
                <a:schemeClr val="accent1"/>
              </a:buClr>
              <a:buSzPct val="76000"/>
              <a:buFont typeface="Wingdings 3"/>
              <a:buChar char=""/>
              <a:tabLst/>
              <a:defRPr/>
            </a:pPr>
            <a:r>
              <a:rPr kumimoji="0" lang="en-US" sz="2400" b="0" i="0" u="none" strike="noStrike" kern="1200" cap="none" spc="0" normalizeH="0" baseline="0" noProof="0" dirty="0" smtClean="0">
                <a:ln>
                  <a:noFill/>
                </a:ln>
                <a:solidFill>
                  <a:srgbClr val="099724"/>
                </a:solidFill>
                <a:effectLst/>
                <a:uLnTx/>
                <a:uFillTx/>
                <a:latin typeface="+mn-lt"/>
                <a:ea typeface="+mn-ea"/>
                <a:cs typeface="+mn-cs"/>
              </a:rPr>
              <a:t>Wired, Welcoming Physical</a:t>
            </a:r>
            <a:r>
              <a:rPr kumimoji="0" lang="en-US" sz="2400" b="0" i="0" u="none" strike="noStrike" kern="1200" cap="none" spc="0" normalizeH="0" noProof="0" dirty="0" smtClean="0">
                <a:ln>
                  <a:noFill/>
                </a:ln>
                <a:solidFill>
                  <a:srgbClr val="099724"/>
                </a:solidFill>
                <a:effectLst/>
                <a:uLnTx/>
                <a:uFillTx/>
                <a:latin typeface="+mn-lt"/>
                <a:ea typeface="+mn-ea"/>
                <a:cs typeface="+mn-cs"/>
              </a:rPr>
              <a:t> Spaces</a:t>
            </a:r>
          </a:p>
          <a:p>
            <a:pPr marL="274320" marR="0" lvl="0" indent="-274320" algn="l" defTabSz="914400" rtl="0" eaLnBrk="1" fontAlgn="auto" latinLnBrk="0" hangingPunct="1">
              <a:spcAft>
                <a:spcPts val="800"/>
              </a:spcAft>
              <a:buClr>
                <a:schemeClr val="accent1"/>
              </a:buClr>
              <a:buSzPct val="76000"/>
              <a:buFont typeface="Wingdings 3"/>
              <a:buChar char=""/>
              <a:tabLst/>
              <a:defRPr/>
            </a:pPr>
            <a:r>
              <a:rPr lang="en-US" sz="2400" dirty="0" smtClean="0">
                <a:solidFill>
                  <a:srgbClr val="099724"/>
                </a:solidFill>
              </a:rPr>
              <a:t>Online Forums and Networks</a:t>
            </a:r>
          </a:p>
          <a:p>
            <a:pPr marL="274320" marR="0" lvl="0" indent="-274320" algn="l" defTabSz="914400" rtl="0" eaLnBrk="1" fontAlgn="auto" latinLnBrk="0" hangingPunct="1">
              <a:spcAft>
                <a:spcPts val="800"/>
              </a:spcAft>
              <a:buClr>
                <a:schemeClr val="accent1"/>
              </a:buClr>
              <a:buSzPct val="76000"/>
              <a:buFont typeface="Wingdings 3"/>
              <a:buChar char=""/>
              <a:tabLst/>
              <a:defRPr/>
            </a:pPr>
            <a:r>
              <a:rPr kumimoji="0" lang="en-US" sz="2400" b="0" i="0" u="none" strike="noStrike" kern="1200" cap="none" spc="0" normalizeH="0" noProof="0" dirty="0" smtClean="0">
                <a:ln>
                  <a:noFill/>
                </a:ln>
                <a:solidFill>
                  <a:srgbClr val="099724"/>
                </a:solidFill>
                <a:effectLst/>
                <a:uLnTx/>
                <a:uFillTx/>
                <a:latin typeface="+mn-lt"/>
                <a:ea typeface="+mn-ea"/>
                <a:cs typeface="+mn-cs"/>
              </a:rPr>
              <a:t>Fairs, Festivals, Celebrations, other Social Events</a:t>
            </a:r>
          </a:p>
          <a:p>
            <a:pPr marL="274320" lvl="0" indent="-274320">
              <a:spcAft>
                <a:spcPts val="800"/>
              </a:spcAft>
              <a:buClr>
                <a:schemeClr val="accent1"/>
              </a:buClr>
              <a:buSzPct val="76000"/>
              <a:buFont typeface="Wingdings 3"/>
              <a:buChar char=""/>
              <a:defRPr/>
            </a:pPr>
            <a:r>
              <a:rPr lang="en-US" sz="2400" dirty="0" smtClean="0">
                <a:solidFill>
                  <a:srgbClr val="099724"/>
                </a:solidFill>
              </a:rPr>
              <a:t>Text-Enabled Small Group Dialogue</a:t>
            </a:r>
          </a:p>
          <a:p>
            <a:pPr marL="274320" lvl="0" indent="-274320">
              <a:spcAft>
                <a:spcPts val="800"/>
              </a:spcAft>
              <a:buClr>
                <a:schemeClr val="accent1"/>
              </a:buClr>
              <a:buSzPct val="76000"/>
              <a:buFont typeface="Wingdings 3"/>
              <a:buChar char=""/>
              <a:defRPr/>
            </a:pPr>
            <a:r>
              <a:rPr lang="en-US" sz="2400" dirty="0" smtClean="0">
                <a:solidFill>
                  <a:srgbClr val="099724"/>
                </a:solidFill>
              </a:rPr>
              <a:t>Face-to-Face Deliberative Events</a:t>
            </a:r>
          </a:p>
        </p:txBody>
      </p:sp>
      <p:sp>
        <p:nvSpPr>
          <p:cNvPr id="14" name="Content Placeholder 2"/>
          <p:cNvSpPr txBox="1">
            <a:spLocks/>
          </p:cNvSpPr>
          <p:nvPr/>
        </p:nvSpPr>
        <p:spPr>
          <a:xfrm>
            <a:off x="4572000" y="3429000"/>
            <a:ext cx="4343400" cy="274320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2400" b="0" i="0" u="none" strike="noStrike" kern="1200" cap="none" spc="0" normalizeH="0" baseline="0" noProof="0" dirty="0">
              <a:ln>
                <a:noFill/>
              </a:ln>
              <a:solidFill>
                <a:srgbClr val="099724"/>
              </a:solidFill>
              <a:effectLst/>
              <a:uLnTx/>
              <a:uFillTx/>
              <a:latin typeface="+mn-lt"/>
              <a:ea typeface="+mn-ea"/>
              <a:cs typeface="+mn-cs"/>
            </a:endParaRPr>
          </a:p>
        </p:txBody>
      </p:sp>
      <p:grpSp>
        <p:nvGrpSpPr>
          <p:cNvPr id="15" name="Group 14"/>
          <p:cNvGrpSpPr/>
          <p:nvPr/>
        </p:nvGrpSpPr>
        <p:grpSpPr>
          <a:xfrm>
            <a:off x="304800" y="1905000"/>
            <a:ext cx="4114800" cy="1298448"/>
            <a:chOff x="116708" y="2728207"/>
            <a:chExt cx="3223583" cy="1132289"/>
          </a:xfrm>
        </p:grpSpPr>
        <p:sp>
          <p:nvSpPr>
            <p:cNvPr id="16" name="Rounded Rectangle 15"/>
            <p:cNvSpPr/>
            <p:nvPr/>
          </p:nvSpPr>
          <p:spPr>
            <a:xfrm>
              <a:off x="116708" y="2728207"/>
              <a:ext cx="3223583" cy="1132289"/>
            </a:xfrm>
            <a:prstGeom prst="roundRect">
              <a:avLst>
                <a:gd name="adj" fmla="val 10000"/>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149872" y="2761371"/>
              <a:ext cx="3157255" cy="10659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100000"/>
                </a:lnSpc>
                <a:spcBef>
                  <a:spcPct val="0"/>
                </a:spcBef>
                <a:spcAft>
                  <a:spcPts val="600"/>
                </a:spcAft>
              </a:pPr>
              <a:r>
                <a:rPr lang="en-US" sz="3000" b="1" dirty="0" smtClean="0"/>
                <a:t>Discussing and Connecting</a:t>
              </a:r>
              <a:endParaRPr lang="en-US" sz="3000" b="1" kern="1200"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62400" y="228600"/>
            <a:ext cx="4953000" cy="6096000"/>
          </a:xfrm>
          <a:prstGeom prst="rect">
            <a:avLst/>
          </a:prstGeom>
        </p:spPr>
        <p:txBody>
          <a:bodyPr anchor="t" anchorCtr="0">
            <a:normAutofit/>
          </a:bodyPr>
          <a:lstStyle/>
          <a:p>
            <a:pPr marL="0" marR="0" lvl="0" indent="0" algn="ctr" defTabSz="914400" rtl="0" eaLnBrk="1" fontAlgn="auto" latinLnBrk="0" hangingPunct="1">
              <a:spcBef>
                <a:spcPts val="1200"/>
              </a:spcBef>
              <a:buClrTx/>
              <a:buSzTx/>
              <a:buFontTx/>
              <a:buNone/>
              <a:tabLst/>
              <a:defRPr/>
            </a:pPr>
            <a:endParaRPr kumimoji="0" lang="en-US" sz="2500" b="1" i="0" u="none" strike="noStrike" kern="1200" cap="none" spc="0" normalizeH="0" baseline="0" noProof="0" dirty="0" smtClean="0">
              <a:ln>
                <a:noFill/>
              </a:ln>
              <a:solidFill>
                <a:schemeClr val="accent1">
                  <a:lumMod val="75000"/>
                </a:schemeClr>
              </a:solidFill>
              <a:effectLst/>
              <a:uLnTx/>
              <a:uFillTx/>
              <a:latin typeface="+mj-lt"/>
              <a:ea typeface="+mj-ea"/>
              <a:cs typeface="+mj-cs"/>
            </a:endParaRPr>
          </a:p>
          <a:p>
            <a:pPr marL="0" marR="0" lvl="0" indent="0" algn="ctr" defTabSz="914400" rtl="0" eaLnBrk="1" fontAlgn="auto" latinLnBrk="0" hangingPunct="1">
              <a:spcBef>
                <a:spcPts val="1200"/>
              </a:spcBef>
              <a:buClrTx/>
              <a:buSzTx/>
              <a:buFontTx/>
              <a:buNone/>
              <a:tabLst/>
              <a:defRPr/>
            </a:pPr>
            <a:r>
              <a:rPr kumimoji="0" lang="en-US" sz="2800" b="1" i="0" u="none" strike="noStrike" kern="1200" cap="none" spc="0" normalizeH="0" baseline="0" noProof="0" dirty="0" smtClean="0">
                <a:ln>
                  <a:noFill/>
                </a:ln>
                <a:solidFill>
                  <a:schemeClr val="accent1">
                    <a:lumMod val="75000"/>
                  </a:schemeClr>
                </a:solidFill>
                <a:effectLst/>
                <a:uLnTx/>
                <a:uFillTx/>
                <a:latin typeface="+mj-lt"/>
                <a:ea typeface="+mj-ea"/>
                <a:cs typeface="+mj-cs"/>
              </a:rPr>
              <a:t>The book and a number of free resources (slide decks, skills module, readings) are available under the “Downloads” heading at:</a:t>
            </a:r>
          </a:p>
          <a:p>
            <a:pPr lvl="0" algn="ctr">
              <a:spcBef>
                <a:spcPts val="1200"/>
              </a:spcBef>
              <a:defRPr/>
            </a:pPr>
            <a:r>
              <a:rPr lang="en-US" b="1" dirty="0">
                <a:solidFill>
                  <a:srgbClr val="C00000"/>
                </a:solidFill>
                <a:ea typeface="+mj-ea"/>
                <a:cs typeface="+mj-cs"/>
              </a:rPr>
              <a:t>http://bit.ly/PP21CDresources</a:t>
            </a:r>
            <a:endParaRPr kumimoji="0" lang="en-US" b="1" i="0" u="none" strike="noStrike" kern="1200" cap="none" spc="0" normalizeH="0" baseline="0" noProof="0" dirty="0" smtClean="0">
              <a:ln>
                <a:noFill/>
              </a:ln>
              <a:solidFill>
                <a:srgbClr val="C00000"/>
              </a:solidFill>
              <a:effectLst/>
              <a:uLnTx/>
              <a:uFillTx/>
              <a:ea typeface="+mj-ea"/>
              <a:cs typeface="+mj-cs"/>
            </a:endParaRPr>
          </a:p>
          <a:p>
            <a:pPr algn="ctr"/>
            <a:endParaRPr lang="en-US" sz="2500" dirty="0" smtClean="0">
              <a:latin typeface="+mj-lt"/>
            </a:endParaRPr>
          </a:p>
          <a:p>
            <a:pPr lvl="0" algn="ctr">
              <a:spcBef>
                <a:spcPts val="1200"/>
              </a:spcBef>
              <a:defRPr/>
            </a:pPr>
            <a:r>
              <a:rPr lang="en-US" sz="2800" b="1" dirty="0">
                <a:solidFill>
                  <a:schemeClr val="accent1">
                    <a:lumMod val="75000"/>
                  </a:schemeClr>
                </a:solidFill>
                <a:latin typeface="+mj-lt"/>
              </a:rPr>
              <a:t>The </a:t>
            </a:r>
            <a:r>
              <a:rPr lang="en-US" sz="2800" b="1" dirty="0" smtClean="0">
                <a:solidFill>
                  <a:schemeClr val="accent1">
                    <a:lumMod val="75000"/>
                  </a:schemeClr>
                </a:solidFill>
                <a:latin typeface="+mj-lt"/>
              </a:rPr>
              <a:t>skills module can be downloaded directly at:</a:t>
            </a:r>
            <a:endParaRPr lang="en-US" sz="2800" b="1" dirty="0">
              <a:solidFill>
                <a:schemeClr val="accent1">
                  <a:lumMod val="75000"/>
                </a:schemeClr>
              </a:solidFill>
              <a:latin typeface="+mj-lt"/>
            </a:endParaRPr>
          </a:p>
          <a:p>
            <a:pPr algn="ctr">
              <a:spcBef>
                <a:spcPts val="1200"/>
              </a:spcBef>
              <a:defRPr/>
            </a:pPr>
            <a:r>
              <a:rPr lang="en-US" b="1" dirty="0">
                <a:solidFill>
                  <a:srgbClr val="C00000"/>
                </a:solidFill>
              </a:rPr>
              <a:t>http://</a:t>
            </a:r>
            <a:r>
              <a:rPr lang="en-US" b="1" dirty="0" smtClean="0">
                <a:solidFill>
                  <a:srgbClr val="C00000"/>
                </a:solidFill>
              </a:rPr>
              <a:t>bit.ly/PPskills</a:t>
            </a:r>
            <a:endParaRPr lang="en-US" b="1" dirty="0">
              <a:solidFill>
                <a:srgbClr val="C00000"/>
              </a:solidFill>
            </a:endParaRPr>
          </a:p>
          <a:p>
            <a:pPr marL="0" marR="0" lvl="0" indent="0" algn="ctr" defTabSz="914400" rtl="0" eaLnBrk="1" fontAlgn="auto" latinLnBrk="0" hangingPunct="1">
              <a:buClrTx/>
              <a:buSzTx/>
              <a:buFontTx/>
              <a:buNone/>
              <a:tabLst/>
              <a:defRPr/>
            </a:pPr>
            <a:endParaRPr kumimoji="0" lang="en-US" sz="25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pic>
        <p:nvPicPr>
          <p:cNvPr id="3" name="Picture 2"/>
          <p:cNvPicPr>
            <a:picLocks noChangeAspect="1" noChangeArrowheads="1"/>
          </p:cNvPicPr>
          <p:nvPr/>
        </p:nvPicPr>
        <p:blipFill>
          <a:blip r:embed="rId2" cstate="print"/>
          <a:srcRect/>
          <a:stretch>
            <a:fillRect/>
          </a:stretch>
        </p:blipFill>
        <p:spPr bwMode="auto">
          <a:xfrm>
            <a:off x="152400" y="200862"/>
            <a:ext cx="3657600" cy="4989080"/>
          </a:xfrm>
          <a:prstGeom prst="rect">
            <a:avLst/>
          </a:prstGeom>
          <a:noFill/>
          <a:ln w="9525">
            <a:noFill/>
            <a:miter lim="800000"/>
            <a:headEnd/>
            <a:tailEnd/>
          </a:ln>
        </p:spPr>
      </p:pic>
      <p:sp>
        <p:nvSpPr>
          <p:cNvPr id="7" name="TextBox 6"/>
          <p:cNvSpPr txBox="1"/>
          <p:nvPr/>
        </p:nvSpPr>
        <p:spPr>
          <a:xfrm>
            <a:off x="152400" y="5228272"/>
            <a:ext cx="3657600" cy="1477328"/>
          </a:xfrm>
          <a:prstGeom prst="rect">
            <a:avLst/>
          </a:prstGeom>
          <a:noFill/>
        </p:spPr>
        <p:txBody>
          <a:bodyPr wrap="square" rtlCol="0">
            <a:spAutoFit/>
          </a:bodyPr>
          <a:lstStyle/>
          <a:p>
            <a:pPr algn="ctr">
              <a:spcBef>
                <a:spcPts val="1200"/>
              </a:spcBef>
            </a:pPr>
            <a:r>
              <a:rPr lang="en-US" b="1" dirty="0" smtClean="0">
                <a:solidFill>
                  <a:srgbClr val="C00000"/>
                </a:solidFill>
              </a:rPr>
              <a:t>Save 30%! </a:t>
            </a:r>
          </a:p>
          <a:p>
            <a:pPr algn="ctr"/>
            <a:r>
              <a:rPr lang="en-US" b="1" dirty="0" smtClean="0">
                <a:solidFill>
                  <a:srgbClr val="C00000"/>
                </a:solidFill>
              </a:rPr>
              <a:t>Use Promo Code: </a:t>
            </a:r>
          </a:p>
          <a:p>
            <a:pPr algn="ctr"/>
            <a:r>
              <a:rPr lang="en-US" b="1" dirty="0" smtClean="0">
                <a:solidFill>
                  <a:srgbClr val="C00000"/>
                </a:solidFill>
              </a:rPr>
              <a:t>WLY14 during check out at www.wiley.com</a:t>
            </a:r>
            <a:endParaRPr lang="en-US" dirty="0" smtClean="0">
              <a:solidFill>
                <a:srgbClr val="C00000"/>
              </a:solidFill>
            </a:endParaRPr>
          </a:p>
          <a:p>
            <a:endParaRPr lang="en-US" dirty="0"/>
          </a:p>
        </p:txBody>
      </p:sp>
    </p:spTree>
    <p:extLst>
      <p:ext uri="{BB962C8B-B14F-4D97-AF65-F5344CB8AC3E}">
        <p14:creationId xmlns:p14="http://schemas.microsoft.com/office/powerpoint/2010/main" val="2542512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smtClean="0"/>
              <a:t>Building Blocks for Participation </a:t>
            </a:r>
            <a:endParaRPr lang="en-US" dirty="0"/>
          </a:p>
        </p:txBody>
      </p:sp>
      <p:grpSp>
        <p:nvGrpSpPr>
          <p:cNvPr id="8" name="Group 7"/>
          <p:cNvGrpSpPr/>
          <p:nvPr/>
        </p:nvGrpSpPr>
        <p:grpSpPr>
          <a:xfrm>
            <a:off x="533400" y="1371600"/>
            <a:ext cx="2209800" cy="4572000"/>
            <a:chOff x="229655" y="162781"/>
            <a:chExt cx="1769773" cy="2508846"/>
          </a:xfrm>
        </p:grpSpPr>
        <p:sp>
          <p:nvSpPr>
            <p:cNvPr id="9" name="Rounded Rectangle 8"/>
            <p:cNvSpPr/>
            <p:nvPr/>
          </p:nvSpPr>
          <p:spPr>
            <a:xfrm>
              <a:off x="229655" y="162781"/>
              <a:ext cx="1769773" cy="2508846"/>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281490" y="214616"/>
              <a:ext cx="1666103" cy="24051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100000"/>
                </a:lnSpc>
                <a:spcBef>
                  <a:spcPct val="0"/>
                </a:spcBef>
                <a:spcAft>
                  <a:spcPts val="600"/>
                </a:spcAft>
              </a:pPr>
              <a:endParaRPr lang="en-US" sz="1800" b="1" kern="1200" dirty="0"/>
            </a:p>
            <a:p>
              <a:pPr lvl="0" algn="ctr" defTabSz="800100">
                <a:lnSpc>
                  <a:spcPct val="100000"/>
                </a:lnSpc>
                <a:spcBef>
                  <a:spcPct val="0"/>
                </a:spcBef>
                <a:spcAft>
                  <a:spcPts val="1800"/>
                </a:spcAft>
              </a:pPr>
              <a:r>
                <a:rPr lang="en-US" sz="3000" b="1" kern="1200" dirty="0"/>
                <a:t>Enabling </a:t>
              </a:r>
              <a:r>
                <a:rPr lang="en-US" sz="3000" b="1" kern="1200" dirty="0" smtClean="0"/>
                <a:t>Small-Scale Decision Making</a:t>
              </a:r>
            </a:p>
            <a:p>
              <a:pPr lvl="0" algn="ctr" defTabSz="800100">
                <a:lnSpc>
                  <a:spcPct val="100000"/>
                </a:lnSpc>
                <a:spcBef>
                  <a:spcPct val="0"/>
                </a:spcBef>
                <a:spcAft>
                  <a:spcPts val="600"/>
                </a:spcAft>
              </a:pPr>
              <a:r>
                <a:rPr lang="en-US" sz="2000" b="1" kern="1200" dirty="0" smtClean="0"/>
                <a:t>(individuals, families, groups, neighborhoods)</a:t>
              </a:r>
              <a:endParaRPr lang="en-US" sz="2000" kern="1200" dirty="0"/>
            </a:p>
          </p:txBody>
        </p:sp>
      </p:grpSp>
      <p:sp>
        <p:nvSpPr>
          <p:cNvPr id="11" name="TextBox 10"/>
          <p:cNvSpPr txBox="1"/>
          <p:nvPr/>
        </p:nvSpPr>
        <p:spPr>
          <a:xfrm>
            <a:off x="3048000" y="1143000"/>
            <a:ext cx="5791200" cy="1292662"/>
          </a:xfrm>
          <a:prstGeom prst="rect">
            <a:avLst/>
          </a:prstGeom>
          <a:noFill/>
        </p:spPr>
        <p:txBody>
          <a:bodyPr wrap="square" rtlCol="0">
            <a:spAutoFit/>
          </a:bodyPr>
          <a:lstStyle/>
          <a:p>
            <a:pPr algn="ctr">
              <a:spcAft>
                <a:spcPts val="1200"/>
              </a:spcAft>
            </a:pPr>
            <a:r>
              <a:rPr lang="en-US" sz="2600" dirty="0" smtClean="0"/>
              <a:t>Citizens want to make day-to-day decisions, and need thin and thick opportunities. </a:t>
            </a:r>
            <a:endParaRPr lang="en-US" sz="2600" dirty="0"/>
          </a:p>
        </p:txBody>
      </p:sp>
      <p:sp>
        <p:nvSpPr>
          <p:cNvPr id="16" name="Content Placeholder 2"/>
          <p:cNvSpPr txBox="1">
            <a:spLocks/>
          </p:cNvSpPr>
          <p:nvPr/>
        </p:nvSpPr>
        <p:spPr>
          <a:xfrm>
            <a:off x="3124200" y="2438400"/>
            <a:ext cx="5715000" cy="4114800"/>
          </a:xfrm>
          <a:prstGeom prst="rect">
            <a:avLst/>
          </a:prstGeom>
        </p:spPr>
        <p:txBody>
          <a:bodyPr vert="horz">
            <a:noAutofit/>
          </a:bodyPr>
          <a:lstStyle/>
          <a:p>
            <a:pPr marL="274320" marR="0" lvl="0" indent="-274320" algn="l" defTabSz="914400" rtl="0" eaLnBrk="1" fontAlgn="auto" latinLnBrk="0" hangingPunct="1">
              <a:lnSpc>
                <a:spcPct val="100000"/>
              </a:lnSpc>
              <a:spcAft>
                <a:spcPts val="800"/>
              </a:spcAft>
              <a:buClr>
                <a:schemeClr val="accent1"/>
              </a:buClr>
              <a:buSzPct val="76000"/>
              <a:buFont typeface="Wingdings 3"/>
              <a:buChar char=""/>
              <a:tabLst/>
              <a:defRPr/>
            </a:pPr>
            <a:r>
              <a:rPr kumimoji="0" lang="en-US" sz="2400" b="0" i="0" u="none" strike="noStrike" kern="1200" cap="none" spc="0" normalizeH="0" baseline="0" noProof="0" dirty="0" smtClean="0">
                <a:ln>
                  <a:noFill/>
                </a:ln>
                <a:solidFill>
                  <a:schemeClr val="accent3">
                    <a:lumMod val="75000"/>
                  </a:schemeClr>
                </a:solidFill>
                <a:effectLst/>
                <a:uLnTx/>
                <a:uFillTx/>
                <a:latin typeface="+mn-lt"/>
                <a:ea typeface="+mn-ea"/>
                <a:cs typeface="+mn-cs"/>
              </a:rPr>
              <a:t>Participatory Public Meetings </a:t>
            </a:r>
          </a:p>
          <a:p>
            <a:pPr marL="274320" marR="0" lvl="0" indent="-274320" algn="l" defTabSz="914400" rtl="0" eaLnBrk="1" fontAlgn="auto" latinLnBrk="0" hangingPunct="1">
              <a:lnSpc>
                <a:spcPct val="100000"/>
              </a:lnSpc>
              <a:spcAft>
                <a:spcPts val="800"/>
              </a:spcAft>
              <a:buClr>
                <a:schemeClr val="accent1"/>
              </a:buClr>
              <a:buSzPct val="76000"/>
              <a:buFont typeface="Wingdings 3"/>
              <a:buChar char=""/>
              <a:tabLst/>
              <a:defRPr/>
            </a:pPr>
            <a:r>
              <a:rPr kumimoji="0" lang="en-US" sz="2400" b="0" i="0" u="none" strike="noStrike" kern="1200" cap="none" spc="0" normalizeH="0" baseline="0" noProof="0" dirty="0" smtClean="0">
                <a:ln>
                  <a:noFill/>
                </a:ln>
                <a:solidFill>
                  <a:schemeClr val="accent3">
                    <a:lumMod val="75000"/>
                  </a:schemeClr>
                </a:solidFill>
                <a:effectLst/>
                <a:uLnTx/>
                <a:uFillTx/>
                <a:latin typeface="+mn-lt"/>
                <a:ea typeface="+mn-ea"/>
                <a:cs typeface="+mn-cs"/>
              </a:rPr>
              <a:t>Meetings and Interactions </a:t>
            </a:r>
            <a:r>
              <a:rPr lang="en-US" sz="2400" dirty="0" smtClean="0">
                <a:solidFill>
                  <a:schemeClr val="accent3">
                    <a:lumMod val="75000"/>
                  </a:schemeClr>
                </a:solidFill>
              </a:rPr>
              <a:t>with Professionals (e.g., school officials, healthcare providers)</a:t>
            </a:r>
          </a:p>
          <a:p>
            <a:pPr marL="274320" marR="0" lvl="0" indent="-274320" algn="l" defTabSz="914400" rtl="0" eaLnBrk="1" fontAlgn="auto" latinLnBrk="0" hangingPunct="1">
              <a:lnSpc>
                <a:spcPct val="100000"/>
              </a:lnSpc>
              <a:spcAft>
                <a:spcPts val="800"/>
              </a:spcAft>
              <a:buClr>
                <a:schemeClr val="accent1"/>
              </a:buClr>
              <a:buSzPct val="76000"/>
              <a:buFont typeface="Wingdings 3"/>
              <a:buChar char=""/>
              <a:tabLst/>
              <a:defRPr/>
            </a:pPr>
            <a:r>
              <a:rPr kumimoji="0" lang="en-US" sz="2400" b="0" i="0" u="none" strike="noStrike" kern="1200" cap="none" spc="0" normalizeH="0" baseline="0" noProof="0" dirty="0" smtClean="0">
                <a:ln>
                  <a:noFill/>
                </a:ln>
                <a:solidFill>
                  <a:schemeClr val="accent3">
                    <a:lumMod val="75000"/>
                  </a:schemeClr>
                </a:solidFill>
                <a:effectLst/>
                <a:uLnTx/>
                <a:uFillTx/>
                <a:latin typeface="+mn-lt"/>
                <a:ea typeface="+mn-ea"/>
                <a:cs typeface="+mn-cs"/>
              </a:rPr>
              <a:t>Online</a:t>
            </a:r>
            <a:r>
              <a:rPr kumimoji="0" lang="en-US" sz="2400" b="0" i="0" u="none" strike="noStrike" kern="1200" cap="none" spc="0" normalizeH="0" noProof="0" dirty="0" smtClean="0">
                <a:ln>
                  <a:noFill/>
                </a:ln>
                <a:solidFill>
                  <a:schemeClr val="accent3">
                    <a:lumMod val="75000"/>
                  </a:schemeClr>
                </a:solidFill>
                <a:effectLst/>
                <a:uLnTx/>
                <a:uFillTx/>
                <a:latin typeface="+mn-lt"/>
                <a:ea typeface="+mn-ea"/>
                <a:cs typeface="+mn-cs"/>
              </a:rPr>
              <a:t> Tools and Technologies</a:t>
            </a:r>
          </a:p>
          <a:p>
            <a:pPr marL="274320" marR="0" lvl="0" indent="-274320" algn="l" defTabSz="914400" rtl="0" eaLnBrk="1" fontAlgn="auto" latinLnBrk="0" hangingPunct="1">
              <a:lnSpc>
                <a:spcPct val="100000"/>
              </a:lnSpc>
              <a:spcAft>
                <a:spcPts val="800"/>
              </a:spcAft>
              <a:buClr>
                <a:schemeClr val="accent1"/>
              </a:buClr>
              <a:buSzPct val="76000"/>
              <a:buFont typeface="Wingdings 3"/>
              <a:buChar char=""/>
              <a:tabLst/>
              <a:defRPr/>
            </a:pPr>
            <a:r>
              <a:rPr lang="en-US" sz="2400" baseline="0" dirty="0" smtClean="0">
                <a:solidFill>
                  <a:schemeClr val="accent3">
                    <a:lumMod val="75000"/>
                  </a:schemeClr>
                </a:solidFill>
              </a:rPr>
              <a:t>Fairs and Social Events</a:t>
            </a:r>
            <a:endParaRPr lang="en-US" sz="2400" dirty="0" smtClean="0">
              <a:solidFill>
                <a:schemeClr val="accent3">
                  <a:lumMod val="75000"/>
                </a:schemeClr>
              </a:solidFill>
            </a:endParaRPr>
          </a:p>
          <a:p>
            <a:pPr marL="274320" marR="0" lvl="0" indent="-274320" algn="l" defTabSz="914400" rtl="0" eaLnBrk="1" fontAlgn="auto" latinLnBrk="0" hangingPunct="1">
              <a:lnSpc>
                <a:spcPct val="100000"/>
              </a:lnSpc>
              <a:spcAft>
                <a:spcPts val="800"/>
              </a:spcAft>
              <a:buClr>
                <a:schemeClr val="accent1"/>
              </a:buClr>
              <a:buSzPct val="76000"/>
              <a:buFont typeface="Wingdings 3"/>
              <a:buChar char=""/>
              <a:tabLst/>
              <a:defRPr/>
            </a:pPr>
            <a:r>
              <a:rPr lang="en-US" sz="2400" dirty="0" smtClean="0">
                <a:solidFill>
                  <a:schemeClr val="accent3">
                    <a:lumMod val="75000"/>
                  </a:schemeClr>
                </a:solidFill>
              </a:rPr>
              <a:t>Neighborhood Associations and Councils, HOAs</a:t>
            </a:r>
          </a:p>
          <a:p>
            <a:pPr marL="274320" marR="0" lvl="0" indent="-274320" algn="l" defTabSz="914400" rtl="0" eaLnBrk="1" fontAlgn="auto" latinLnBrk="0" hangingPunct="1">
              <a:lnSpc>
                <a:spcPct val="100000"/>
              </a:lnSpc>
              <a:spcAft>
                <a:spcPts val="800"/>
              </a:spcAft>
              <a:buClr>
                <a:schemeClr val="accent1"/>
              </a:buClr>
              <a:buSzPct val="76000"/>
              <a:buFont typeface="Wingdings 3"/>
              <a:buChar char=""/>
              <a:tabLst/>
              <a:defRPr/>
            </a:pPr>
            <a:r>
              <a:rPr lang="en-US" sz="2400" noProof="0" dirty="0" smtClean="0">
                <a:solidFill>
                  <a:schemeClr val="accent3">
                    <a:lumMod val="75000"/>
                  </a:schemeClr>
                </a:solidFill>
              </a:rPr>
              <a:t>Walkshops, Tactical Urbanism</a:t>
            </a:r>
            <a:endParaRPr kumimoji="0" lang="en-US" sz="2400" b="0" i="0" u="none" strike="noStrike" kern="1200" cap="none" spc="0" normalizeH="0" baseline="0" noProof="0" dirty="0" smtClean="0">
              <a:ln>
                <a:noFill/>
              </a:ln>
              <a:solidFill>
                <a:schemeClr val="accent3">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smtClean="0"/>
              <a:t>Building Blocks for Participation </a:t>
            </a:r>
            <a:endParaRPr lang="en-US" dirty="0"/>
          </a:p>
        </p:txBody>
      </p:sp>
      <p:sp>
        <p:nvSpPr>
          <p:cNvPr id="16" name="TextBox 15"/>
          <p:cNvSpPr txBox="1"/>
          <p:nvPr/>
        </p:nvSpPr>
        <p:spPr>
          <a:xfrm>
            <a:off x="2819400" y="1295400"/>
            <a:ext cx="6096000" cy="1395254"/>
          </a:xfrm>
          <a:prstGeom prst="rect">
            <a:avLst/>
          </a:prstGeom>
          <a:noFill/>
        </p:spPr>
        <p:txBody>
          <a:bodyPr wrap="square" rtlCol="0">
            <a:spAutoFit/>
          </a:bodyPr>
          <a:lstStyle/>
          <a:p>
            <a:pPr algn="ctr">
              <a:spcAft>
                <a:spcPts val="800"/>
              </a:spcAft>
            </a:pPr>
            <a:r>
              <a:rPr lang="en-US" sz="2600" dirty="0" smtClean="0"/>
              <a:t>Citizens want to influence policy decisions. </a:t>
            </a:r>
          </a:p>
          <a:p>
            <a:pPr algn="ctr">
              <a:spcAft>
                <a:spcPts val="800"/>
              </a:spcAft>
            </a:pPr>
            <a:r>
              <a:rPr lang="en-US" sz="2600" dirty="0" smtClean="0"/>
              <a:t>This requires building participation into the regular functioning of government. </a:t>
            </a:r>
            <a:endParaRPr lang="en-US" sz="2600" dirty="0"/>
          </a:p>
        </p:txBody>
      </p:sp>
      <p:sp>
        <p:nvSpPr>
          <p:cNvPr id="17" name="Content Placeholder 2"/>
          <p:cNvSpPr txBox="1">
            <a:spLocks/>
          </p:cNvSpPr>
          <p:nvPr/>
        </p:nvSpPr>
        <p:spPr>
          <a:xfrm>
            <a:off x="3048000" y="2743200"/>
            <a:ext cx="5791200" cy="4114800"/>
          </a:xfrm>
          <a:prstGeom prst="rect">
            <a:avLst/>
          </a:prstGeom>
        </p:spPr>
        <p:txBody>
          <a:bodyPr vert="horz">
            <a:noAutofit/>
          </a:bodyPr>
          <a:lstStyle/>
          <a:p>
            <a:pPr marL="274320" marR="0" lvl="0" indent="-274320" algn="l" defTabSz="914400" rtl="0" eaLnBrk="1" fontAlgn="auto" latinLnBrk="0" hangingPunct="1">
              <a:lnSpc>
                <a:spcPct val="100000"/>
              </a:lnSpc>
              <a:spcAft>
                <a:spcPts val="800"/>
              </a:spcAft>
              <a:buClr>
                <a:schemeClr val="accent1"/>
              </a:buClr>
              <a:buSzPct val="76000"/>
              <a:buFont typeface="Wingdings 3"/>
              <a:buChar char=""/>
              <a:tabLst/>
              <a:defRPr/>
            </a:pPr>
            <a:r>
              <a:rPr kumimoji="0" lang="en-US" sz="2400" b="0" i="0" u="none" strike="noStrike" kern="1200" cap="none" spc="0" normalizeH="0" baseline="0" noProof="0" dirty="0" smtClean="0">
                <a:ln>
                  <a:noFill/>
                </a:ln>
                <a:solidFill>
                  <a:schemeClr val="accent3">
                    <a:lumMod val="75000"/>
                  </a:schemeClr>
                </a:solidFill>
                <a:effectLst/>
                <a:uLnTx/>
                <a:uFillTx/>
                <a:latin typeface="+mn-lt"/>
                <a:ea typeface="+mn-ea"/>
                <a:cs typeface="+mn-cs"/>
              </a:rPr>
              <a:t>Deliberative Events</a:t>
            </a:r>
          </a:p>
          <a:p>
            <a:pPr marL="274320" marR="0" lvl="0" indent="-274320" algn="l" defTabSz="914400" rtl="0" eaLnBrk="1" fontAlgn="auto" latinLnBrk="0" hangingPunct="1">
              <a:lnSpc>
                <a:spcPct val="100000"/>
              </a:lnSpc>
              <a:spcAft>
                <a:spcPts val="800"/>
              </a:spcAft>
              <a:buClr>
                <a:schemeClr val="accent1"/>
              </a:buClr>
              <a:buSzPct val="76000"/>
              <a:buFont typeface="Wingdings 3"/>
              <a:buChar char=""/>
              <a:tabLst/>
              <a:defRPr/>
            </a:pPr>
            <a:r>
              <a:rPr lang="en-US" sz="2400" dirty="0" smtClean="0">
                <a:solidFill>
                  <a:schemeClr val="accent3">
                    <a:lumMod val="75000"/>
                  </a:schemeClr>
                </a:solidFill>
              </a:rPr>
              <a:t>Participatory Budgeting</a:t>
            </a:r>
          </a:p>
          <a:p>
            <a:pPr marL="274320" marR="0" lvl="0" indent="-274320" algn="l" defTabSz="914400" rtl="0" eaLnBrk="1" fontAlgn="auto" latinLnBrk="0" hangingPunct="1">
              <a:lnSpc>
                <a:spcPct val="100000"/>
              </a:lnSpc>
              <a:spcAft>
                <a:spcPts val="800"/>
              </a:spcAft>
              <a:buClr>
                <a:schemeClr val="accent1"/>
              </a:buClr>
              <a:buSzPct val="76000"/>
              <a:buFont typeface="Wingdings 3"/>
              <a:buChar char=""/>
              <a:tabLst/>
              <a:defRPr/>
            </a:pPr>
            <a:r>
              <a:rPr kumimoji="0" lang="en-US" sz="2400" b="0" i="0" u="none" strike="noStrike" kern="1200" cap="none" spc="0" normalizeH="0" baseline="0" noProof="0" dirty="0" smtClean="0">
                <a:ln>
                  <a:noFill/>
                </a:ln>
                <a:solidFill>
                  <a:schemeClr val="accent3">
                    <a:lumMod val="75000"/>
                  </a:schemeClr>
                </a:solidFill>
                <a:effectLst/>
                <a:uLnTx/>
                <a:uFillTx/>
                <a:latin typeface="+mn-lt"/>
                <a:ea typeface="+mn-ea"/>
                <a:cs typeface="+mn-cs"/>
              </a:rPr>
              <a:t>Participatory</a:t>
            </a:r>
            <a:r>
              <a:rPr kumimoji="0" lang="en-US" sz="2400" b="0" i="0" u="none" strike="noStrike" kern="1200" cap="none" spc="0" normalizeH="0" noProof="0" dirty="0" smtClean="0">
                <a:ln>
                  <a:noFill/>
                </a:ln>
                <a:solidFill>
                  <a:schemeClr val="accent3">
                    <a:lumMod val="75000"/>
                  </a:schemeClr>
                </a:solidFill>
                <a:effectLst/>
                <a:uLnTx/>
                <a:uFillTx/>
                <a:latin typeface="+mn-lt"/>
                <a:ea typeface="+mn-ea"/>
                <a:cs typeface="+mn-cs"/>
              </a:rPr>
              <a:t> Meetings of “Official” Decision Making Bodies</a:t>
            </a:r>
          </a:p>
          <a:p>
            <a:pPr marL="274320" marR="0" lvl="0" indent="-274320" algn="l" defTabSz="914400" rtl="0" eaLnBrk="1" fontAlgn="auto" latinLnBrk="0" hangingPunct="1">
              <a:lnSpc>
                <a:spcPct val="100000"/>
              </a:lnSpc>
              <a:spcAft>
                <a:spcPts val="800"/>
              </a:spcAft>
              <a:buClr>
                <a:schemeClr val="accent1"/>
              </a:buClr>
              <a:buSzPct val="76000"/>
              <a:buFont typeface="Wingdings 3"/>
              <a:buChar char=""/>
              <a:tabLst/>
              <a:defRPr/>
            </a:pPr>
            <a:r>
              <a:rPr lang="en-US" sz="2400" dirty="0" smtClean="0">
                <a:solidFill>
                  <a:schemeClr val="accent3">
                    <a:lumMod val="75000"/>
                  </a:schemeClr>
                </a:solidFill>
              </a:rPr>
              <a:t>Advisory Boards and Councils </a:t>
            </a:r>
          </a:p>
          <a:p>
            <a:pPr marL="274320" marR="0" lvl="0" indent="-274320" algn="l" defTabSz="914400" rtl="0" eaLnBrk="1" fontAlgn="auto" latinLnBrk="0" hangingPunct="1">
              <a:lnSpc>
                <a:spcPct val="100000"/>
              </a:lnSpc>
              <a:spcAft>
                <a:spcPts val="800"/>
              </a:spcAft>
              <a:buClr>
                <a:schemeClr val="accent1"/>
              </a:buClr>
              <a:buSzPct val="76000"/>
              <a:buFont typeface="Wingdings 3"/>
              <a:buChar char=""/>
              <a:tabLst/>
              <a:defRPr/>
            </a:pPr>
            <a:r>
              <a:rPr kumimoji="0" lang="en-US" sz="2400" b="0" i="0" u="none" strike="noStrike" kern="1200" cap="none" spc="0" normalizeH="0" noProof="0" dirty="0" smtClean="0">
                <a:ln>
                  <a:noFill/>
                </a:ln>
                <a:solidFill>
                  <a:schemeClr val="accent3">
                    <a:lumMod val="75000"/>
                  </a:schemeClr>
                </a:solidFill>
                <a:effectLst/>
                <a:uLnTx/>
                <a:uFillTx/>
                <a:latin typeface="+mn-lt"/>
                <a:ea typeface="+mn-ea"/>
                <a:cs typeface="+mn-cs"/>
              </a:rPr>
              <a:t>Community Coalitions</a:t>
            </a:r>
          </a:p>
          <a:p>
            <a:pPr marL="274320" marR="0" lvl="0" indent="-274320" algn="l" defTabSz="914400" rtl="0" eaLnBrk="1" fontAlgn="auto" latinLnBrk="0" hangingPunct="1">
              <a:lnSpc>
                <a:spcPct val="100000"/>
              </a:lnSpc>
              <a:spcAft>
                <a:spcPts val="800"/>
              </a:spcAft>
              <a:buClr>
                <a:schemeClr val="accent1"/>
              </a:buClr>
              <a:buSzPct val="76000"/>
              <a:buFont typeface="Wingdings 3"/>
              <a:buChar char=""/>
              <a:tabLst/>
              <a:defRPr/>
            </a:pPr>
            <a:r>
              <a:rPr lang="en-US" sz="2400" dirty="0" smtClean="0">
                <a:solidFill>
                  <a:schemeClr val="accent3">
                    <a:lumMod val="75000"/>
                  </a:schemeClr>
                </a:solidFill>
              </a:rPr>
              <a:t>Policy Conferences </a:t>
            </a:r>
          </a:p>
          <a:p>
            <a:pPr marL="274320" marR="0" lvl="0" indent="-274320" algn="l" defTabSz="914400" rtl="0" eaLnBrk="1" fontAlgn="auto" latinLnBrk="0" hangingPunct="1">
              <a:lnSpc>
                <a:spcPct val="100000"/>
              </a:lnSpc>
              <a:spcAft>
                <a:spcPts val="800"/>
              </a:spcAft>
              <a:buClr>
                <a:schemeClr val="accent1"/>
              </a:buClr>
              <a:buSzPct val="76000"/>
              <a:buFont typeface="Wingdings 3"/>
              <a:buChar char=""/>
              <a:tabLst/>
              <a:defRPr/>
            </a:pPr>
            <a:r>
              <a:rPr kumimoji="0" lang="en-US" sz="2400" b="0" i="0" u="none" strike="noStrike" kern="1200" cap="none" spc="0" normalizeH="0" noProof="0" dirty="0" smtClean="0">
                <a:ln>
                  <a:noFill/>
                </a:ln>
                <a:solidFill>
                  <a:schemeClr val="accent3">
                    <a:lumMod val="75000"/>
                  </a:schemeClr>
                </a:solidFill>
                <a:effectLst/>
                <a:uLnTx/>
                <a:uFillTx/>
                <a:latin typeface="+mn-lt"/>
                <a:ea typeface="+mn-ea"/>
                <a:cs typeface="+mn-cs"/>
              </a:rPr>
              <a:t>Ballot Initiatives and Referenda</a:t>
            </a:r>
          </a:p>
        </p:txBody>
      </p:sp>
      <p:grpSp>
        <p:nvGrpSpPr>
          <p:cNvPr id="24" name="Group 23"/>
          <p:cNvGrpSpPr/>
          <p:nvPr/>
        </p:nvGrpSpPr>
        <p:grpSpPr>
          <a:xfrm>
            <a:off x="533400" y="1371600"/>
            <a:ext cx="2209800" cy="4572000"/>
            <a:chOff x="229655" y="162781"/>
            <a:chExt cx="1769773" cy="2508846"/>
          </a:xfrm>
        </p:grpSpPr>
        <p:sp>
          <p:nvSpPr>
            <p:cNvPr id="25" name="Rounded Rectangle 24"/>
            <p:cNvSpPr/>
            <p:nvPr/>
          </p:nvSpPr>
          <p:spPr>
            <a:xfrm>
              <a:off x="229655" y="162781"/>
              <a:ext cx="1769773" cy="2508846"/>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ounded Rectangle 4"/>
            <p:cNvSpPr/>
            <p:nvPr/>
          </p:nvSpPr>
          <p:spPr>
            <a:xfrm>
              <a:off x="281490" y="214616"/>
              <a:ext cx="1666103" cy="24051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100000"/>
                </a:lnSpc>
                <a:spcBef>
                  <a:spcPct val="0"/>
                </a:spcBef>
                <a:spcAft>
                  <a:spcPts val="600"/>
                </a:spcAft>
              </a:pPr>
              <a:endParaRPr lang="en-US" sz="1800" b="1" kern="1200" dirty="0"/>
            </a:p>
            <a:p>
              <a:pPr lvl="0" algn="ctr" defTabSz="800100">
                <a:lnSpc>
                  <a:spcPct val="100000"/>
                </a:lnSpc>
                <a:spcBef>
                  <a:spcPct val="0"/>
                </a:spcBef>
                <a:spcAft>
                  <a:spcPts val="1800"/>
                </a:spcAft>
              </a:pPr>
              <a:r>
                <a:rPr lang="en-US" sz="3000" b="1" kern="1200" dirty="0"/>
                <a:t>Enabling </a:t>
              </a:r>
              <a:r>
                <a:rPr lang="en-US" sz="3000" b="1" dirty="0" smtClean="0"/>
                <a:t>Large-Scale</a:t>
              </a:r>
              <a:r>
                <a:rPr lang="en-US" sz="3000" b="1" kern="1200" dirty="0" smtClean="0"/>
                <a:t> Decision Making</a:t>
              </a:r>
            </a:p>
            <a:p>
              <a:pPr lvl="0" algn="ctr" defTabSz="800100">
                <a:lnSpc>
                  <a:spcPct val="100000"/>
                </a:lnSpc>
                <a:spcBef>
                  <a:spcPct val="0"/>
                </a:spcBef>
                <a:spcAft>
                  <a:spcPts val="600"/>
                </a:spcAft>
              </a:pPr>
              <a:r>
                <a:rPr lang="en-US" sz="2000" b="1" kern="1200" dirty="0" smtClean="0"/>
                <a:t>(communities, cities, regions, state &amp; federal government)</a:t>
              </a:r>
              <a:endParaRPr lang="en-US" sz="2000" kern="1200" dirty="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smtClean="0"/>
              <a:t>Building Blocks for Participation </a:t>
            </a:r>
            <a:endParaRPr lang="en-US" dirty="0"/>
          </a:p>
        </p:txBody>
      </p:sp>
      <p:sp>
        <p:nvSpPr>
          <p:cNvPr id="11" name="TextBox 10"/>
          <p:cNvSpPr txBox="1"/>
          <p:nvPr/>
        </p:nvSpPr>
        <p:spPr>
          <a:xfrm>
            <a:off x="3352800" y="1295400"/>
            <a:ext cx="5791200" cy="1292662"/>
          </a:xfrm>
          <a:prstGeom prst="rect">
            <a:avLst/>
          </a:prstGeom>
          <a:noFill/>
        </p:spPr>
        <p:txBody>
          <a:bodyPr wrap="square" rtlCol="0">
            <a:spAutoFit/>
          </a:bodyPr>
          <a:lstStyle/>
          <a:p>
            <a:pPr>
              <a:spcAft>
                <a:spcPts val="1200"/>
              </a:spcAft>
            </a:pPr>
            <a:r>
              <a:rPr lang="en-US" sz="2600" dirty="0" smtClean="0"/>
              <a:t>A strong participation infrastructure will encourage citizens to expend time, energy, and sweat equity. </a:t>
            </a:r>
            <a:endParaRPr lang="en-US" sz="2600" dirty="0"/>
          </a:p>
        </p:txBody>
      </p:sp>
      <p:sp>
        <p:nvSpPr>
          <p:cNvPr id="12" name="Content Placeholder 2"/>
          <p:cNvSpPr txBox="1">
            <a:spLocks/>
          </p:cNvSpPr>
          <p:nvPr/>
        </p:nvSpPr>
        <p:spPr>
          <a:xfrm>
            <a:off x="3429000" y="2590800"/>
            <a:ext cx="5715000" cy="4114800"/>
          </a:xfrm>
          <a:prstGeom prst="rect">
            <a:avLst/>
          </a:prstGeom>
        </p:spPr>
        <p:txBody>
          <a:bodyPr vert="horz">
            <a:noAutofit/>
          </a:bodyPr>
          <a:lstStyle/>
          <a:p>
            <a:pPr marL="274320" marR="0" lvl="0" indent="-274320" algn="l" defTabSz="914400" rtl="0" eaLnBrk="1" fontAlgn="auto" latinLnBrk="0" hangingPunct="1">
              <a:lnSpc>
                <a:spcPct val="100000"/>
              </a:lnSpc>
              <a:spcAft>
                <a:spcPts val="800"/>
              </a:spcAft>
              <a:buClr>
                <a:schemeClr val="accent1"/>
              </a:buClr>
              <a:buSzPct val="76000"/>
              <a:buFont typeface="Wingdings 3"/>
              <a:buChar char=""/>
              <a:tabLst/>
              <a:defRPr/>
            </a:pPr>
            <a:r>
              <a:rPr kumimoji="0" lang="en-US" sz="2400" b="0" i="0" u="none" strike="noStrike" kern="1200" cap="none" spc="0" normalizeH="0" baseline="0" noProof="0" dirty="0" smtClean="0">
                <a:ln>
                  <a:noFill/>
                </a:ln>
                <a:solidFill>
                  <a:schemeClr val="accent3">
                    <a:lumMod val="75000"/>
                  </a:schemeClr>
                </a:solidFill>
                <a:effectLst/>
                <a:uLnTx/>
                <a:uFillTx/>
                <a:latin typeface="+mn-lt"/>
                <a:ea typeface="+mn-ea"/>
                <a:cs typeface="+mn-cs"/>
              </a:rPr>
              <a:t>Volunteer</a:t>
            </a:r>
            <a:r>
              <a:rPr kumimoji="0" lang="en-US" sz="2400" b="0" i="0" u="none" strike="noStrike" kern="1200" cap="none" spc="0" normalizeH="0" noProof="0" dirty="0" smtClean="0">
                <a:ln>
                  <a:noFill/>
                </a:ln>
                <a:solidFill>
                  <a:schemeClr val="accent3">
                    <a:lumMod val="75000"/>
                  </a:schemeClr>
                </a:solidFill>
                <a:effectLst/>
                <a:uLnTx/>
                <a:uFillTx/>
                <a:latin typeface="+mn-lt"/>
                <a:ea typeface="+mn-ea"/>
                <a:cs typeface="+mn-cs"/>
              </a:rPr>
              <a:t> Coordination </a:t>
            </a:r>
            <a:r>
              <a:rPr lang="en-US" sz="2400" dirty="0" smtClean="0">
                <a:solidFill>
                  <a:schemeClr val="accent3">
                    <a:lumMod val="75000"/>
                  </a:schemeClr>
                </a:solidFill>
              </a:rPr>
              <a:t>and Mini-Grant Programs</a:t>
            </a:r>
          </a:p>
          <a:p>
            <a:pPr marL="274320" marR="0" lvl="0" indent="-274320" algn="l" defTabSz="914400" rtl="0" eaLnBrk="1" fontAlgn="auto" latinLnBrk="0" hangingPunct="1">
              <a:lnSpc>
                <a:spcPct val="100000"/>
              </a:lnSpc>
              <a:spcAft>
                <a:spcPts val="800"/>
              </a:spcAft>
              <a:buClr>
                <a:schemeClr val="accent1"/>
              </a:buClr>
              <a:buSzPct val="76000"/>
              <a:buFont typeface="Wingdings 3"/>
              <a:buChar char=""/>
              <a:tabLst/>
              <a:defRPr/>
            </a:pPr>
            <a:r>
              <a:rPr kumimoji="0" lang="en-US" sz="2400" b="0" i="0" u="none" strike="noStrike" kern="1200" cap="none" spc="0" normalizeH="0" baseline="0" noProof="0" dirty="0" smtClean="0">
                <a:ln>
                  <a:noFill/>
                </a:ln>
                <a:solidFill>
                  <a:schemeClr val="accent3">
                    <a:lumMod val="75000"/>
                  </a:schemeClr>
                </a:solidFill>
                <a:effectLst/>
                <a:uLnTx/>
                <a:uFillTx/>
                <a:latin typeface="+mn-lt"/>
                <a:ea typeface="+mn-ea"/>
                <a:cs typeface="+mn-cs"/>
              </a:rPr>
              <a:t>Apps</a:t>
            </a:r>
            <a:r>
              <a:rPr kumimoji="0" lang="en-US" sz="2400" b="0" i="0" u="none" strike="noStrike" kern="1200" cap="none" spc="0" normalizeH="0" noProof="0" dirty="0" smtClean="0">
                <a:ln>
                  <a:noFill/>
                </a:ln>
                <a:solidFill>
                  <a:schemeClr val="accent3">
                    <a:lumMod val="75000"/>
                  </a:schemeClr>
                </a:solidFill>
                <a:effectLst/>
                <a:uLnTx/>
                <a:uFillTx/>
                <a:latin typeface="+mn-lt"/>
                <a:ea typeface="+mn-ea"/>
                <a:cs typeface="+mn-cs"/>
              </a:rPr>
              <a:t> and </a:t>
            </a:r>
            <a:r>
              <a:rPr lang="en-US" sz="2400" dirty="0" smtClean="0">
                <a:solidFill>
                  <a:schemeClr val="accent3">
                    <a:lumMod val="75000"/>
                  </a:schemeClr>
                </a:solidFill>
              </a:rPr>
              <a:t>Platforms for Teams and Tasks</a:t>
            </a:r>
          </a:p>
          <a:p>
            <a:pPr marL="274320" marR="0" lvl="0" indent="-274320" algn="l" defTabSz="914400" rtl="0" eaLnBrk="1" fontAlgn="auto" latinLnBrk="0" hangingPunct="1">
              <a:lnSpc>
                <a:spcPct val="100000"/>
              </a:lnSpc>
              <a:spcAft>
                <a:spcPts val="800"/>
              </a:spcAft>
              <a:buClr>
                <a:schemeClr val="accent1"/>
              </a:buClr>
              <a:buSzPct val="76000"/>
              <a:buFont typeface="Wingdings 3"/>
              <a:buChar char=""/>
              <a:tabLst/>
              <a:defRPr/>
            </a:pPr>
            <a:r>
              <a:rPr kumimoji="0" lang="en-US" sz="2400" b="0" i="0" u="none" strike="noStrike" kern="1200" cap="none" spc="0" normalizeH="0" noProof="0" dirty="0" smtClean="0">
                <a:ln>
                  <a:noFill/>
                </a:ln>
                <a:solidFill>
                  <a:schemeClr val="accent3">
                    <a:lumMod val="75000"/>
                  </a:schemeClr>
                </a:solidFill>
                <a:effectLst/>
                <a:uLnTx/>
                <a:uFillTx/>
                <a:latin typeface="+mn-lt"/>
                <a:ea typeface="+mn-ea"/>
                <a:cs typeface="+mn-cs"/>
              </a:rPr>
              <a:t>Collaborative approaches to maintaining public resources</a:t>
            </a:r>
          </a:p>
          <a:p>
            <a:pPr marL="274320" marR="0" lvl="0" indent="-274320" algn="l" defTabSz="914400" rtl="0" eaLnBrk="1" fontAlgn="auto" latinLnBrk="0" hangingPunct="1">
              <a:lnSpc>
                <a:spcPct val="100000"/>
              </a:lnSpc>
              <a:spcAft>
                <a:spcPts val="800"/>
              </a:spcAft>
              <a:buClr>
                <a:schemeClr val="accent1"/>
              </a:buClr>
              <a:buSzPct val="76000"/>
              <a:buFont typeface="Wingdings 3"/>
              <a:buChar char=""/>
              <a:tabLst/>
              <a:defRPr/>
            </a:pPr>
            <a:r>
              <a:rPr lang="en-US" sz="2400" dirty="0" smtClean="0">
                <a:solidFill>
                  <a:schemeClr val="accent3">
                    <a:lumMod val="75000"/>
                  </a:schemeClr>
                </a:solidFill>
              </a:rPr>
              <a:t>Service opportunities connected to problem-solving</a:t>
            </a:r>
            <a:endParaRPr kumimoji="0" lang="en-US" sz="2400" b="0" i="0" u="none" strike="noStrike" kern="1200" cap="none" spc="0" normalizeH="0" noProof="0" dirty="0" smtClean="0">
              <a:ln>
                <a:noFill/>
              </a:ln>
              <a:solidFill>
                <a:schemeClr val="accent3">
                  <a:lumMod val="75000"/>
                </a:schemeClr>
              </a:solidFill>
              <a:effectLst/>
              <a:uLnTx/>
              <a:uFillTx/>
              <a:latin typeface="+mn-lt"/>
              <a:ea typeface="+mn-ea"/>
              <a:cs typeface="+mn-cs"/>
            </a:endParaRPr>
          </a:p>
        </p:txBody>
      </p:sp>
      <p:grpSp>
        <p:nvGrpSpPr>
          <p:cNvPr id="16" name="Group 15"/>
          <p:cNvGrpSpPr/>
          <p:nvPr/>
        </p:nvGrpSpPr>
        <p:grpSpPr>
          <a:xfrm>
            <a:off x="533400" y="1371600"/>
            <a:ext cx="2209800" cy="4572000"/>
            <a:chOff x="229655" y="162781"/>
            <a:chExt cx="1769773" cy="2508846"/>
          </a:xfrm>
        </p:grpSpPr>
        <p:sp>
          <p:nvSpPr>
            <p:cNvPr id="17" name="Rounded Rectangle 16"/>
            <p:cNvSpPr/>
            <p:nvPr/>
          </p:nvSpPr>
          <p:spPr>
            <a:xfrm>
              <a:off x="229655" y="162781"/>
              <a:ext cx="1769773" cy="2508846"/>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4"/>
            <p:cNvSpPr/>
            <p:nvPr/>
          </p:nvSpPr>
          <p:spPr>
            <a:xfrm>
              <a:off x="281490" y="214616"/>
              <a:ext cx="1666103" cy="24051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100000"/>
                </a:lnSpc>
                <a:spcBef>
                  <a:spcPct val="0"/>
                </a:spcBef>
              </a:pPr>
              <a:r>
                <a:rPr lang="en-US" sz="2500" b="1" kern="1200" dirty="0" smtClean="0"/>
                <a:t>Encouraging Public Work</a:t>
              </a:r>
              <a:endParaRPr lang="en-US" sz="2500" kern="1200" dirty="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12192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chor="ctr">
            <a:noAutofit/>
          </a:bodyPr>
          <a:lstStyle/>
          <a:p>
            <a:pPr algn="ctr"/>
            <a:r>
              <a:rPr lang="en-US" b="1" dirty="0" smtClean="0"/>
              <a:t>Provide Systemic Supports</a:t>
            </a:r>
            <a:endParaRPr lang="en-US" b="1" dirty="0"/>
          </a:p>
        </p:txBody>
      </p:sp>
      <p:sp>
        <p:nvSpPr>
          <p:cNvPr id="3" name="Content Placeholder 2"/>
          <p:cNvSpPr>
            <a:spLocks noGrp="1"/>
          </p:cNvSpPr>
          <p:nvPr>
            <p:ph sz="quarter" idx="1"/>
          </p:nvPr>
        </p:nvSpPr>
        <p:spPr>
          <a:xfrm>
            <a:off x="457200" y="1905000"/>
            <a:ext cx="8229600" cy="4038600"/>
          </a:xfrm>
          <a:ln>
            <a:solidFill>
              <a:schemeClr val="bg2"/>
            </a:solidFill>
          </a:ln>
        </p:spPr>
        <p:txBody>
          <a:bodyPr>
            <a:normAutofit/>
          </a:bodyPr>
          <a:lstStyle/>
          <a:p>
            <a:pPr>
              <a:spcBef>
                <a:spcPts val="0"/>
              </a:spcBef>
              <a:spcAft>
                <a:spcPts val="3000"/>
              </a:spcAft>
            </a:pPr>
            <a:r>
              <a:rPr lang="en-US" sz="2800" dirty="0" smtClean="0"/>
              <a:t>Incentives for participation leaders</a:t>
            </a:r>
          </a:p>
          <a:p>
            <a:pPr>
              <a:spcBef>
                <a:spcPts val="0"/>
              </a:spcBef>
              <a:spcAft>
                <a:spcPts val="3000"/>
              </a:spcAft>
            </a:pPr>
            <a:r>
              <a:rPr lang="en-US" sz="2800" dirty="0" smtClean="0"/>
              <a:t>Training and skill development</a:t>
            </a:r>
          </a:p>
          <a:p>
            <a:pPr>
              <a:spcBef>
                <a:spcPts val="0"/>
              </a:spcBef>
              <a:spcAft>
                <a:spcPts val="3000"/>
              </a:spcAft>
            </a:pPr>
            <a:r>
              <a:rPr lang="en-US" sz="2800" dirty="0" smtClean="0"/>
              <a:t>Financial and other resources</a:t>
            </a:r>
          </a:p>
          <a:p>
            <a:pPr>
              <a:spcBef>
                <a:spcPts val="0"/>
              </a:spcBef>
              <a:spcAft>
                <a:spcPts val="3000"/>
              </a:spcAft>
            </a:pPr>
            <a:r>
              <a:rPr lang="en-US" sz="2800" dirty="0" smtClean="0"/>
              <a:t>Policies and procedures</a:t>
            </a:r>
          </a:p>
          <a:p>
            <a:pPr>
              <a:spcBef>
                <a:spcPts val="0"/>
              </a:spcBef>
              <a:spcAft>
                <a:spcPts val="3000"/>
              </a:spcAft>
            </a:pPr>
            <a:r>
              <a:rPr lang="en-US" sz="2800" dirty="0" smtClean="0"/>
              <a:t>Evaluation measures and benchmarks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Connecting the Building Blocks </a:t>
            </a:r>
            <a:br>
              <a:rPr lang="en-US" dirty="0" smtClean="0"/>
            </a:br>
            <a:r>
              <a:rPr lang="en-US" dirty="0" smtClean="0"/>
              <a:t>for Participation</a:t>
            </a:r>
            <a:endParaRPr lang="en-US" dirty="0"/>
          </a:p>
        </p:txBody>
      </p:sp>
      <p:sp>
        <p:nvSpPr>
          <p:cNvPr id="3" name="Content Placeholder 2"/>
          <p:cNvSpPr>
            <a:spLocks noGrp="1"/>
          </p:cNvSpPr>
          <p:nvPr>
            <p:ph sz="quarter" idx="1"/>
          </p:nvPr>
        </p:nvSpPr>
        <p:spPr>
          <a:xfrm>
            <a:off x="457200" y="1371600"/>
            <a:ext cx="8229600" cy="4785360"/>
          </a:xfrm>
        </p:spPr>
        <p:txBody>
          <a:bodyPr/>
          <a:lstStyle/>
          <a:p>
            <a:pPr>
              <a:spcBef>
                <a:spcPts val="0"/>
              </a:spcBef>
              <a:spcAft>
                <a:spcPts val="600"/>
              </a:spcAft>
            </a:pPr>
            <a:r>
              <a:rPr lang="en-US" dirty="0" smtClean="0"/>
              <a:t>Some “universal pieces” that can support and connect participation infrastructures:</a:t>
            </a:r>
          </a:p>
          <a:p>
            <a:pPr lvl="1">
              <a:spcBef>
                <a:spcPts val="0"/>
              </a:spcBef>
              <a:spcAft>
                <a:spcPts val="600"/>
              </a:spcAft>
            </a:pPr>
            <a:r>
              <a:rPr lang="en-US" sz="2400" dirty="0" err="1" smtClean="0"/>
              <a:t>Hyperlocal</a:t>
            </a:r>
            <a:r>
              <a:rPr lang="en-US" sz="2400" dirty="0" smtClean="0"/>
              <a:t> and Local Online Networks </a:t>
            </a:r>
          </a:p>
          <a:p>
            <a:pPr lvl="1">
              <a:spcBef>
                <a:spcPts val="0"/>
              </a:spcBef>
              <a:spcAft>
                <a:spcPts val="600"/>
              </a:spcAft>
            </a:pPr>
            <a:r>
              <a:rPr lang="en-US" sz="2400" dirty="0" smtClean="0"/>
              <a:t>Buildings that are Physical Hubs for Participation</a:t>
            </a:r>
          </a:p>
          <a:p>
            <a:pPr lvl="1">
              <a:spcBef>
                <a:spcPts val="0"/>
              </a:spcBef>
              <a:spcAft>
                <a:spcPts val="600"/>
              </a:spcAft>
            </a:pPr>
            <a:r>
              <a:rPr lang="en-US" sz="2400" dirty="0" smtClean="0"/>
              <a:t>Youth Councils</a:t>
            </a:r>
          </a:p>
          <a:p>
            <a:pPr lvl="1">
              <a:spcBef>
                <a:spcPts val="0"/>
              </a:spcBef>
              <a:spcAft>
                <a:spcPts val="600"/>
              </a:spcAft>
            </a:pPr>
            <a:r>
              <a:rPr lang="en-US" sz="2400" dirty="0" smtClean="0"/>
              <a:t>Participation Commissions (or Advisory Boards)</a:t>
            </a:r>
          </a:p>
          <a:p>
            <a:pPr lvl="2"/>
            <a:r>
              <a:rPr lang="en-US" sz="2200" dirty="0" smtClean="0"/>
              <a:t>Can advise on the design, implementation, and evaluation of specific participation tactics </a:t>
            </a:r>
          </a:p>
          <a:p>
            <a:pPr lvl="2"/>
            <a:r>
              <a:rPr lang="en-US" sz="2200" dirty="0" smtClean="0"/>
              <a:t>Can focus on building and embedding a sustainable participation infrastructure </a:t>
            </a:r>
          </a:p>
          <a:p>
            <a:endParaRPr lang="en-US" dirty="0"/>
          </a:p>
        </p:txBody>
      </p:sp>
    </p:spTree>
    <p:extLst>
      <p:ext uri="{BB962C8B-B14F-4D97-AF65-F5344CB8AC3E}">
        <p14:creationId xmlns:p14="http://schemas.microsoft.com/office/powerpoint/2010/main" val="766360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Supports for Participation</a:t>
            </a:r>
            <a:endParaRPr lang="en-US" dirty="0"/>
          </a:p>
        </p:txBody>
      </p:sp>
      <p:sp>
        <p:nvSpPr>
          <p:cNvPr id="3" name="Content Placeholder 2"/>
          <p:cNvSpPr>
            <a:spLocks noGrp="1"/>
          </p:cNvSpPr>
          <p:nvPr>
            <p:ph sz="quarter" idx="1"/>
          </p:nvPr>
        </p:nvSpPr>
        <p:spPr>
          <a:xfrm>
            <a:off x="457200" y="1219200"/>
            <a:ext cx="8229600" cy="5105400"/>
          </a:xfrm>
        </p:spPr>
        <p:txBody>
          <a:bodyPr vert="horz" anchor="t">
            <a:noAutofit/>
          </a:bodyPr>
          <a:lstStyle/>
          <a:p>
            <a:pPr>
              <a:spcBef>
                <a:spcPts val="0"/>
              </a:spcBef>
              <a:spcAft>
                <a:spcPts val="1200"/>
              </a:spcAft>
            </a:pPr>
            <a:r>
              <a:rPr lang="en-US" dirty="0"/>
              <a:t>Three additional supports that can buttress participation by helping people develop their skills</a:t>
            </a:r>
          </a:p>
          <a:p>
            <a:pPr lvl="1">
              <a:spcBef>
                <a:spcPts val="0"/>
              </a:spcBef>
              <a:spcAft>
                <a:spcPts val="600"/>
              </a:spcAft>
            </a:pPr>
            <a:r>
              <a:rPr lang="en-US" dirty="0"/>
              <a:t>Local Participation Ordinances </a:t>
            </a:r>
          </a:p>
          <a:p>
            <a:pPr lvl="2">
              <a:spcBef>
                <a:spcPts val="0"/>
              </a:spcBef>
              <a:spcAft>
                <a:spcPts val="600"/>
              </a:spcAft>
            </a:pPr>
            <a:r>
              <a:rPr lang="en-US" dirty="0"/>
              <a:t>Most laws governing participation are at least 30 years old</a:t>
            </a:r>
          </a:p>
          <a:p>
            <a:pPr lvl="2">
              <a:spcBef>
                <a:spcPts val="0"/>
              </a:spcBef>
              <a:spcAft>
                <a:spcPts val="1200"/>
              </a:spcAft>
            </a:pPr>
            <a:r>
              <a:rPr lang="en-US" dirty="0"/>
              <a:t>Working Group on Legal Frameworks for Participation has created new tools and a model local ordinance</a:t>
            </a:r>
          </a:p>
          <a:p>
            <a:pPr lvl="1">
              <a:spcBef>
                <a:spcPts val="0"/>
              </a:spcBef>
              <a:spcAft>
                <a:spcPts val="600"/>
              </a:spcAft>
            </a:pPr>
            <a:r>
              <a:rPr lang="en-US"/>
              <a:t>Citizen’s </a:t>
            </a:r>
            <a:r>
              <a:rPr lang="en-US" smtClean="0"/>
              <a:t>Academies </a:t>
            </a:r>
            <a:r>
              <a:rPr lang="en-US" dirty="0"/>
              <a:t>and Participation Training Programs </a:t>
            </a:r>
          </a:p>
          <a:p>
            <a:pPr lvl="2">
              <a:spcBef>
                <a:spcPts val="0"/>
              </a:spcBef>
              <a:spcAft>
                <a:spcPts val="1200"/>
              </a:spcAft>
            </a:pPr>
            <a:r>
              <a:rPr lang="en-US" dirty="0"/>
              <a:t>Can be used to inform citizens about  the importance of participation, issues for participation, and skills for practice</a:t>
            </a:r>
          </a:p>
          <a:p>
            <a:pPr lvl="1">
              <a:spcBef>
                <a:spcPts val="0"/>
              </a:spcBef>
              <a:spcAft>
                <a:spcPts val="600"/>
              </a:spcAft>
            </a:pPr>
            <a:r>
              <a:rPr lang="en-US" dirty="0"/>
              <a:t>Online Participation Dashboards</a:t>
            </a:r>
          </a:p>
          <a:p>
            <a:pPr lvl="2">
              <a:spcBef>
                <a:spcPts val="0"/>
              </a:spcBef>
              <a:spcAft>
                <a:spcPts val="600"/>
              </a:spcAft>
            </a:pPr>
            <a:r>
              <a:rPr lang="en-US" dirty="0"/>
              <a:t>Can be used to track data on turnout, demographics, and participation satisfaction and measure overall quality of efforts </a:t>
            </a:r>
          </a:p>
        </p:txBody>
      </p:sp>
    </p:spTree>
    <p:extLst>
      <p:ext uri="{BB962C8B-B14F-4D97-AF65-F5344CB8AC3E}">
        <p14:creationId xmlns:p14="http://schemas.microsoft.com/office/powerpoint/2010/main" val="3818600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Envisioning Stronger </a:t>
            </a:r>
            <a:br>
              <a:rPr lang="en-US" dirty="0" smtClean="0"/>
            </a:br>
            <a:r>
              <a:rPr lang="en-US" dirty="0" smtClean="0"/>
              <a:t>Participation Infrastructure</a:t>
            </a:r>
            <a:endParaRPr lang="en-US" dirty="0"/>
          </a:p>
        </p:txBody>
      </p:sp>
      <p:sp>
        <p:nvSpPr>
          <p:cNvPr id="3" name="Content Placeholder 2"/>
          <p:cNvSpPr>
            <a:spLocks noGrp="1"/>
          </p:cNvSpPr>
          <p:nvPr>
            <p:ph sz="quarter" idx="1"/>
          </p:nvPr>
        </p:nvSpPr>
        <p:spPr>
          <a:xfrm>
            <a:off x="304800" y="1447800"/>
            <a:ext cx="8382000" cy="4709160"/>
          </a:xfrm>
        </p:spPr>
        <p:txBody>
          <a:bodyPr>
            <a:normAutofit/>
          </a:bodyPr>
          <a:lstStyle/>
          <a:p>
            <a:pPr>
              <a:spcAft>
                <a:spcPts val="3000"/>
              </a:spcAft>
            </a:pPr>
            <a:r>
              <a:rPr lang="en-US" sz="2700" dirty="0" smtClean="0"/>
              <a:t>Make participation a cross-sector priority</a:t>
            </a:r>
          </a:p>
          <a:p>
            <a:pPr>
              <a:spcAft>
                <a:spcPts val="3000"/>
              </a:spcAft>
            </a:pPr>
            <a:r>
              <a:rPr lang="en-US" sz="2700" dirty="0" smtClean="0"/>
              <a:t>Use plainer, more compelling language</a:t>
            </a:r>
          </a:p>
          <a:p>
            <a:pPr>
              <a:spcAft>
                <a:spcPts val="3000"/>
              </a:spcAft>
            </a:pPr>
            <a:r>
              <a:rPr lang="en-US" sz="2700" dirty="0" smtClean="0"/>
              <a:t>Encourage progressive and conservative visions</a:t>
            </a:r>
          </a:p>
          <a:p>
            <a:pPr>
              <a:spcAft>
                <a:spcPts val="3000"/>
              </a:spcAft>
            </a:pPr>
            <a:r>
              <a:rPr lang="en-US" sz="2700" dirty="0" smtClean="0"/>
              <a:t>Use visual aids, like charts and maps</a:t>
            </a:r>
          </a:p>
          <a:p>
            <a:pPr>
              <a:spcAft>
                <a:spcPts val="1800"/>
              </a:spcAft>
            </a:pPr>
            <a:r>
              <a:rPr lang="en-US" sz="2700" dirty="0" smtClean="0"/>
              <a:t>Encourage artistic expressions of democracy </a:t>
            </a:r>
            <a:endParaRPr lang="en-US" sz="27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62400" y="228600"/>
            <a:ext cx="4953000" cy="6096000"/>
          </a:xfrm>
          <a:prstGeom prst="rect">
            <a:avLst/>
          </a:prstGeom>
        </p:spPr>
        <p:txBody>
          <a:bodyPr anchor="t" anchorCtr="0">
            <a:normAutofit/>
          </a:bodyPr>
          <a:lstStyle/>
          <a:p>
            <a:pPr marL="0" marR="0" lvl="0" indent="0" algn="ctr" defTabSz="914400" rtl="0" eaLnBrk="1" fontAlgn="auto" latinLnBrk="0" hangingPunct="1">
              <a:spcBef>
                <a:spcPts val="1200"/>
              </a:spcBef>
              <a:buClrTx/>
              <a:buSzTx/>
              <a:buFontTx/>
              <a:buNone/>
              <a:tabLst/>
              <a:defRPr/>
            </a:pPr>
            <a:endParaRPr kumimoji="0" lang="en-US" sz="2500" b="1" i="0" u="none" strike="noStrike" kern="1200" cap="none" spc="0" normalizeH="0" baseline="0" noProof="0" dirty="0" smtClean="0">
              <a:ln>
                <a:noFill/>
              </a:ln>
              <a:solidFill>
                <a:schemeClr val="accent1">
                  <a:lumMod val="75000"/>
                </a:schemeClr>
              </a:solidFill>
              <a:effectLst/>
              <a:uLnTx/>
              <a:uFillTx/>
              <a:latin typeface="+mj-lt"/>
              <a:ea typeface="+mj-ea"/>
              <a:cs typeface="+mj-cs"/>
            </a:endParaRPr>
          </a:p>
          <a:p>
            <a:pPr marL="0" marR="0" lvl="0" indent="0" algn="ctr" defTabSz="914400" rtl="0" eaLnBrk="1" fontAlgn="auto" latinLnBrk="0" hangingPunct="1">
              <a:spcBef>
                <a:spcPts val="1200"/>
              </a:spcBef>
              <a:buClrTx/>
              <a:buSzTx/>
              <a:buFontTx/>
              <a:buNone/>
              <a:tabLst/>
              <a:defRPr/>
            </a:pPr>
            <a:r>
              <a:rPr kumimoji="0" lang="en-US" sz="2800" b="1" i="0" u="none" strike="noStrike" kern="1200" cap="none" spc="0" normalizeH="0" baseline="0" noProof="0" dirty="0" smtClean="0">
                <a:ln>
                  <a:noFill/>
                </a:ln>
                <a:solidFill>
                  <a:schemeClr val="accent1">
                    <a:lumMod val="75000"/>
                  </a:schemeClr>
                </a:solidFill>
                <a:effectLst/>
                <a:uLnTx/>
                <a:uFillTx/>
                <a:latin typeface="+mj-lt"/>
                <a:ea typeface="+mj-ea"/>
                <a:cs typeface="+mj-cs"/>
              </a:rPr>
              <a:t>The book and a number of free resources (slide decks, skills module, readings) are available under the “Downloads” heading at:</a:t>
            </a:r>
          </a:p>
          <a:p>
            <a:pPr lvl="0" algn="ctr">
              <a:spcBef>
                <a:spcPts val="1200"/>
              </a:spcBef>
              <a:defRPr/>
            </a:pPr>
            <a:r>
              <a:rPr lang="en-US" b="1" dirty="0">
                <a:solidFill>
                  <a:srgbClr val="C00000"/>
                </a:solidFill>
                <a:ea typeface="+mj-ea"/>
                <a:cs typeface="+mj-cs"/>
              </a:rPr>
              <a:t>http://bit.ly/PP21CDresources</a:t>
            </a:r>
            <a:endParaRPr kumimoji="0" lang="en-US" b="1" i="0" u="none" strike="noStrike" kern="1200" cap="none" spc="0" normalizeH="0" baseline="0" noProof="0" dirty="0" smtClean="0">
              <a:ln>
                <a:noFill/>
              </a:ln>
              <a:solidFill>
                <a:srgbClr val="C00000"/>
              </a:solidFill>
              <a:effectLst/>
              <a:uLnTx/>
              <a:uFillTx/>
              <a:ea typeface="+mj-ea"/>
              <a:cs typeface="+mj-cs"/>
            </a:endParaRPr>
          </a:p>
          <a:p>
            <a:pPr algn="ctr"/>
            <a:endParaRPr lang="en-US" sz="2500" dirty="0" smtClean="0">
              <a:latin typeface="+mj-lt"/>
            </a:endParaRPr>
          </a:p>
          <a:p>
            <a:pPr lvl="0" algn="ctr">
              <a:spcBef>
                <a:spcPts val="1200"/>
              </a:spcBef>
              <a:defRPr/>
            </a:pPr>
            <a:r>
              <a:rPr lang="en-US" sz="2800" b="1" dirty="0">
                <a:solidFill>
                  <a:schemeClr val="accent1">
                    <a:lumMod val="75000"/>
                  </a:schemeClr>
                </a:solidFill>
                <a:latin typeface="+mj-lt"/>
              </a:rPr>
              <a:t>The </a:t>
            </a:r>
            <a:r>
              <a:rPr lang="en-US" sz="2800" b="1" dirty="0" smtClean="0">
                <a:solidFill>
                  <a:schemeClr val="accent1">
                    <a:lumMod val="75000"/>
                  </a:schemeClr>
                </a:solidFill>
                <a:latin typeface="+mj-lt"/>
              </a:rPr>
              <a:t>skills module can be downloaded directly at:</a:t>
            </a:r>
            <a:endParaRPr lang="en-US" sz="2800" b="1" dirty="0">
              <a:solidFill>
                <a:schemeClr val="accent1">
                  <a:lumMod val="75000"/>
                </a:schemeClr>
              </a:solidFill>
              <a:latin typeface="+mj-lt"/>
            </a:endParaRPr>
          </a:p>
          <a:p>
            <a:pPr algn="ctr">
              <a:spcBef>
                <a:spcPts val="1200"/>
              </a:spcBef>
              <a:defRPr/>
            </a:pPr>
            <a:r>
              <a:rPr lang="en-US" b="1" dirty="0">
                <a:solidFill>
                  <a:srgbClr val="C00000"/>
                </a:solidFill>
              </a:rPr>
              <a:t>http://</a:t>
            </a:r>
            <a:r>
              <a:rPr lang="en-US" b="1" dirty="0" smtClean="0">
                <a:solidFill>
                  <a:srgbClr val="C00000"/>
                </a:solidFill>
              </a:rPr>
              <a:t>bit.ly/PPskills</a:t>
            </a:r>
            <a:endParaRPr lang="en-US" b="1" dirty="0">
              <a:solidFill>
                <a:srgbClr val="C00000"/>
              </a:solidFill>
            </a:endParaRPr>
          </a:p>
          <a:p>
            <a:pPr marL="0" marR="0" lvl="0" indent="0" algn="ctr" defTabSz="914400" rtl="0" eaLnBrk="1" fontAlgn="auto" latinLnBrk="0" hangingPunct="1">
              <a:buClrTx/>
              <a:buSzTx/>
              <a:buFontTx/>
              <a:buNone/>
              <a:tabLst/>
              <a:defRPr/>
            </a:pPr>
            <a:endParaRPr kumimoji="0" lang="en-US" sz="25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pic>
        <p:nvPicPr>
          <p:cNvPr id="3" name="Picture 2"/>
          <p:cNvPicPr>
            <a:picLocks noChangeAspect="1" noChangeArrowheads="1"/>
          </p:cNvPicPr>
          <p:nvPr/>
        </p:nvPicPr>
        <p:blipFill>
          <a:blip r:embed="rId2" cstate="print"/>
          <a:srcRect/>
          <a:stretch>
            <a:fillRect/>
          </a:stretch>
        </p:blipFill>
        <p:spPr bwMode="auto">
          <a:xfrm>
            <a:off x="152400" y="200862"/>
            <a:ext cx="3657600" cy="4989080"/>
          </a:xfrm>
          <a:prstGeom prst="rect">
            <a:avLst/>
          </a:prstGeom>
          <a:noFill/>
          <a:ln w="9525">
            <a:noFill/>
            <a:miter lim="800000"/>
            <a:headEnd/>
            <a:tailEnd/>
          </a:ln>
        </p:spPr>
      </p:pic>
      <p:sp>
        <p:nvSpPr>
          <p:cNvPr id="7" name="TextBox 6"/>
          <p:cNvSpPr txBox="1"/>
          <p:nvPr/>
        </p:nvSpPr>
        <p:spPr>
          <a:xfrm>
            <a:off x="152400" y="5228272"/>
            <a:ext cx="3657600" cy="1477328"/>
          </a:xfrm>
          <a:prstGeom prst="rect">
            <a:avLst/>
          </a:prstGeom>
          <a:noFill/>
        </p:spPr>
        <p:txBody>
          <a:bodyPr wrap="square" rtlCol="0">
            <a:spAutoFit/>
          </a:bodyPr>
          <a:lstStyle/>
          <a:p>
            <a:pPr algn="ctr">
              <a:spcBef>
                <a:spcPts val="1200"/>
              </a:spcBef>
            </a:pPr>
            <a:r>
              <a:rPr lang="en-US" b="1" dirty="0" smtClean="0">
                <a:solidFill>
                  <a:srgbClr val="C00000"/>
                </a:solidFill>
              </a:rPr>
              <a:t>Save 30%! </a:t>
            </a:r>
          </a:p>
          <a:p>
            <a:pPr algn="ctr"/>
            <a:r>
              <a:rPr lang="en-US" b="1" dirty="0" smtClean="0">
                <a:solidFill>
                  <a:srgbClr val="C00000"/>
                </a:solidFill>
              </a:rPr>
              <a:t>Use Promo Code: </a:t>
            </a:r>
          </a:p>
          <a:p>
            <a:pPr algn="ctr"/>
            <a:r>
              <a:rPr lang="en-US" b="1" dirty="0" smtClean="0">
                <a:solidFill>
                  <a:srgbClr val="C00000"/>
                </a:solidFill>
              </a:rPr>
              <a:t>WLY14 during check out at www.wiley.com</a:t>
            </a:r>
            <a:endParaRPr lang="en-US" dirty="0" smtClean="0">
              <a:solidFill>
                <a:srgbClr val="C00000"/>
              </a:solidFill>
            </a:endParaRPr>
          </a:p>
          <a:p>
            <a:endParaRPr lang="en-US" dirty="0"/>
          </a:p>
        </p:txBody>
      </p:sp>
    </p:spTree>
    <p:extLst>
      <p:ext uri="{BB962C8B-B14F-4D97-AF65-F5344CB8AC3E}">
        <p14:creationId xmlns:p14="http://schemas.microsoft.com/office/powerpoint/2010/main" val="1457561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grayscl/>
            <a:lum contrast="-40000"/>
            <a:extLst>
              <a:ext uri="{28A0092B-C50C-407E-A947-70E740481C1C}">
                <a14:useLocalDpi xmlns:a14="http://schemas.microsoft.com/office/drawing/2010/main"/>
              </a:ext>
            </a:extLst>
          </a:blip>
          <a:stretch>
            <a:fillRect/>
          </a:stretch>
        </p:blipFill>
        <p:spPr>
          <a:xfrm>
            <a:off x="0" y="-228600"/>
            <a:ext cx="9448800" cy="7086600"/>
          </a:xfrm>
          <a:prstGeom prst="rect">
            <a:avLst/>
          </a:prstGeom>
        </p:spPr>
      </p:pic>
      <p:sp>
        <p:nvSpPr>
          <p:cNvPr id="3" name="Content Placeholder 2"/>
          <p:cNvSpPr>
            <a:spLocks noGrp="1"/>
          </p:cNvSpPr>
          <p:nvPr>
            <p:ph idx="1"/>
          </p:nvPr>
        </p:nvSpPr>
        <p:spPr>
          <a:xfrm>
            <a:off x="304800" y="762000"/>
            <a:ext cx="8839200" cy="5562600"/>
          </a:xfrm>
        </p:spPr>
        <p:txBody>
          <a:bodyPr>
            <a:noAutofit/>
          </a:bodyPr>
          <a:lstStyle/>
          <a:p>
            <a:pPr algn="ctr">
              <a:spcAft>
                <a:spcPts val="2400"/>
              </a:spcAft>
              <a:buNone/>
            </a:pPr>
            <a:r>
              <a:rPr lang="en-US" sz="4100" b="1" dirty="0" smtClean="0">
                <a:solidFill>
                  <a:srgbClr val="00B050"/>
                </a:solidFill>
              </a:rPr>
              <a:t>Public participation could help us address many public problems</a:t>
            </a:r>
          </a:p>
          <a:p>
            <a:pPr algn="ctr">
              <a:spcAft>
                <a:spcPts val="2400"/>
              </a:spcAft>
              <a:buNone/>
            </a:pPr>
            <a:r>
              <a:rPr lang="en-US" sz="4100" b="1" dirty="0" smtClean="0">
                <a:solidFill>
                  <a:srgbClr val="FFC000"/>
                </a:solidFill>
              </a:rPr>
              <a:t>BUT</a:t>
            </a:r>
          </a:p>
          <a:p>
            <a:pPr algn="ctr">
              <a:lnSpc>
                <a:spcPct val="110000"/>
              </a:lnSpc>
              <a:spcBef>
                <a:spcPts val="0"/>
              </a:spcBef>
              <a:spcAft>
                <a:spcPts val="600"/>
              </a:spcAft>
              <a:buNone/>
            </a:pPr>
            <a:r>
              <a:rPr lang="en-US" sz="4100" b="1" dirty="0" smtClean="0">
                <a:solidFill>
                  <a:srgbClr val="C00000"/>
                </a:solidFill>
              </a:rPr>
              <a:t>Our participation infrastructure is outdated, weak, and inefficient. </a:t>
            </a:r>
          </a:p>
          <a:p>
            <a:pPr algn="ctr">
              <a:lnSpc>
                <a:spcPct val="110000"/>
              </a:lnSpc>
              <a:spcBef>
                <a:spcPts val="0"/>
              </a:spcBef>
              <a:spcAft>
                <a:spcPts val="600"/>
              </a:spcAft>
              <a:buNone/>
            </a:pPr>
            <a:r>
              <a:rPr lang="en-US" sz="4100" b="1" dirty="0" smtClean="0">
                <a:solidFill>
                  <a:srgbClr val="C00000"/>
                </a:solidFill>
              </a:rPr>
              <a:t>It is not up to the task.</a:t>
            </a:r>
            <a:endParaRPr lang="en-US" sz="4100" b="1" dirty="0">
              <a:solidFill>
                <a:srgbClr val="C000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en-US" b="1" dirty="0" smtClean="0"/>
              <a:t>Participation Infrastructure </a:t>
            </a:r>
            <a:endParaRPr lang="en-US" b="1" dirty="0"/>
          </a:p>
        </p:txBody>
      </p:sp>
      <p:pic>
        <p:nvPicPr>
          <p:cNvPr id="4" name="Content Placeholder 3" descr="networking.jpg"/>
          <p:cNvPicPr>
            <a:picLocks noGrp="1" noChangeAspect="1"/>
          </p:cNvPicPr>
          <p:nvPr>
            <p:ph idx="1"/>
          </p:nvPr>
        </p:nvPicPr>
        <p:blipFill rotWithShape="1">
          <a:blip r:embed="rId3" cstate="screen">
            <a:alphaModFix amt="51000"/>
            <a:extLst>
              <a:ext uri="{28A0092B-C50C-407E-A947-70E740481C1C}">
                <a14:useLocalDpi xmlns:a14="http://schemas.microsoft.com/office/drawing/2010/main"/>
              </a:ext>
            </a:extLst>
          </a:blip>
          <a:srcRect/>
          <a:stretch/>
        </p:blipFill>
        <p:spPr>
          <a:xfrm>
            <a:off x="0" y="1219200"/>
            <a:ext cx="9144000" cy="5626858"/>
          </a:xfrm>
          <a:prstGeom prst="rect">
            <a:avLst/>
          </a:prstGeom>
        </p:spPr>
      </p:pic>
      <p:sp>
        <p:nvSpPr>
          <p:cNvPr id="5" name="Rectangle 4"/>
          <p:cNvSpPr/>
          <p:nvPr/>
        </p:nvSpPr>
        <p:spPr>
          <a:xfrm>
            <a:off x="609600" y="1143000"/>
            <a:ext cx="8001000" cy="5632311"/>
          </a:xfrm>
          <a:prstGeom prst="rect">
            <a:avLst/>
          </a:prstGeom>
          <a:solidFill>
            <a:schemeClr val="tx1">
              <a:alpha val="64000"/>
            </a:schemeClr>
          </a:solidFill>
        </p:spPr>
        <p:txBody>
          <a:bodyPr wrap="square">
            <a:spAutoFit/>
          </a:bodyPr>
          <a:lstStyle/>
          <a:p>
            <a:pPr algn="ctr"/>
            <a:r>
              <a:rPr lang="en-US" sz="3200" dirty="0" smtClean="0">
                <a:solidFill>
                  <a:srgbClr val="FFFFFF"/>
                </a:solidFill>
              </a:rPr>
              <a:t>The </a:t>
            </a:r>
            <a:r>
              <a:rPr lang="en-US" sz="4500" dirty="0" smtClean="0">
                <a:solidFill>
                  <a:schemeClr val="accent2">
                    <a:lumMod val="60000"/>
                    <a:lumOff val="40000"/>
                  </a:schemeClr>
                </a:solidFill>
              </a:rPr>
              <a:t>laws</a:t>
            </a:r>
            <a:r>
              <a:rPr lang="en-US" sz="3200" dirty="0" smtClean="0">
                <a:solidFill>
                  <a:srgbClr val="FFFFFF"/>
                </a:solidFill>
              </a:rPr>
              <a:t>, </a:t>
            </a:r>
            <a:r>
              <a:rPr lang="en-US" sz="4500" dirty="0" smtClean="0">
                <a:solidFill>
                  <a:schemeClr val="accent2">
                    <a:lumMod val="60000"/>
                    <a:lumOff val="40000"/>
                  </a:schemeClr>
                </a:solidFill>
              </a:rPr>
              <a:t>processes</a:t>
            </a:r>
            <a:r>
              <a:rPr lang="en-US" sz="3200" dirty="0" smtClean="0">
                <a:solidFill>
                  <a:srgbClr val="FFFFFF"/>
                </a:solidFill>
              </a:rPr>
              <a:t>, </a:t>
            </a:r>
            <a:r>
              <a:rPr lang="en-US" sz="4500" dirty="0" smtClean="0">
                <a:solidFill>
                  <a:schemeClr val="accent2">
                    <a:lumMod val="60000"/>
                    <a:lumOff val="40000"/>
                  </a:schemeClr>
                </a:solidFill>
              </a:rPr>
              <a:t>institutions</a:t>
            </a:r>
            <a:r>
              <a:rPr lang="en-US" sz="4500" dirty="0" smtClean="0">
                <a:solidFill>
                  <a:srgbClr val="FFFFFF"/>
                </a:solidFill>
              </a:rPr>
              <a:t>,</a:t>
            </a:r>
            <a:r>
              <a:rPr lang="en-US" sz="3200" dirty="0" smtClean="0">
                <a:solidFill>
                  <a:srgbClr val="FFFFFF"/>
                </a:solidFill>
              </a:rPr>
              <a:t> and </a:t>
            </a:r>
            <a:r>
              <a:rPr lang="en-US" sz="4500" dirty="0" smtClean="0">
                <a:solidFill>
                  <a:schemeClr val="accent2">
                    <a:lumMod val="60000"/>
                    <a:lumOff val="40000"/>
                  </a:schemeClr>
                </a:solidFill>
              </a:rPr>
              <a:t>associations</a:t>
            </a:r>
            <a:r>
              <a:rPr lang="en-US" sz="3200" dirty="0" smtClean="0">
                <a:solidFill>
                  <a:srgbClr val="FFFFFF"/>
                </a:solidFill>
              </a:rPr>
              <a:t> that support </a:t>
            </a:r>
            <a:r>
              <a:rPr lang="en-US" sz="4500" b="1" dirty="0" smtClean="0">
                <a:solidFill>
                  <a:srgbClr val="33CC33"/>
                </a:solidFill>
              </a:rPr>
              <a:t>regular</a:t>
            </a:r>
            <a:r>
              <a:rPr lang="en-US" sz="3200" dirty="0" smtClean="0">
                <a:solidFill>
                  <a:srgbClr val="FFFFFF"/>
                </a:solidFill>
              </a:rPr>
              <a:t> </a:t>
            </a:r>
            <a:r>
              <a:rPr lang="en-US" sz="4500" b="1" dirty="0" smtClean="0">
                <a:solidFill>
                  <a:srgbClr val="33CC33"/>
                </a:solidFill>
              </a:rPr>
              <a:t>opportunities</a:t>
            </a:r>
            <a:r>
              <a:rPr lang="en-US" sz="3200" b="1" dirty="0">
                <a:solidFill>
                  <a:schemeClr val="bg1"/>
                </a:solidFill>
              </a:rPr>
              <a:t>,</a:t>
            </a:r>
            <a:r>
              <a:rPr lang="en-US" sz="3200" b="1" dirty="0">
                <a:solidFill>
                  <a:schemeClr val="tx2"/>
                </a:solidFill>
              </a:rPr>
              <a:t> </a:t>
            </a:r>
            <a:r>
              <a:rPr lang="en-US" sz="4500" b="1" dirty="0">
                <a:solidFill>
                  <a:srgbClr val="33CC33"/>
                </a:solidFill>
              </a:rPr>
              <a:t>activities</a:t>
            </a:r>
            <a:r>
              <a:rPr lang="en-US" sz="3200" dirty="0">
                <a:solidFill>
                  <a:srgbClr val="FFFFFF"/>
                </a:solidFill>
              </a:rPr>
              <a:t>, and </a:t>
            </a:r>
            <a:r>
              <a:rPr lang="en-US" sz="4500" b="1" dirty="0">
                <a:solidFill>
                  <a:srgbClr val="33CC33"/>
                </a:solidFill>
              </a:rPr>
              <a:t>arenas</a:t>
            </a:r>
            <a:r>
              <a:rPr lang="en-US" sz="3200" dirty="0">
                <a:solidFill>
                  <a:srgbClr val="FFFFFF"/>
                </a:solidFill>
              </a:rPr>
              <a:t> that allow people to </a:t>
            </a:r>
            <a:r>
              <a:rPr lang="en-US" sz="4500" b="1" dirty="0">
                <a:solidFill>
                  <a:schemeClr val="accent3">
                    <a:lumMod val="60000"/>
                    <a:lumOff val="40000"/>
                  </a:schemeClr>
                </a:solidFill>
              </a:rPr>
              <a:t>connect</a:t>
            </a:r>
            <a:r>
              <a:rPr lang="en-US" sz="3200" dirty="0">
                <a:solidFill>
                  <a:srgbClr val="FFFFFF"/>
                </a:solidFill>
              </a:rPr>
              <a:t> with each other, </a:t>
            </a:r>
            <a:r>
              <a:rPr lang="en-US" sz="4500" b="1" dirty="0">
                <a:solidFill>
                  <a:schemeClr val="accent3">
                    <a:lumMod val="60000"/>
                    <a:lumOff val="40000"/>
                  </a:schemeClr>
                </a:solidFill>
              </a:rPr>
              <a:t>solve</a:t>
            </a:r>
            <a:r>
              <a:rPr lang="en-US" sz="4500" b="1" dirty="0">
                <a:solidFill>
                  <a:srgbClr val="00B0F0"/>
                </a:solidFill>
              </a:rPr>
              <a:t> </a:t>
            </a:r>
            <a:r>
              <a:rPr lang="en-US" sz="4500" b="1" dirty="0">
                <a:solidFill>
                  <a:schemeClr val="accent3">
                    <a:lumMod val="60000"/>
                    <a:lumOff val="40000"/>
                  </a:schemeClr>
                </a:solidFill>
              </a:rPr>
              <a:t>problems</a:t>
            </a:r>
            <a:r>
              <a:rPr lang="en-US" sz="3200" dirty="0">
                <a:solidFill>
                  <a:srgbClr val="FFFFFF"/>
                </a:solidFill>
              </a:rPr>
              <a:t>, </a:t>
            </a:r>
            <a:r>
              <a:rPr lang="en-US" sz="4500" b="1" dirty="0">
                <a:solidFill>
                  <a:schemeClr val="accent3">
                    <a:lumMod val="60000"/>
                    <a:lumOff val="40000"/>
                  </a:schemeClr>
                </a:solidFill>
              </a:rPr>
              <a:t>make</a:t>
            </a:r>
            <a:r>
              <a:rPr lang="en-US" sz="4500" b="1" dirty="0">
                <a:solidFill>
                  <a:srgbClr val="00B0F0"/>
                </a:solidFill>
              </a:rPr>
              <a:t> </a:t>
            </a:r>
            <a:r>
              <a:rPr lang="en-US" sz="4500" b="1" dirty="0">
                <a:solidFill>
                  <a:schemeClr val="accent3">
                    <a:lumMod val="60000"/>
                    <a:lumOff val="40000"/>
                  </a:schemeClr>
                </a:solidFill>
              </a:rPr>
              <a:t>decisions</a:t>
            </a:r>
            <a:r>
              <a:rPr lang="en-US" sz="3200" dirty="0">
                <a:solidFill>
                  <a:srgbClr val="FFFFFF"/>
                </a:solidFill>
              </a:rPr>
              <a:t>, and </a:t>
            </a:r>
            <a:r>
              <a:rPr lang="en-US" sz="3200" dirty="0" smtClean="0">
                <a:solidFill>
                  <a:srgbClr val="FFFFFF"/>
                </a:solidFill>
              </a:rPr>
              <a:t>be </a:t>
            </a:r>
            <a:r>
              <a:rPr lang="en-US" sz="4500" b="1" dirty="0" smtClean="0">
                <a:solidFill>
                  <a:schemeClr val="accent3">
                    <a:lumMod val="60000"/>
                    <a:lumOff val="40000"/>
                  </a:schemeClr>
                </a:solidFill>
              </a:rPr>
              <a:t>part of a community</a:t>
            </a:r>
            <a:r>
              <a:rPr lang="en-US" sz="3200" dirty="0" smtClean="0">
                <a:solidFill>
                  <a:srgbClr val="FFFFFF"/>
                </a:solidFill>
              </a:rPr>
              <a:t>.</a:t>
            </a:r>
            <a:endParaRPr lang="en-US" sz="3200" dirty="0">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smtClean="0"/>
              <a:t>Why do we need a better participation infrastructure?</a:t>
            </a:r>
            <a:endParaRPr lang="en-US" dirty="0"/>
          </a:p>
        </p:txBody>
      </p:sp>
      <p:sp>
        <p:nvSpPr>
          <p:cNvPr id="3" name="Content Placeholder 2"/>
          <p:cNvSpPr>
            <a:spLocks noGrp="1"/>
          </p:cNvSpPr>
          <p:nvPr>
            <p:ph sz="quarter" idx="1"/>
          </p:nvPr>
        </p:nvSpPr>
        <p:spPr>
          <a:xfrm>
            <a:off x="457200" y="1219200"/>
            <a:ext cx="4572000" cy="5410200"/>
          </a:xfrm>
        </p:spPr>
        <p:txBody>
          <a:bodyPr>
            <a:normAutofit fontScale="92500" lnSpcReduction="20000"/>
          </a:bodyPr>
          <a:lstStyle/>
          <a:p>
            <a:pPr>
              <a:lnSpc>
                <a:spcPct val="120000"/>
              </a:lnSpc>
              <a:spcBef>
                <a:spcPts val="0"/>
              </a:spcBef>
              <a:spcAft>
                <a:spcPts val="600"/>
              </a:spcAft>
            </a:pPr>
            <a:r>
              <a:rPr lang="en-US" dirty="0" smtClean="0"/>
              <a:t>Long term impacts of sustained participation:</a:t>
            </a:r>
          </a:p>
          <a:p>
            <a:pPr lvl="1">
              <a:lnSpc>
                <a:spcPct val="120000"/>
              </a:lnSpc>
              <a:spcBef>
                <a:spcPts val="0"/>
              </a:spcBef>
              <a:spcAft>
                <a:spcPts val="600"/>
              </a:spcAft>
            </a:pPr>
            <a:r>
              <a:rPr lang="en-US" dirty="0" smtClean="0"/>
              <a:t>Lower corruption</a:t>
            </a:r>
          </a:p>
          <a:p>
            <a:pPr lvl="1">
              <a:lnSpc>
                <a:spcPct val="120000"/>
              </a:lnSpc>
              <a:spcBef>
                <a:spcPts val="0"/>
              </a:spcBef>
              <a:spcAft>
                <a:spcPts val="600"/>
              </a:spcAft>
            </a:pPr>
            <a:r>
              <a:rPr lang="en-US" dirty="0" smtClean="0"/>
              <a:t>Lower inequality</a:t>
            </a:r>
          </a:p>
          <a:p>
            <a:pPr lvl="1">
              <a:lnSpc>
                <a:spcPct val="120000"/>
              </a:lnSpc>
              <a:spcBef>
                <a:spcPts val="0"/>
              </a:spcBef>
              <a:spcAft>
                <a:spcPts val="600"/>
              </a:spcAft>
            </a:pPr>
            <a:r>
              <a:rPr lang="en-US" dirty="0" smtClean="0"/>
              <a:t>Better public health outcomes</a:t>
            </a:r>
          </a:p>
          <a:p>
            <a:pPr lvl="1">
              <a:lnSpc>
                <a:spcPct val="120000"/>
              </a:lnSpc>
              <a:spcBef>
                <a:spcPts val="0"/>
              </a:spcBef>
              <a:spcAft>
                <a:spcPts val="600"/>
              </a:spcAft>
            </a:pPr>
            <a:r>
              <a:rPr lang="en-US" dirty="0" smtClean="0"/>
              <a:t>More economic growth</a:t>
            </a:r>
          </a:p>
          <a:p>
            <a:pPr lvl="1">
              <a:lnSpc>
                <a:spcPct val="120000"/>
              </a:lnSpc>
              <a:spcBef>
                <a:spcPts val="0"/>
              </a:spcBef>
              <a:spcAft>
                <a:spcPts val="600"/>
              </a:spcAft>
            </a:pPr>
            <a:r>
              <a:rPr lang="en-US" dirty="0" smtClean="0"/>
              <a:t>More community connectedness</a:t>
            </a:r>
          </a:p>
          <a:p>
            <a:pPr lvl="1">
              <a:lnSpc>
                <a:spcPct val="120000"/>
              </a:lnSpc>
              <a:spcBef>
                <a:spcPts val="0"/>
              </a:spcBef>
              <a:spcAft>
                <a:spcPts val="600"/>
              </a:spcAft>
            </a:pPr>
            <a:r>
              <a:rPr lang="en-US" dirty="0" smtClean="0"/>
              <a:t>Higher trust in government</a:t>
            </a:r>
          </a:p>
          <a:p>
            <a:pPr lvl="1">
              <a:lnSpc>
                <a:spcPct val="120000"/>
              </a:lnSpc>
              <a:spcBef>
                <a:spcPts val="0"/>
              </a:spcBef>
              <a:spcAft>
                <a:spcPts val="600"/>
              </a:spcAft>
            </a:pPr>
            <a:r>
              <a:rPr lang="en-US" dirty="0" smtClean="0"/>
              <a:t>Higher tax compliance</a:t>
            </a:r>
          </a:p>
          <a:p>
            <a:pPr lvl="1">
              <a:lnSpc>
                <a:spcPct val="120000"/>
              </a:lnSpc>
              <a:spcBef>
                <a:spcPts val="0"/>
              </a:spcBef>
              <a:spcAft>
                <a:spcPts val="600"/>
              </a:spcAft>
            </a:pPr>
            <a:r>
              <a:rPr lang="en-US" dirty="0" smtClean="0"/>
              <a:t>Higher completion rates for government projects </a:t>
            </a:r>
          </a:p>
          <a:p>
            <a:pPr lvl="1">
              <a:lnSpc>
                <a:spcPct val="120000"/>
              </a:lnSpc>
              <a:spcBef>
                <a:spcPts val="0"/>
              </a:spcBef>
              <a:spcAft>
                <a:spcPts val="600"/>
              </a:spcAft>
            </a:pPr>
            <a:r>
              <a:rPr lang="en-US" dirty="0" smtClean="0"/>
              <a:t>Officials more likely to be reelected</a:t>
            </a:r>
          </a:p>
        </p:txBody>
      </p:sp>
      <p:pic>
        <p:nvPicPr>
          <p:cNvPr id="4" name="Picture 3" descr="The Rocinha favela outside Rio de Janeiro (Fred Alves for The Washington Pos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219200"/>
            <a:ext cx="3581400" cy="2286000"/>
          </a:xfrm>
          <a:prstGeom prst="rect">
            <a:avLst/>
          </a:prstGeom>
          <a:noFill/>
          <a:ln>
            <a:noFill/>
          </a:ln>
        </p:spPr>
      </p:pic>
      <p:pic>
        <p:nvPicPr>
          <p:cNvPr id="5" name="Picture 4" descr="114jbcfl954.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l="33135" t="12780" r="31641" b="2661"/>
          <a:stretch/>
        </p:blipFill>
        <p:spPr>
          <a:xfrm>
            <a:off x="5791200" y="3740942"/>
            <a:ext cx="2176043" cy="2812258"/>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28600" y="6324600"/>
            <a:ext cx="87630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04800"/>
            <a:ext cx="8229600" cy="762000"/>
          </a:xfrm>
        </p:spPr>
        <p:txBody>
          <a:bodyPr anchor="ctr">
            <a:normAutofit/>
          </a:bodyPr>
          <a:lstStyle/>
          <a:p>
            <a:pPr algn="ctr"/>
            <a:r>
              <a:rPr lang="en-US" b="1" dirty="0" smtClean="0"/>
              <a:t>Three Minutes at the Microphone</a:t>
            </a:r>
            <a:endParaRPr lang="en-US" b="1" dirty="0"/>
          </a:p>
        </p:txBody>
      </p:sp>
      <p:pic>
        <p:nvPicPr>
          <p:cNvPr id="14" name="Picture 13" descr="public meeting 1.jpg"/>
          <p:cNvPicPr>
            <a:picLocks noChangeAspect="1"/>
          </p:cNvPicPr>
          <p:nvPr/>
        </p:nvPicPr>
        <p:blipFill>
          <a:blip r:embed="rId3" cstate="print"/>
          <a:stretch>
            <a:fillRect/>
          </a:stretch>
        </p:blipFill>
        <p:spPr>
          <a:xfrm>
            <a:off x="5397759" y="3910738"/>
            <a:ext cx="3365241" cy="2794861"/>
          </a:xfrm>
          <a:prstGeom prst="rect">
            <a:avLst/>
          </a:prstGeom>
        </p:spPr>
      </p:pic>
      <p:sp>
        <p:nvSpPr>
          <p:cNvPr id="41986" name="AutoShape 2" descr="data:image/jpeg;base64,/9j/4AAQSkZJRgABAQAAAQABAAD/2wCEAAkGBhQSERQUExQWFBUVGBgYGBgYGBgdGhsaGBgcFhwaGhodGyYfFxwlGhgYHy8gIycpLCwsHB4xNTAqNScrLCkBCQoKDgwOGg8PGi4lHyQsNCosLCkqLC8sLCwpLCwsLCwqLCwsLCwsLCwsLywsLCksLCwsLCwsLCwpLCwsLCwsKf/AABEIALgBEgMBIgACEQEDEQH/xAAcAAACAgMBAQAAAAAAAAAAAAAFBgAEAgMHAQj/xABFEAACAQMCBAQEAwYCBwcFAAABAhEAAyEEEgUGMUETIlFhMnGBkQcUoSNCUrHB0WJyFSQzgpLh8BZEU1Si4vFDg7LC0v/EABoBAAIDAQEAAAAAAAAAAAAAAAIDAAEEBQb/xAA2EQACAgEDAgMFBwIHAQAAAAABAgARAxIhMQRBEyJRMmFxkcEFFIGhsdHwYvEjM1KSouHiBv/aAAwDAQACEQMRAD8A4hUqVKZBkqVK8qS57UqVIqSpKK6XhVplBe8UJmQLe7pj+IVT0tpJlngiCABMmek4C+s1YuMfDwCOv1k/3n7UJlibbek0sea5dn2VIn6v/Wtuk4NYf/vDKZ6NaiR67t8fShKoBlvsP6+lZfmvVVI+uPsaoiXDGu5XFpVdro2MNwJGSu7aSoDHdkHqRQFuuOlMvDrv7LxLaKhHlIJlXbp8J+cRnrml/WIouOF+EMY+U1Sn1lmaa8NSpRwZKlSpVySV6vWvKlVJCl0iKqBZIFWDWkfEPnTjErPFjtP3rYE9z9zWqyOtXNJY3uqk7dxjcZge59qUWjQs0C1Pr9zUNv5/eimp4FdSfKTtndHQROZ7ggbpHattzl26uNpZgzKQomCu0dehksBAodfvhaIHWxNZro5opb4Fe8pFp/NkYwcA/wAmH3ohY5cY3bFssFN9dwkHymWG0+8oRVa5YSLVzSR71nZ0E0Zu8CusJW23QQcDDZWc4kZHevDy7qegtPMZgD1ZfXrKMI9jVa/fJogpeFE9qyt8Ik5xRnQcAu3GdG/Z+EjXLkwTtHYAHJJIFWF5buNBtAupjzQFhjtBWCcwXUEjGRQnIfWGEEXm4R7/AKVqtcPBMU5f9mNQsDwgZIWd65LboGG9UYfMRWv/ALH6iC2wDbJy69l3mO58ufoaHxDCCCLKcJWJJ/lWp9IFVvkP7/0p01nJl1NwVgzK7ozSAgChDPrMuB07j3oRxTlu7YstcubQABInzCXZBiP4kYdfSoHN8y9CgXAI0gqVstC5tHkHQfvVKZZg6R6QNUqVKZESVIqKJqwdCwAYxB9GUn7TNVcujK81t0ule6wS2pdmMBQJJ+lb79q35SpbKgkHADdxMksPfFepcA6Ez2jFVckv8N0l2zcI2gMSFU708rBsRkg5HT9av8ZtOyLuO3wxs8zqWJYs8gA/CWJOPWhN8BVO5gHEeULMgjrv6A+0d+tGxqm0+pW5aW24e3bYi8i3PiUHAYeXHSI6UluQYwKRYMUHQgwetG9HbsRaVrRZriyXNwgDzFfhA7R60X5l/EK9qGZWs6QquB/q6EgDGGaWH0Na+F8FbfY8ZdrbLn7JlIYgh3UwSAqEkDdM5EA0THYXKAO9QTp+MrsC7FVQSSoBhgY6keaZA6t9qz0HELdy6qflrIDmJ/aE5+b9a6EnLh0nDLanQKb14srs5DZ6o23IaJIgdIBgEmlrUcg3tJesXnU+C2w7wAVFxulokdPMCJ9IodSm4QU2IjGvKu8Z0iWr7pbc3FU4YrtJwCfKSYgyPpNUqcDFyVKlSrlSVKlSrkhRE8o+VVj8Q+dXrNvyA+wqlcGfrTTxEKd5jb6n51as3ipDdY7Zqtb+JvnW8AUkzQIa0XHr2wJ4YeVNtTndBDLGOsb/AOVEG5jvoZaxHn3nDfFuRvpDWwfvWrgmmC2wxGZMT2HTFGNffKhby43CDH8Q6yO4P9aDTZqMuDbHOBwDbUxtiZ6quwHr7TWtuZ2Oos3PDANndAzB3MzZ+Rc0Xa14sAqrMRJECekxnoRVMcPsZLCD26rmiOFl3qXqua7XN7bNgRfh2DJOOwM9QMEeh6elb9Tzk7KylEAYzguIbc7zIYfxsI6Z9qqPwi123f8AFXtvgiEfvff/AJUrTCBExPMt3x2vbV86eG4gkMsAHcepOAd3WQK3abnV7S7URFWSQIOJKlhMyZ2LJ+0V63LSqu/xCo7gifoKF6jhTQGAOTAEf9RQkDvCowu3PF4nAVMdVB7XTeHU9d5P0xWWm5zu7m8qAMzO0L3ZChOTiQxoDZtgYYQRW4oB0x/OqIEICEtTztqGJjaAzFm8o8xIVTPr8C/UVhf4lf1Ni4bjL4SgFyQskBzcxAlvMzExVJeHEqBBgdT7Tn54msvDutp7ttV2opFwtt8xVxsBiRtX4RMTmcCpt2gttMr3DbBYldbYCkkjyXxgnGPDxXlKraNp+H9RUo9I9YvxDK4X5V4BUmvJp0TNgaP/AIqNdJrXUqSVPSasaGzvdVkLu/ePr2/tVea9U1JI2Pw20XvpccbilprVw4BIEuoIwA0wCfQChV7xNiv4qsQIVCDu2LOekEDPfoKp2uIneXeWJEdYz2JxmPSmy/ohbZkuWtzISEKvuBYgXDtcZYbSMRjI70g2vMZzvEu5cJJb1JPtNG11kWrAZGJ2P51MnaxIUR6hlJzQ/i5l9wTw0YAqs4gDb/MGsuC8e1GmY+BfexvAVijEYmcx70yrAgXD2t5z1aKo3uXksXMFXBggbNuCIySSZx2o9qON8QvWrULcuaNFt3bzPZRU3od77WgSFOBB7UjajjOokl7rs3TcW3YM4BJOO+PWtf8Apm4LXhhjtM7hLZzPrH6etAcfoIQYQtxzj9p9P4KA7gRuYqvYkmG69YpZNQmvKYqhRQgk3JUqV7RSp5FSpUqSRi0CTbHyoZrFhqP8JsfsVPqtBuJ24atDezMqHzGVQfM3zqzZiQDVaPO1XdKfMOn1rOZsSNK4AHYCKvaOzvtvb7/En+Zc/WR2qlpnBMmjFtCm1lPvQE1CA7wPwzUEeT964fbAnHXAz0M4yDRPU2VdYBlE+PqsnJg9QrRIHYxQ7jNsWrxZcC6PL16N8Q/pB9a98UE7AYVRuuELu9JkqfOm6IPUbq6OFg6VKOxmrIm4ZXcSFVQIOInGAQQJECZpi0F4G2pZYLDB7H5Glo6yZdgAT5UUk4AwCSRkDoGnBGaP8ta15ewQt4ZdrZ6z+9tboT3kGDWDqrUal7TZ0yqxKt3nmru7RAqjqdSPDuEyYQnHbIA/WP1pmucIs3MC8EP8F0FSPbd3rxuSkuKV/M2BPo9Y/HDDiaT0ZG9/kf2ilb4aGtYEtAj09TP9IrRw/T73VQoJ65yBHena7ybes2/2Do4VY8rgmDgx6Ggeks+H+7tPeetEpDmJbHo7g/CaeIaJypO6XCnaAABjoPbNIVi3d1F8Ixh8gbuxAJ257mIE9SRXUhfAHmGMTAJMdJgZNJvN+qe9qrrW7u9AYQsIbauB2ntim7LsIh0viKz6VQSJGPU1K3twpySSQScknd1NSiv3xeg/6Zru6ZbbEEkyOpUg/Yj9aosKvatm8W5uLAhm7+/T7VQNWsWeJAKy2+9Z6ewXIUAkkgADuTimh+X9Jt8JXvPewDdAHgq3cRG5lmBIPqajOF5kVGbiKm0ev6V6te3be0kHqCR9sYovyjpVualUcuoIMFACwMdRNWzaRcpELsFEG22WVlRAIJAJkgdRJ6UU1vM73SCQE2btpTBAMQJ9iBV/nTgyaa75ASlxQVZyC/lwTg9Gx19aWNuOlApXIAwlupxsVMP6yNRbaB508+OnmALAex+KPWaXZHofv/ypu5a0kaPVXCzrEBdmzLAYDEyYE9B6nOKVr1iGIPWojCyo7Qnxsqhj3mNpQzAdJIEk4z601848kLorVu4rO63NoDMAAZXc2AZXPQHqKX+FaO491fBRrjgghQpbv3A7e9dF5i1Go1Oke1b0zsUZRc8slQMEJ3bI6j39aVlyFXUDjvG4cQdGb0nLNw9B+v8Aevd/sP1/vVhrABIKkEGCDMg+hHaiHC+E3bh327JZUklgMAgdyTB+VaCaFzMBZqCrltliUiciVIn5TWst/wBRTdx+499LZM3H25gliYHWIwAKV49hQ431C4eXH4ZqaBWaWcwcYJ+wq/wjSC7ftoQYZv3QJgCT1+X2mnH8Qr9kWbVtFtAzI22wrEQcyO2R86FsulwlcwkxakL3xN3LWhV9HbO6DtP7vox/xUq8d0oVzk/b/nThyMJ0af7/APM0D5k0vnNdNl/wwZyg1ZDFtki4wPoP5VnuggjFXuJ6XbfI9Utn7oKqm3FYSZ0U4jTob4KKe9EbN+c0v8I1yAbGG05h8mT6NPT5ij1hR1Jn5UpjNAHcS5qtN49qAQGtNuWZ6HHbIg0GHL17aE2OZaWKgMR2lSM9OoODAo7w9CryR5YIb5HBrZptLdtXCtu7BBMK3z7TVDO2E8WIzHgGXYmj74Au6O6rMxtuuwRbGy4onpuUEEKf3ipwZNV9HqPDdIww8zNIBjuFJiMfunuK6Xa1Ovj4UYfT+9Vb/wCb/f01tx9D/MmrfrFflTNKdG6G1dSR/UJt0TO4G25Y1A7eJG770VscPud9Hp2+TChmksE9dAJ9oFGLHDzEnRED2uZ/nXOAv+f+TN2RtPp8x9HH6SvruGWdp8TTXbB/itkkD7UrLplFwhbniDtPxfIinywyjCXXst/Bdyp+9A+I6bbeDXLIBJjenwmadh8rj0/np+wmdyXWjd/H99/kTBl3hzFPJuDYKwY8wMrOJInt3rnGu0bpdcXAQ25t0+sya6vxniKaSzvfzPcVvBSJAzG9pxAzAzNcuKbmJ9TPp1z9K05iA+0xqLE0CzUqz+WHpXtK1Q9MCcU4beuatrbjdeUhdnQkACIj/DHvWHFuXmtIW8O4pRgLm4YAfKN0x3Bn0EU88/cqnU7dZpPM20F1X4iB0ZY6sO4Gaz5C1uo1dxrWqSbQs3LLFlIL+YEq5PVlk+hE0wMaBE5057y7w9r18BbnhbPPvySNsdAMkyeldJ4Lwe0ilGJaR8YUq0mcgbiq5/lSXotKul11+zJIUsik9YDY7dYFN+m1IkZ+eP1msnVO10OJ1uixApcWeZuQBYKm1qFuBzEXAEYE5/iIeO5ERXum4bbtgG0SHH/1J3EkdSOwHsPvTemrFrUJqVBJCm2xCztBMhxPTvn061s5h5Wc7b2ntFrZnxNks24ncGZAPKvUSJFD4zuAJp6XBixZfOBvsL7QZxS3bc7HC3dqgMzLHmOfLmVgR0PWlbh/Ldq9rxY3MlogsYy0ATtE+p7noPWix1ED1M/8sntWvg2qW3xFC4VtydyYAAkztBIwKvC7Jdek0/aPTY/CWquwL77whxNNNYsstlDaBGxvPO4zgsWBLNntFJ2nQXbq2SsliFDRDLmJ9xB704fif4b21u2lEblVglsqiHaSNx7MQRB7gE0jWNZJDbmVseYe3rWnDuuv1nCzbVj9PrH/AJZ8bT7bOj07PdU7tS7wiT127/TaMds9DNP3K/MFvUqzpukBS6n90lQSOnYzSpyxrnvrL2iSwC3GO3JXEN/4aldvmOMUZ5ev6XxbyLeBuXHJYZVCQIMHowxXOzDUSSN/5zOhj0haLdtoA/FLlk372luWUm5fbwWgRuMBlJ99u6T7e1NGq4C9myBtQW0AUbchREDHp7/rQ7Vc0bremusm029U1oqvnPwXLW9SMMPMp+vfuW5m48oFuwjKz3JEKACITq2P2YnEsOtORm0BSJhzIA5YGJPANAd+99gNvdabbI8ytOB6Hyn61S5h4PZuayxKx4u5DGNzYhmjsM9MmmDVXBbYFN+1kXxCSp/ajykqBkBlC9uq+9DuIeJcuWLlo+ay++ADLHsMdMEijLhDzGYcGXqW2W659JnZ5EGm4jo2t3kKlz1UrlUkqJJBJUkjI6GgP4scFGmv21RCqFNxbaQpdmJIDd4AGJxTtqOYZNgssqkzaJBJxjewELBnyrk9/ShHN3OgOju2tqkPgIchMwInM95xV4c5JF7niP6j7OyJjL1S/l/Pwg/8PtQPywHWC/8AOao8xjzt0rDkC7Fpv85/kKnHH3XD79K9EDeITybf5hlfilsG8D62LJ/Qj+lD7tqDRHiP+0te+nt/ozCqV2uW3tTp4z5BKzJFFdFzLcQjxAtxPQgAj/KwEg/OaEvJrS5qVcZqqdF0PMumYCLoT1W5II+oEH6Vk3EtNfO0XAzID8O4EwYlTENiJj0mudMuBNa7d0qZUkEdDQvjDCo3FnKMGnXuGWww8mrKj0JP9xRI8OeMayf97/3VzqxzfaVU/ZFmjz5iPdf4u5zTLpLi3FUqwIbpWM4GHb8zOwOrR+GP+1TGK3obg/73/wCr/wB1FNLw8f8AnCW/zD/+qQOLcd0+lw58a7MG3bYDb/naCAZxAzVHQfiFZGXsMCCCAH3Bs5BkDb5fnUGF+dP5mA/U4ztr/wCCzrd7xFWLqDUW/wCIfEKC6tLZINq8wWRutt1iZMT7VyriPPOruM23UXVQsSqqdgAnAhfQR3q1oebb1+6ram4XTCnAAUeoA7+/emvibn+/z/eZcWdSdJ2+HHy+oqY8xcZOo1N24TALEKJJhQYAEnAiqtqzuMz9a3cxaO2jzakq2ZnofTpj1qlZmJH1ogLFxZOk0YR/LH1H3qVSF9vWpU0mX4ggXg/OWq0y7LdzyfwtkD5dx9KIXfxD1Vx92/wj1JtSoJHdhnc0ACaU4r0VoONT2nODlTcZOHXbL3Ll3UMWYrKHu1wmSWJPQZ/Sml3dtOblvbJSWFwbhAzKEEbcfOkPR6tBbFsgkm6rTiNoER6zJ+VP1950uoVSFK+X0ADwR06DJrB1IIYVOt0ZDY2udN5c5WsnhtuxetgvtU3SRLFmyST1I7fKmDgOmtaW2bSv8EE72AMR1PoAIH0qvxDiS6ZdN4gIF0+CSJJXyFgTHUAp19DNLXOFtLurtowW6DZB2+Ky7mk9QPL09a15GXGuqtx9ZysaPnYrex3+UrfiE1izqrN1LaE6lSd+CJUgbgOhYhhmii8n6ezb8G0NrahSL7tDNc3+U7mOVAJJAEAEdDXNOaOGPYt2HiLCa4pZBctsVltsRmZWVbH966D+JmvNi1p2PlVrio5krKFgSoI7FRn2JoVC0cgHMY5fUuMtdbS9y9whbNh7RBdbjxc3gPuVRt2tMg9/tiK5P+JHKlrQcR2adStq7a8QJMhTuKkAnMSJE+tdIGpSzq9GyC3Yt3LngPZQ4c7dysR0lX/eHUNSX+Ot3br7DyNos7D6zuLH/wDIVMDK2LyyZ9Qy23eJugYs8bQzN5QDJMnoQBJJ6xg1nrdO9m6bbqUZQCQylTn2NXOR+MWrWst3X3KiTNwYCFhtBJggDtn1pm/E7WJqWsva3XnVX3OpDLtBG4LA8wBjImM0BanC1zCCjw9Vyjo9SbvltJKszbFtqcTmAo9xR3mHxGVGcEOihXBkEEYYN/vR96ReV+OPaUw7WXlgrg7TnBAPY5iug67ien1Ontm0jIxBm6xUkkEDaylpYMSIb16dDXRfqFxBLF/ScPH9n5OoOXS1EGyOxG5EReIWBc1GmVBd8R7u1ju8hXGxQOxndJOMinLhnFtRw69cG0ByoUhsjPmBwc/fvS8t25orge8sXLZ3m3GYUhu/XHemfidhdd/relfxg+0Ok+ZGiIjBjHSuX14Iy6lnrv8A5zPjOH7vmrSdjfqOPw+sCajUl3d2+JiWMepM4pM5qJNyB0CgN7k5j36V0heWN+ja8zlCt+3aZYiJuIrbj1XDdQD1pP8AxC5W/Kut1GUWrjEC2CSVMSZMZEiB3wKT0q6XBbvxOl9sdar4jhxcA7/h2H7zHlW/bt2Hd9yruXtuJkDoMYJx1rdxu1DNEN0PvnIkdjHannlOwjcEsWTb097et25DnayqrsC3QkkMRBxXP7Qxc3PvYGJ/wj4Z9z/KurjzsX0dp5PN0wGM5Jr4gZOnPrY/lcP96o3Wove0niJYZXtgojowZwDJeRj5Cqd7hj9jbP8A9xap1OqBjcBYNmqznNELnDLg/h/41/vVd+GXJ+Ef8S/3qgIRces1Dp1rUV9q3nQXf4P1X+9QaG7/AAH9P70VSahK0ijfLPF7dsst13tg5VlXdB91kGO8ihZ0V3vbb7VgNBc/8NvsahFiWHo3JcMk9Tk/X3+tawI7Vv8AyTj91x/umsWtN3VvsalS9QMxY1Z017b7VX2eoP2NFeEcDfUC4bZQC2BO9gpJMwFESST9KFyAN4aAlvLL6cwAWLtp03lwoR8DbBkzjzYwKDjVSYE/evNTp7tv/a22twdp3CJMTH2g1p06kuAIliAPmTFAAKuMZmJ3l7fUp4H4RXf/ADdj/wBde0HiL6wtDzjoFZBff+dO3D+EaIwj2rrYg3VYggjqdslfvRTmNBZS2t4WzpnM2jaCWgSo6uEtlluCcncZoR1KltPeA/Tsotpz3TWPN5jt2soOPU/P2pp4lxM29Q9sLvW6tklQeu1pPTrIkVuOt4cw/aLnvta4QxHSYAjqZg0U4Dyto3Quz3C7Esn5cZVD0Q+IwGMdt1VkZbBeHiZ1Uqn85Eu/in+IQ1F61Z0rutq2ktErLv2if3Vx9TWHLPJl1rKah9S9pbys5RMEi35gS5mCV800mcY4Bcta0WJ3tcKbDGSLmFkdj2Nd45xufk+EsMQi2rcRMpvVIIkTK7pEiZimlRkWxM6ucR/Kco4Zxm3c1wvP4xsWGLWgLgJQHoQHDKxJyRAkk5FbvxD4w15W2i89rcGS5cLEdIIwAo6xQ2bur1Go1GnsoEZyVRV2CAvZA0AwJ6nJMTT9wrk8LpknUG1cdZNu5BWG9Qeojr1rM+QK1dhNSLtq7mJmu19ltFolsi6dSjlrm7eYgQvhkk+U/FAx1mjWqtWuIXFfVBi9oMWIMK4iZPocZA9BVZ/xB1Gl/wBXtugSxcZUbw8jax6MRkHPXsaBaPmLyal3wcT0M72j5dO1a0RVFiDmOpD6wrqLoNnwtqhPKwVJ2gBvTt2z3qpd1Je4WY7nYn6BcKoHRV7wKI8J0l+6iJct3hbuENa8hTxW2kYJGRt/T715zNYNpC35Y2XWBtO7zfI9J7++aQcgD6TzMgwOUscTLgvKSai89y826yGE2VaDceAZY9liOmTRzh/JdpLr3DcuDw3VrWmObW+IW5gjcimW24IiO81U/DRLjKrXFAXxbm8MOpIG0ewH9qauP6hfHXwojb5oUkbpgdMiRNIfMdRF8bTRjxFFsSvxfh9q9Z8K6oY7CgeBuUMADtbqMgYyK5Ddu3dDecWXNm4pCHYYmAMkHEH4s+tdZ4pxJnZIsrbwZNsED1ls+2MfSuTc+XQdYSO6IT16xHfriKPCbbTyIJ8u4h86y+bJsvqLt0P5nJclC2CPL0YAgCT1jtTHreBpf8JWc7VCsywWJeMGWOAB0XIE0h8oX3u3LenVS7OwUHsB6kzgAetOvE7Tt+aS28XAsqVYjoTERkSBil5lYOJoxvaEesnMJt6WyLVq61th5tm2dyPIaGC+XIkqImvdLy0uqsq4/YsR1OVcAAKxHxKT6jtGKWOZ9SzXtPaYlrjaewC3+Jgc5zOZp74vrxpbKAASxW2ufaOnoAPuRRamx0V5Mt6yJoPESOL8uXLDbbiwTkHBUj1Vu4oTa4K1xgFiTgU28c4gxJtsThEYL2DGST8yJ+grVynrFtXzKBywhZiAZmc9PpXQXOxwnJW4nMGADMMZOxgHiXJd60gcwVJ2mMFT6EEAj50KHCW711niIa9ZK7gGYHyKSyudpICzkNifpSF09qrpMxzKS3IjOswfd3AHBgMcJb0rK3wZ/l9aOiiXDNA13pAHqTgH+9ayVUWZiXUxoRWTgl0nv9zV+1y7d2nJ/d9f8Xv7UzHSFCJgiTkZEjtPriiFi4NrTHVP/wBqsaWFgyHUpoxHXgd8fvMP941k/Bb46s33NP1nhb3LbXEACgwCxxP0BJignD+YLd1mtExcXcCvaFIX9ZoA+MvoB3+EYcWQJ4hG0Tb+ivgdW+809cm8p6/T2rt+8q20cJsFxgrsxMKAIwDuOGjMelWuXuF+PrbKESA29v8AKnmOPoB9a6HzZqQb2jtTG+9vOYxbgyT7E0nqlGgrG9K7BwRETmT8LNbqNKrh18e3uJs9Q4MQA/TxAAR6HpPeuSaTW3LF5WbDWmBKsADKGdpESDIivra7d8hKQ2PKOxJ9/T/nXyfz5rDc4jq2JB/auJHfb5Z+sUtVCjQOI3xDkbW3M64/EluEvNxN/m2/w7s7fpMVKd+X7Fn8pp5S0T4NqSVHXYPapWL7p75t+/f0zinL3ClS4SXCiOgBZgR3AkAz7+tEeYeBPqUuJDq25Gtq+1GOCDuDGEJEEQcih/InA9Pe1F1NRdcm2NyhepKnofKSfQhabuZXu3Lr3QXuW1RAwFsDYcmGAzgQJIFZHtTqvedTApyZvBbjv6fPvOXavlbwG23kuo2MGBMnEGII9xXVOUdfptOltRpntW2CK91twh/hBd+gVjE9M9a5lzZxu41+0SZCAFVnAzP6xXUrf4g6XU8MuDclpvCACNJhhnbLDzAsMD3rSdTKGJmfqwiZWxoAK2NfrN2r5TsLxS3qXvgPEvaZ5dSVIRrcRET0JPtml/8AELma3q3Okt6rfbQguqIpUwBEXMkENgiSP1FJvNHNf57V3Ly+XeRtVuqqoCqAe5gVYscYtW9C+6yoveON2CCw2SpJ6x3gQK0MrKKUzH07YjkDZhsDvMuG80f6PYLaAZC6s6nrgEYPQEg/pXSk5vW5ZW7bIkgbVKgsQT29R29jXA7rkyaaOCceOlB2rPlUgx1EevbM0nLgoAjn9YZ6hcuQmgB2A7D0jlxHjKWw96/obN1mB3nClpMlsqwLeveue8Z4j4yO9sC1bW4ipbXAXDASe7Qi596ZNRqb161dvXElPDPmDSBMDZ1657dIqry+ng2Lzo6Lv2wCC0AHv5CCSZwM4osWy2eYvNxUPfh9xXVtqPG1wuXUKbUu3Dm3GTA6rKnJwehzTNzpqUNvYss8yoLFoVATvgkiTMTSjrbrG5cfx4KCWHhsVMeGMhgJPmjB+tYaDTJb1KMlxbaMbT7AjnrmCzHsC2AYz3ioy6jcWuWl01C3+lhY0drcrSWuKVAIyv7QEntKmJ6+Ues0v8C4hd1bOHe5bUtCFbkQWMAyytgAxIjHrTBwri67CTcW5/tFi4jSFZXFzZtLA+Up0M+X2pevWWe5sRiu1dxKwDuzt+0E/ah0Lue8MZm0hewl/i3MCcPsiyLx1OrBm60kop/h+UfWesVzzU3bmpul2O52KgnpGQowOgGKw1VrbdZNwaCQWnHvJj1rPS31Qgq0s2JIgAHuDP06VpTGEFjmJJDPTbCHOXb9zSXMXCpuQrbceWQfnnHpXROHam1o7p1d9yQFjAwA2N0DOCYn3rkVrzgls59T2pn5fsDU2bu5rpNpCpBbykuTtUZmAYP0rPkTfWT8ZubTpAUUO0ys8RGt41adAdoaV3CG2oC4LCfXHyim/wDFbjulfS2Vs2iLniI6uI+ETImZzOPpRbn3SWtFw0DSopvObdhXCg3JKsrtvjccAj61z3m1CHtWx1U2kX0xtX+1NPlYDtUye1ZhHjWnY32eIDBGMwTiUM+uDH0oHqdaqGJ8w6AdR3oxzHxHa95fhZCVn2LSD9j+lJp0TNtvXfLZuXCu6RubbG+FmTAPWInFH0zEY6ic6W4Pujtwm5f8j2EvXNSVV0CJ5LaMD5lEQzwVgnpunrQPX8SCXNl23cS5Od+D16kEZ+dPnI/ObatW0zbVt6cLsdN6v4e4jJkxC7R0AzSfzhctXr95wGfw7cCWLFiDO4n0Gfp0pSvoyUJsOI58ett/jNXj5pj4LwMX9Oz72kEqqKBtnqZHxTAmfTNJFzQ3nsrdG7zZUL029JJn50xfhpqNRdF2zaI3GCHuRtUQR3GSTOOsBs07O4yIQvaZulwnFkDN3Ex0etuW38G4esmZlG2iceh9xRXTamVf08v82ph0XBdJp1/1gfmLjAi5cG9VXMxanynr1ABx1pY4roza1PhWgblq6NyEEEjadxDehjMHsZ7Gp02VFGm9+ZOtxF31INuPfGTh+vtrpiz3DtUtA3kDdIJkA5xFIentA3zeVYEvLbYBLxtHygE5q9wnmDSARqNPcNs3ABdA37SB8O3AmDuwSY20K5l5yDavdaTbZtmFsuDDQctcEjzH07DFCqEZi44jmyj7t4RG/HyjpyVzZZ0t27dvb5ZQiBFLdWkzHyFNPC+P2tbxKzBVfCRz4bkBu4JjPqBEyIM0lcD40l5NVfWLIYIptqgKhVWNqmQQWMn6ZpH0urazrUuWyZBkbhJJIIgzjIMUL5Tkc323+UFMAxoGHJ2+cfOeeJ8SsF741yBJMWbMQEmFkdzEEk1z7lHhI12vRLisyuWa5tIUnBY+YghZOJOKcuZuYUNg2t1u453Aug6qxmJjEdMelIPC+M3dHfa5Yc2mgrIAMqYMQQQQYFTCxINw8+JVAqPvEPxMNu7cS09vw0dlTzP8Kkheix0A6V5XMb2oLMWJyxJMADJMnAwKlN0TLtOycj/hot62TduG3dDlwUO4FCcQYEH3Bo1wXgn5HXaopdHhXWGwFiXkQGBnrmaT+VuajY1CuA+JD24aYYdVHcTB9DV/TWtVsbUvZYIh8Ri6spYzJAxM956VznLFKre95tptZ1N5SOPj/aLn4v6BbWrQooAupv8ArJBEdBnP1pT4Vw9rzAL1Qgk+i9yfYHr86cvxS4h+Yt6e5tgKXWZz5gDn06GkMgwSMDJx37EVt6c3iEz5yfE8382mpWzj/rvTfqrP5iwWUZjbgd1zHv1I+1UuLci39No7WquG3svYADqWG4bl6GDiZAyMTU5c4o9u0wBiSSD3yAD/ACFOccMO0WhG4PeadLy/d2guvhj/ABmP06n7VbOnAUIASo69iczifhHatjsWMkk/Ot9i1NAbPMg24nQuEctLr9CbGmHh7RbPxAqGByH7kxJkDqKucR/DNNHpF8JWv3FHn7GSCoZV7KCZ60g6W4yGVZlPsSKP8D571OnZypF5tkRdLbcdPN17mB70tcdChDdyx1GVdLoL96ze8PSyShA/ZNkzb6Sx9J6Vd4hwrV2dRIsQqIgEKhBi0058PJn5UT4H+K13UEG7eTTgXLf7NEUFln9oCWLER2iJHoaZ+M3Rq2U2NY1tAHELcO15Bj4TOJHX0q2ULzFqC3E5BprrrdXxbIXZ5jJKLtPXcOjSobpHWrVrg965qwqICLpCjYV2AoIMne0DaJyRNaeM6m1bvMGupeIUrckeZWE5UxB8xzOf0oTc521Nm5u0t5rasssqxG4yCrY8xhRkz61YUngSCu8G87cEbS627aYgk7WkEEQ4DCT9aDjSnxFTEsVE9R5oj+dEeKcUualzevMLrtA826YAgQT1H1rHV65HuWnFsoVCBhODshRtkSJVe808XVQdrma2PDLJuD7SQSu6JBg/EAe1OnIujjRO8/7W4T3/AHSB/Q5pA1Oq/aXCMBmYx6SZ+tPN7VnTcLsWxIuXrY2CMkXSWLD1wYx3IrLnUkAepmtcgYAegghb7/mXubGHi/tEJUxDOAGHYiCc0xapFfiWnX3DD/cQsP5Ct3Gteg0q2XukNZt2rHhooI8QZ2M5OdsEnaAJxnrVfh/Drv5y3qLiulpLTsbjL5R+zMRJEzgDPelHff3GEATtAvN17e9wqQfOqz8huInvVfl3ga3HB1SXzae25tG0AdzggCCxCjO4H3olqeXLjWWvl0VN5glTLHoCqn5Hv2NV+Cq9y4CzsLVgeGrsSwtKo3s8E/uoGIHTcVFNVgqUsrwCzkttUz4ry8uhW2qs51F1vOm9li112gqBMnBJ+g6wwcr8FtWnslgjnd5wCXkNhpEiVAPXA9eoFULNz82z3EDrLQzPB2qASgEkknaCzE9WOfSr+rK2tNcvqVS5tYIpX4TENBJMkYAkfETFLckmo9FAUkcH0gzm/iC6ey1jTH9kxzldwAnapAJYgAnJxVTkLidy3qPDi2pdQJYEFQoJ9RkyCe59oiq/BOHKuk1OsvDe0izYU5DXCN7tE5CLtJnuatfh1Y3XWvMfhnrGZPmJnr1H1NE6hMbXEjMXZf0nQub966UFr6kWiFCeEfM0A7g04Enr7GkTgGjuXVuK7MGuAhm3QRIwZ9we9OOo5dua63uXcNjecYjw2GCCMlgBGZwR6UJ1IXTagqQNrwojOAImI7Y+3vWLXt5RufpNflAoniKN6/q9FY0pbYbXiXbtlGEgsGK+I698gFZ/hFKV+6WYsxLMxJJOSSckk9yTRbmmxdt6hlvSGwwEkgK2V25MCO3bpRj8L+VDrNS9wrNvTI11vQuAfDQ/NhJ9lNdhPZ1Tk5DvXpHf8P8AlSxbtC/euL+XCFbouxFy6VBZUXrtQwAckkHEGjnDPwcsORd1F241xjv2oQqAEyB0mYj0jpS1yDwU6nUJ4s+HZ/bXZGJMbU9NzHJHotdf4vxDwrV250IUkT6hcfqRQIoNsYD5XWlUznOh4Rw/U37tjTaND+Vi3bLFtpO9xcuOSTvUMsDqSQfUQR4t+D+jv6fZm3eExeHUn0ZehXHwjIHQ1l+G9q1Y0pvCJvOVY4nckwpnrJLt9RWnV8zNe1F5EMrZdUx3mCP+JifoBTV0hbPeJc5GbSDsJyzU/hlrUdl8JG2sRImDBiRjvUp11ialLjqr+VWYDJ6AwO/pUrKcwG1GbgjEcj5QTwrj/E7LkLfDDYFBa2G2qOkAwB9Zq/8A6Z1t1Ct3UC4Cc+IIj2AQRHasCsZBB7CP+u2ftSnxnV3dNeZFJZGAYT1npkjNYBkfL5LjEVUawBfwmfOtrZYRXupcul8qs+Vdvv1PvSVuHv70X4m73QrEBVkjAjMbj1MnFBSK6XTrpSorMSW3nVuVOZ7SaNbDslyE3Kt22m0CSCOnWf4pJpb1XC1a8zWr1lUYyE8wAnqBiImlWxqSBtnHpVm3folxaSTcF8uoAVGpeD3Ooa23ycT+sVrZyphhBHrQO1ryvQxV2/xTxUGQGXvHai0wNUuXtaFEkg1V0/F5bP29/ShN6+T+9PuAP7VpF0T1+ZiKYoEWxMbl2O29tisR1Cj9Y6471c4dqGtyRdAQyGAJkj5R0mlKzcIQsCGBO3rmTPb3ANZXOIt0gferK3tKDVvOh8B5E0/EUvN4wt+FE7bY3AEE7pLAdj1olY5a4ZpABa2XrgGGuujk/JJCd/T60gWeJflrTB3n8wmAk4AJB35EyCYqcocd0ulLm4S5ZQoi3iJkzP8ASk5VYrsf+4/GyqbIl7mNbb3DuW2CMEFQp+WGM4qlZ4faaDtUn29veaZjpLV8F7bEDuGERInt7Gtun0e3DMGI6GDj+9ZdekVGHzG4o6rQ2p+H7Gf6U+a82m0el3qD4Nm3sJBlYUZEEHr2kVQ1GiRgROfXNDuYOKC3bVN+3agAgHcYxK+k+tLZi9AQ0AG5mvlA231rtdQlUBuKu0AB1aASB0hWb1966jq+D71lQXSAQPQRIx3xSLyHw7TpZNzUAMbwJFtj0txInpuLQT8o9abxznpSwDW1BWVHXb0iInuvSnnGDyYo5aO0XOYdO960bNkqbjugVTk9YJA6wAST7Ux8H5B0pnTXABaUK77WAN5u4ePNtwrbRj4asfmrUf6nasWXbG7acgwTlfN0yPlXrcsa3c7HW203RgWZgD3NwR8hQrhyA+XcDeN8dCvmNEyvxvk20zEWdunt71Y7QNx2wPKseWQoyT3Nc4/ETmBLl7wLLSowQ4XytuwBcIBAJMmTRfnbhd1FAGsuXLjkKAu1AxJgjaTiJXq2Zqcncr29Le1H5qwlxRb8S21wC5kAblMAebuO3XJoUGl7c/hGsbxjRv74r8R5j3qultKSURdNYAP8Zi/dxhmut5f8tEL3AG0tzwbgKmx1HTdIJme4MzWngg0vD+INfvE3FtXN2ntKU3EGdrXMnZtBUhfUUW5g5n0Gvvm62ou2iQBse2xAj0a28n6itRrtOdkRmG3Ig/l7il+y1y4LtweIZ2bjBAEZWY9AKFcxcYa5qR5yWVSTB6dTtx1zE1f5ks2LFnxNPqjqN52gbGXaYnqxnsaq/hhy5b12pvJdZwVtbwFjzQ4BkkGOs1QCe36QAuX2Wgni2juXwbih7jIAHjzQPh6dY3R966T+H4uW+GW9LbtG3e1ly4zXTgC0sLuY/u48oHuYyaSuN6b8lqbgV22+GZmersVglY9N30qcT59a8Vl3ARAgVDtBUT8UZMzMSOgobZgNHE1eGE2yHedj0PM2nsX04dpolZa5dMBQyjcxacEkCOsjA6CaWedOMowS3a1lq49zUCfMpi2qEsDLEAEkACRJjFca1Wt3RtUKFz36/WtWivKHlwCI6Hp/I00jyxSqC07pw/VNa4dtCqdpZg07VB34B3eUtgfCTQLkDTXN+puMrsPIQYPxDdBM9hJM0p8J53Wybaui3rat8L7jtB7pnywc0ycV/E6w9m5aQOC2MFiuBjaTAA64jvVKbFnsIWRNLFRvZ5l1+D3pPnJ9/Dun9YzUrnrcw5P7Mf8AEf7VKz6G9Pzjb9/5Qryzxl71y4znLEnriWMYHaiHG+LWrepO9QTtGDEdT6mk61de0T4ZKk9Sv3r27cNx9107mPUtml/dx4mrtKL2Ib/0lba7duqo2JtYKFEf7NkOOnvNKmtuKzAoIG1AR7hQD9yCaZdJtVTt2gHBAAE/Md+tWrOknMCPkKetKYsmKejUFbgPoNvzDDA+k1ut2KJcwXm2Is4DHA+VVrDYp6m94BlV7VYJINXmrEJ7UcqVPF2n3FWNRogZc3bSk527iT0/wgj9aw4go8oA6ST6kk1pQqARBqq7yXC9vg91dOwU23DsjDawJ8s+oGM1OHcq6m/lbZRQYLudqj+rfQGhOl1JSRmP0po5R4ozM6FxJA2oTljOdpOMen9qhLLZk2O0xbk66+ot22a2UjaXDCBAJ6N0k4E+tX+P8gppVtebfuClyFBUMSfKrA5gA59az1WqExKA+7VqPDbzYAMfWP7UIyiqIlFDYIM1aDiptuSOjYP9PtRVdc7GJA+lD/8As+/Q4q7Y4NtIl2B9ay5ADuJoxmtjLt3VEDP/AF8qUeJqtzUkGdzMASScL8jgQvanPhnELZJCqWcf+JKnBjGII+VJ3F7q29VeZ2hmbAgkeaDM/KAPrQYR5jGO220uavi2PKJyQqj5wFH0xQ/jfC2QqPzG+4pHlgjbtA7zkjp8xWixqtjrdDArbbfII9cCD3ntVZLxZmc9XJPyBJP/ADrSAQdpnAFbw/wS9eNxFuasW7WAzftCdueixk9Y+ddY4l+IFhBba05u7SoKwdxH1Aya4tp7lHdIkZOTUJMHSJ1riPMPBrkNeFpiDM+BcLSO8rbntXM/xF5u0rC7Y0dl3FyN1654oAzMWlMHJGS3p0rwaqh/MPFSllgD5n8o+X7x+2PrVbMRYjAxUEAmIJuegFeWdQymVMGsJrytEWNocTmhwoj4wAJMFSB2IIxRzh/4q6i0MKkxG4KAY+fU0j1sspJz07/KlNhQ8iPGd/WFeZuNNqbpdurQT9sY+5+tDNPo3uTsVmjrtBMCtmtfcQ0k9s9o6D5Cj/IGjF29cU9rc/8AqH96vZE27QXJZrMWXkeU4g5HvWE0w88aBbWoAX95AxJJMkk5zVDg/CBe3EllCxJCz1nrnHSr1jTqi63gyrnD9OWYwYIB7e2fl6fWrv8AoVIuHexCMRMCIAkHrWp7BsoCZBYR17dYI+1AWvYQ1AveUJ9qlWhr29B+teVe8vSvrDt4W+5J+UVo3J2/lNe1KWIEyNwRMHH0/pVUcZuDodtSpRCSVNbrHuAbmLEGa1pqfXFeVKYsEzaL/vWxNWB1IqVKKVNDXQ7HMdc1ktlR5rjEDsoA3t9DhR7n7GpUq5KmdtjfuLbtrt3EDLEn5k+w9AKPcwcGt2dOGtqCysoZ5JMZ7TGTUqUDsRUJVBMWDeG2IzTvyvxArpVkkwWiT+7P/wA1KlVk2Eg3E33eLsZmPkDFV7nFmBgr9cH9alSky5pfXehIPyodq9FbMlhk9SDB/WpUohtJMbGqt27DW1SWJkOYkZnpHpiqdmyWOBUqUVVZkhfRaCDJyaJrXlSgMkk0rca13iXesqvlH06n6n+lSpRpzJBvELQW4wUQOwqtUqUxeBI/tGSremuG2u6J3Y6Yge9e1KIyhN+jVLr7XZlDZnymNo9yO01f5Ze3Yvlrvw7DBYN3I2t5cj5j71KlAR2hDebeZVu6u5dvKxu29OFt72KzAnp3YTOTJiM1Y4Fw99PbLXVIW7BBUEwFn4oBI61KlIc7aZB6yvqbC3L8KQwcBmM5GwkEYyJ8tDeMljeKmfLgA5Ocz9a8qVae1Uhm63w2QCd8kDtXtSpTbgX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1988" name="AutoShape 4" descr="data:image/jpeg;base64,/9j/4AAQSkZJRgABAQAAAQABAAD/2wCEAAkGBhQSERQUExQWFBUVGBgYGBgYGBgdGhsaGBgcFhwaGhodGyYfFxwlGhgYHy8gIycpLCwsHB4xNTAqNScrLCkBCQoKDgwOGg8PGi4lHyQsNCosLCkqLC8sLCwpLCwsLCwqLCwsLCwsLCwsLywsLCksLCwsLCwsLCwpLCwsLCwsKf/AABEIALgBEgMBIgACEQEDEQH/xAAcAAACAgMBAQAAAAAAAAAAAAAFBgAEAgMHAQj/xABFEAACAQMCBAQEAwYCBwcFAAABAhEAAyEEEgUGMUETIlFhMnGBkQcUoSNCUrHB0WJyFSQzgpLh8BZEU1Si4vFDg7LC0v/EABoBAAIDAQEAAAAAAAAAAAAAAAIDAAEEBQb/xAA2EQACAgEDAgMFBwIHAQAAAAABAgARAxIhMQRBEyJRMmFxkcEFFIGhsdHwYvEjM1KSouHiBv/aAAwDAQACEQMRAD8A4hUqVKZBkqVK8qS57UqVIqSpKK6XhVplBe8UJmQLe7pj+IVT0tpJlngiCABMmek4C+s1YuMfDwCOv1k/3n7UJlibbek0sea5dn2VIn6v/Wtuk4NYf/vDKZ6NaiR67t8fShKoBlvsP6+lZfmvVVI+uPsaoiXDGu5XFpVdro2MNwJGSu7aSoDHdkHqRQFuuOlMvDrv7LxLaKhHlIJlXbp8J+cRnrml/WIouOF+EMY+U1Sn1lmaa8NSpRwZKlSpVySV6vWvKlVJCl0iKqBZIFWDWkfEPnTjErPFjtP3rYE9z9zWqyOtXNJY3uqk7dxjcZge59qUWjQs0C1Pr9zUNv5/eimp4FdSfKTtndHQROZ7ggbpHattzl26uNpZgzKQomCu0dehksBAodfvhaIHWxNZro5opb4Fe8pFp/NkYwcA/wAmH3ohY5cY3bFssFN9dwkHymWG0+8oRVa5YSLVzSR71nZ0E0Zu8CusJW23QQcDDZWc4kZHevDy7qegtPMZgD1ZfXrKMI9jVa/fJogpeFE9qyt8Ik5xRnQcAu3GdG/Z+EjXLkwTtHYAHJJIFWF5buNBtAupjzQFhjtBWCcwXUEjGRQnIfWGEEXm4R7/AKVqtcPBMU5f9mNQsDwgZIWd65LboGG9UYfMRWv/ALH6iC2wDbJy69l3mO58ufoaHxDCCCLKcJWJJ/lWp9IFVvkP7/0p01nJl1NwVgzK7ozSAgChDPrMuB07j3oRxTlu7YstcubQABInzCXZBiP4kYdfSoHN8y9CgXAI0gqVstC5tHkHQfvVKZZg6R6QNUqVKZESVIqKJqwdCwAYxB9GUn7TNVcujK81t0ule6wS2pdmMBQJJ+lb79q35SpbKgkHADdxMksPfFepcA6Ez2jFVckv8N0l2zcI2gMSFU708rBsRkg5HT9av8ZtOyLuO3wxs8zqWJYs8gA/CWJOPWhN8BVO5gHEeULMgjrv6A+0d+tGxqm0+pW5aW24e3bYi8i3PiUHAYeXHSI6UluQYwKRYMUHQgwetG9HbsRaVrRZriyXNwgDzFfhA7R60X5l/EK9qGZWs6QquB/q6EgDGGaWH0Na+F8FbfY8ZdrbLn7JlIYgh3UwSAqEkDdM5EA0THYXKAO9QTp+MrsC7FVQSSoBhgY6keaZA6t9qz0HELdy6qflrIDmJ/aE5+b9a6EnLh0nDLanQKb14srs5DZ6o23IaJIgdIBgEmlrUcg3tJesXnU+C2w7wAVFxulokdPMCJ9IodSm4QU2IjGvKu8Z0iWr7pbc3FU4YrtJwCfKSYgyPpNUqcDFyVKlSrlSVKlSrkhRE8o+VVj8Q+dXrNvyA+wqlcGfrTTxEKd5jb6n51as3ipDdY7Zqtb+JvnW8AUkzQIa0XHr2wJ4YeVNtTndBDLGOsb/AOVEG5jvoZaxHn3nDfFuRvpDWwfvWrgmmC2wxGZMT2HTFGNffKhby43CDH8Q6yO4P9aDTZqMuDbHOBwDbUxtiZ6quwHr7TWtuZ2Oos3PDANndAzB3MzZ+Rc0Xa14sAqrMRJECekxnoRVMcPsZLCD26rmiOFl3qXqua7XN7bNgRfh2DJOOwM9QMEeh6elb9Tzk7KylEAYzguIbc7zIYfxsI6Z9qqPwi123f8AFXtvgiEfvff/AJUrTCBExPMt3x2vbV86eG4gkMsAHcepOAd3WQK3abnV7S7URFWSQIOJKlhMyZ2LJ+0V63LSqu/xCo7gifoKF6jhTQGAOTAEf9RQkDvCowu3PF4nAVMdVB7XTeHU9d5P0xWWm5zu7m8qAMzO0L3ZChOTiQxoDZtgYYQRW4oB0x/OqIEICEtTztqGJjaAzFm8o8xIVTPr8C/UVhf4lf1Ni4bjL4SgFyQskBzcxAlvMzExVJeHEqBBgdT7Tn54msvDutp7ttV2opFwtt8xVxsBiRtX4RMTmcCpt2gttMr3DbBYldbYCkkjyXxgnGPDxXlKraNp+H9RUo9I9YvxDK4X5V4BUmvJp0TNgaP/AIqNdJrXUqSVPSasaGzvdVkLu/ePr2/tVea9U1JI2Pw20XvpccbilprVw4BIEuoIwA0wCfQChV7xNiv4qsQIVCDu2LOekEDPfoKp2uIneXeWJEdYz2JxmPSmy/ohbZkuWtzISEKvuBYgXDtcZYbSMRjI70g2vMZzvEu5cJJb1JPtNG11kWrAZGJ2P51MnaxIUR6hlJzQ/i5l9wTw0YAqs4gDb/MGsuC8e1GmY+BfexvAVijEYmcx70yrAgXD2t5z1aKo3uXksXMFXBggbNuCIySSZx2o9qON8QvWrULcuaNFt3bzPZRU3od77WgSFOBB7UjajjOokl7rs3TcW3YM4BJOO+PWtf8Apm4LXhhjtM7hLZzPrH6etAcfoIQYQtxzj9p9P4KA7gRuYqvYkmG69YpZNQmvKYqhRQgk3JUqV7RSp5FSpUqSRi0CTbHyoZrFhqP8JsfsVPqtBuJ24atDezMqHzGVQfM3zqzZiQDVaPO1XdKfMOn1rOZsSNK4AHYCKvaOzvtvb7/En+Zc/WR2qlpnBMmjFtCm1lPvQE1CA7wPwzUEeT964fbAnHXAz0M4yDRPU2VdYBlE+PqsnJg9QrRIHYxQ7jNsWrxZcC6PL16N8Q/pB9a98UE7AYVRuuELu9JkqfOm6IPUbq6OFg6VKOxmrIm4ZXcSFVQIOInGAQQJECZpi0F4G2pZYLDB7H5Glo6yZdgAT5UUk4AwCSRkDoGnBGaP8ta15ewQt4ZdrZ6z+9tboT3kGDWDqrUal7TZ0yqxKt3nmru7RAqjqdSPDuEyYQnHbIA/WP1pmucIs3MC8EP8F0FSPbd3rxuSkuKV/M2BPo9Y/HDDiaT0ZG9/kf2ilb4aGtYEtAj09TP9IrRw/T73VQoJ65yBHena7ybes2/2Do4VY8rgmDgx6Ggeks+H+7tPeetEpDmJbHo7g/CaeIaJypO6XCnaAABjoPbNIVi3d1F8Ixh8gbuxAJ257mIE9SRXUhfAHmGMTAJMdJgZNJvN+qe9qrrW7u9AYQsIbauB2ntim7LsIh0viKz6VQSJGPU1K3twpySSQScknd1NSiv3xeg/6Zru6ZbbEEkyOpUg/Yj9aosKvatm8W5uLAhm7+/T7VQNWsWeJAKy2+9Z6ewXIUAkkgADuTimh+X9Jt8JXvPewDdAHgq3cRG5lmBIPqajOF5kVGbiKm0ev6V6te3be0kHqCR9sYovyjpVualUcuoIMFACwMdRNWzaRcpELsFEG22WVlRAIJAJkgdRJ6UU1vM73SCQE2btpTBAMQJ9iBV/nTgyaa75ASlxQVZyC/lwTg9Gx19aWNuOlApXIAwlupxsVMP6yNRbaB508+OnmALAex+KPWaXZHofv/ypu5a0kaPVXCzrEBdmzLAYDEyYE9B6nOKVr1iGIPWojCyo7Qnxsqhj3mNpQzAdJIEk4z601848kLorVu4rO63NoDMAAZXc2AZXPQHqKX+FaO491fBRrjgghQpbv3A7e9dF5i1Go1Oke1b0zsUZRc8slQMEJ3bI6j39aVlyFXUDjvG4cQdGb0nLNw9B+v8Aevd/sP1/vVhrABIKkEGCDMg+hHaiHC+E3bh327JZUklgMAgdyTB+VaCaFzMBZqCrltliUiciVIn5TWst/wBRTdx+499LZM3H25gliYHWIwAKV49hQ431C4eXH4ZqaBWaWcwcYJ+wq/wjSC7ftoQYZv3QJgCT1+X2mnH8Qr9kWbVtFtAzI22wrEQcyO2R86FsulwlcwkxakL3xN3LWhV9HbO6DtP7vox/xUq8d0oVzk/b/nThyMJ0af7/APM0D5k0vnNdNl/wwZyg1ZDFtki4wPoP5VnuggjFXuJ6XbfI9Utn7oKqm3FYSZ0U4jTob4KKe9EbN+c0v8I1yAbGG05h8mT6NPT5ij1hR1Jn5UpjNAHcS5qtN49qAQGtNuWZ6HHbIg0GHL17aE2OZaWKgMR2lSM9OoODAo7w9CryR5YIb5HBrZptLdtXCtu7BBMK3z7TVDO2E8WIzHgGXYmj74Au6O6rMxtuuwRbGy4onpuUEEKf3ipwZNV9HqPDdIww8zNIBjuFJiMfunuK6Xa1Ovj4UYfT+9Vb/wCb/f01tx9D/MmrfrFflTNKdG6G1dSR/UJt0TO4G25Y1A7eJG770VscPud9Hp2+TChmksE9dAJ9oFGLHDzEnRED2uZ/nXOAv+f+TN2RtPp8x9HH6SvruGWdp8TTXbB/itkkD7UrLplFwhbniDtPxfIinywyjCXXst/Bdyp+9A+I6bbeDXLIBJjenwmadh8rj0/np+wmdyXWjd/H99/kTBl3hzFPJuDYKwY8wMrOJInt3rnGu0bpdcXAQ25t0+sya6vxniKaSzvfzPcVvBSJAzG9pxAzAzNcuKbmJ9TPp1z9K05iA+0xqLE0CzUqz+WHpXtK1Q9MCcU4beuatrbjdeUhdnQkACIj/DHvWHFuXmtIW8O4pRgLm4YAfKN0x3Bn0EU88/cqnU7dZpPM20F1X4iB0ZY6sO4Gaz5C1uo1dxrWqSbQs3LLFlIL+YEq5PVlk+hE0wMaBE5057y7w9r18BbnhbPPvySNsdAMkyeldJ4Lwe0ilGJaR8YUq0mcgbiq5/lSXotKul11+zJIUsik9YDY7dYFN+m1IkZ+eP1msnVO10OJ1uixApcWeZuQBYKm1qFuBzEXAEYE5/iIeO5ERXum4bbtgG0SHH/1J3EkdSOwHsPvTemrFrUJqVBJCm2xCztBMhxPTvn061s5h5Wc7b2ntFrZnxNks24ncGZAPKvUSJFD4zuAJp6XBixZfOBvsL7QZxS3bc7HC3dqgMzLHmOfLmVgR0PWlbh/Ldq9rxY3MlogsYy0ATtE+p7noPWix1ED1M/8sntWvg2qW3xFC4VtydyYAAkztBIwKvC7Jdek0/aPTY/CWquwL77whxNNNYsstlDaBGxvPO4zgsWBLNntFJ2nQXbq2SsliFDRDLmJ9xB704fif4b21u2lEblVglsqiHaSNx7MQRB7gE0jWNZJDbmVseYe3rWnDuuv1nCzbVj9PrH/AJZ8bT7bOj07PdU7tS7wiT127/TaMds9DNP3K/MFvUqzpukBS6n90lQSOnYzSpyxrnvrL2iSwC3GO3JXEN/4aldvmOMUZ5ev6XxbyLeBuXHJYZVCQIMHowxXOzDUSSN/5zOhj0haLdtoA/FLlk372luWUm5fbwWgRuMBlJ99u6T7e1NGq4C9myBtQW0AUbchREDHp7/rQ7Vc0bremusm029U1oqvnPwXLW9SMMPMp+vfuW5m48oFuwjKz3JEKACITq2P2YnEsOtORm0BSJhzIA5YGJPANAd+99gNvdabbI8ytOB6Hyn61S5h4PZuayxKx4u5DGNzYhmjsM9MmmDVXBbYFN+1kXxCSp/ajykqBkBlC9uq+9DuIeJcuWLlo+ay++ADLHsMdMEijLhDzGYcGXqW2W659JnZ5EGm4jo2t3kKlz1UrlUkqJJBJUkjI6GgP4scFGmv21RCqFNxbaQpdmJIDd4AGJxTtqOYZNgssqkzaJBJxjewELBnyrk9/ShHN3OgOju2tqkPgIchMwInM95xV4c5JF7niP6j7OyJjL1S/l/Pwg/8PtQPywHWC/8AOao8xjzt0rDkC7Fpv85/kKnHH3XD79K9EDeITybf5hlfilsG8D62LJ/Qj+lD7tqDRHiP+0te+nt/ozCqV2uW3tTp4z5BKzJFFdFzLcQjxAtxPQgAj/KwEg/OaEvJrS5qVcZqqdF0PMumYCLoT1W5II+oEH6Vk3EtNfO0XAzID8O4EwYlTENiJj0mudMuBNa7d0qZUkEdDQvjDCo3FnKMGnXuGWww8mrKj0JP9xRI8OeMayf97/3VzqxzfaVU/ZFmjz5iPdf4u5zTLpLi3FUqwIbpWM4GHb8zOwOrR+GP+1TGK3obg/73/wCr/wB1FNLw8f8AnCW/zD/+qQOLcd0+lw58a7MG3bYDb/naCAZxAzVHQfiFZGXsMCCCAH3Bs5BkDb5fnUGF+dP5mA/U4ztr/wCCzrd7xFWLqDUW/wCIfEKC6tLZINq8wWRutt1iZMT7VyriPPOruM23UXVQsSqqdgAnAhfQR3q1oebb1+6ram4XTCnAAUeoA7+/emvibn+/z/eZcWdSdJ2+HHy+oqY8xcZOo1N24TALEKJJhQYAEnAiqtqzuMz9a3cxaO2jzakq2ZnofTpj1qlZmJH1ogLFxZOk0YR/LH1H3qVSF9vWpU0mX4ggXg/OWq0y7LdzyfwtkD5dx9KIXfxD1Vx92/wj1JtSoJHdhnc0ACaU4r0VoONT2nODlTcZOHXbL3Ll3UMWYrKHu1wmSWJPQZ/Sml3dtOblvbJSWFwbhAzKEEbcfOkPR6tBbFsgkm6rTiNoER6zJ+VP1950uoVSFK+X0ADwR06DJrB1IIYVOt0ZDY2udN5c5WsnhtuxetgvtU3SRLFmyST1I7fKmDgOmtaW2bSv8EE72AMR1PoAIH0qvxDiS6ZdN4gIF0+CSJJXyFgTHUAp19DNLXOFtLurtowW6DZB2+Ky7mk9QPL09a15GXGuqtx9ZysaPnYrex3+UrfiE1izqrN1LaE6lSd+CJUgbgOhYhhmii8n6ezb8G0NrahSL7tDNc3+U7mOVAJJAEAEdDXNOaOGPYt2HiLCa4pZBctsVltsRmZWVbH966D+JmvNi1p2PlVrio5krKFgSoI7FRn2JoVC0cgHMY5fUuMtdbS9y9whbNh7RBdbjxc3gPuVRt2tMg9/tiK5P+JHKlrQcR2adStq7a8QJMhTuKkAnMSJE+tdIGpSzq9GyC3Yt3LngPZQ4c7dysR0lX/eHUNSX+Ot3br7DyNos7D6zuLH/wDIVMDK2LyyZ9Qy23eJugYs8bQzN5QDJMnoQBJJ6xg1nrdO9m6bbqUZQCQylTn2NXOR+MWrWst3X3KiTNwYCFhtBJggDtn1pm/E7WJqWsva3XnVX3OpDLtBG4LA8wBjImM0BanC1zCCjw9Vyjo9SbvltJKszbFtqcTmAo9xR3mHxGVGcEOihXBkEEYYN/vR96ReV+OPaUw7WXlgrg7TnBAPY5iug67ien1Ontm0jIxBm6xUkkEDaylpYMSIb16dDXRfqFxBLF/ScPH9n5OoOXS1EGyOxG5EReIWBc1GmVBd8R7u1ju8hXGxQOxndJOMinLhnFtRw69cG0ByoUhsjPmBwc/fvS8t25orge8sXLZ3m3GYUhu/XHemfidhdd/relfxg+0Ok+ZGiIjBjHSuX14Iy6lnrv8A5zPjOH7vmrSdjfqOPw+sCajUl3d2+JiWMepM4pM5qJNyB0CgN7k5j36V0heWN+ja8zlCt+3aZYiJuIrbj1XDdQD1pP8AxC5W/Kut1GUWrjEC2CSVMSZMZEiB3wKT0q6XBbvxOl9sdar4jhxcA7/h2H7zHlW/bt2Hd9yruXtuJkDoMYJx1rdxu1DNEN0PvnIkdjHannlOwjcEsWTb097et25DnayqrsC3QkkMRBxXP7Qxc3PvYGJ/wj4Z9z/KurjzsX0dp5PN0wGM5Jr4gZOnPrY/lcP96o3Wove0niJYZXtgojowZwDJeRj5Cqd7hj9jbP8A9xap1OqBjcBYNmqznNELnDLg/h/41/vVd+GXJ+Ef8S/3qgIRces1Dp1rUV9q3nQXf4P1X+9QaG7/AAH9P70VSahK0ijfLPF7dsst13tg5VlXdB91kGO8ihZ0V3vbb7VgNBc/8NvsahFiWHo3JcMk9Tk/X3+tawI7Vv8AyTj91x/umsWtN3VvsalS9QMxY1Z017b7VX2eoP2NFeEcDfUC4bZQC2BO9gpJMwFESST9KFyAN4aAlvLL6cwAWLtp03lwoR8DbBkzjzYwKDjVSYE/evNTp7tv/a22twdp3CJMTH2g1p06kuAIliAPmTFAAKuMZmJ3l7fUp4H4RXf/ADdj/wBde0HiL6wtDzjoFZBff+dO3D+EaIwj2rrYg3VYggjqdslfvRTmNBZS2t4WzpnM2jaCWgSo6uEtlluCcncZoR1KltPeA/Tsotpz3TWPN5jt2soOPU/P2pp4lxM29Q9sLvW6tklQeu1pPTrIkVuOt4cw/aLnvta4QxHSYAjqZg0U4Dyto3Quz3C7Esn5cZVD0Q+IwGMdt1VkZbBeHiZ1Uqn85Eu/in+IQ1F61Z0rutq2ktErLv2if3Vx9TWHLPJl1rKah9S9pbys5RMEi35gS5mCV800mcY4Bcta0WJ3tcKbDGSLmFkdj2Nd45xufk+EsMQi2rcRMpvVIIkTK7pEiZimlRkWxM6ucR/Kco4Zxm3c1wvP4xsWGLWgLgJQHoQHDKxJyRAkk5FbvxD4w15W2i89rcGS5cLEdIIwAo6xQ2bur1Go1GnsoEZyVRV2CAvZA0AwJ6nJMTT9wrk8LpknUG1cdZNu5BWG9Qeojr1rM+QK1dhNSLtq7mJmu19ltFolsi6dSjlrm7eYgQvhkk+U/FAx1mjWqtWuIXFfVBi9oMWIMK4iZPocZA9BVZ/xB1Gl/wBXtugSxcZUbw8jax6MRkHPXsaBaPmLyal3wcT0M72j5dO1a0RVFiDmOpD6wrqLoNnwtqhPKwVJ2gBvTt2z3qpd1Je4WY7nYn6BcKoHRV7wKI8J0l+6iJct3hbuENa8hTxW2kYJGRt/T715zNYNpC35Y2XWBtO7zfI9J7++aQcgD6TzMgwOUscTLgvKSai89y826yGE2VaDceAZY9liOmTRzh/JdpLr3DcuDw3VrWmObW+IW5gjcimW24IiO81U/DRLjKrXFAXxbm8MOpIG0ewH9qauP6hfHXwojb5oUkbpgdMiRNIfMdRF8bTRjxFFsSvxfh9q9Z8K6oY7CgeBuUMADtbqMgYyK5Ddu3dDecWXNm4pCHYYmAMkHEH4s+tdZ4pxJnZIsrbwZNsED1ls+2MfSuTc+XQdYSO6IT16xHfriKPCbbTyIJ8u4h86y+bJsvqLt0P5nJclC2CPL0YAgCT1jtTHreBpf8JWc7VCsywWJeMGWOAB0XIE0h8oX3u3LenVS7OwUHsB6kzgAetOvE7Tt+aS28XAsqVYjoTERkSBil5lYOJoxvaEesnMJt6WyLVq61th5tm2dyPIaGC+XIkqImvdLy0uqsq4/YsR1OVcAAKxHxKT6jtGKWOZ9SzXtPaYlrjaewC3+Jgc5zOZp74vrxpbKAASxW2ufaOnoAPuRRamx0V5Mt6yJoPESOL8uXLDbbiwTkHBUj1Vu4oTa4K1xgFiTgU28c4gxJtsThEYL2DGST8yJ+grVynrFtXzKBywhZiAZmc9PpXQXOxwnJW4nMGADMMZOxgHiXJd60gcwVJ2mMFT6EEAj50KHCW711niIa9ZK7gGYHyKSyudpICzkNifpSF09qrpMxzKS3IjOswfd3AHBgMcJb0rK3wZ/l9aOiiXDNA13pAHqTgH+9ayVUWZiXUxoRWTgl0nv9zV+1y7d2nJ/d9f8Xv7UzHSFCJgiTkZEjtPriiFi4NrTHVP/wBqsaWFgyHUpoxHXgd8fvMP941k/Bb46s33NP1nhb3LbXEACgwCxxP0BJignD+YLd1mtExcXcCvaFIX9ZoA+MvoB3+EYcWQJ4hG0Tb+ivgdW+809cm8p6/T2rt+8q20cJsFxgrsxMKAIwDuOGjMelWuXuF+PrbKESA29v8AKnmOPoB9a6HzZqQb2jtTG+9vOYxbgyT7E0nqlGgrG9K7BwRETmT8LNbqNKrh18e3uJs9Q4MQA/TxAAR6HpPeuSaTW3LF5WbDWmBKsADKGdpESDIivra7d8hKQ2PKOxJ9/T/nXyfz5rDc4jq2JB/auJHfb5Z+sUtVCjQOI3xDkbW3M64/EluEvNxN/m2/w7s7fpMVKd+X7Fn8pp5S0T4NqSVHXYPapWL7p75t+/f0zinL3ClS4SXCiOgBZgR3AkAz7+tEeYeBPqUuJDq25Gtq+1GOCDuDGEJEEQcih/InA9Pe1F1NRdcm2NyhepKnofKSfQhabuZXu3Lr3QXuW1RAwFsDYcmGAzgQJIFZHtTqvedTApyZvBbjv6fPvOXavlbwG23kuo2MGBMnEGII9xXVOUdfptOltRpntW2CK91twh/hBd+gVjE9M9a5lzZxu41+0SZCAFVnAzP6xXUrf4g6XU8MuDclpvCACNJhhnbLDzAsMD3rSdTKGJmfqwiZWxoAK2NfrN2r5TsLxS3qXvgPEvaZ5dSVIRrcRET0JPtml/8AELma3q3Okt6rfbQguqIpUwBEXMkENgiSP1FJvNHNf57V3Ly+XeRtVuqqoCqAe5gVYscYtW9C+6yoveON2CCw2SpJ6x3gQK0MrKKUzH07YjkDZhsDvMuG80f6PYLaAZC6s6nrgEYPQEg/pXSk5vW5ZW7bIkgbVKgsQT29R29jXA7rkyaaOCceOlB2rPlUgx1EevbM0nLgoAjn9YZ6hcuQmgB2A7D0jlxHjKWw96/obN1mB3nClpMlsqwLeveue8Z4j4yO9sC1bW4ipbXAXDASe7Qi596ZNRqb161dvXElPDPmDSBMDZ1657dIqry+ng2Lzo6Lv2wCC0AHv5CCSZwM4osWy2eYvNxUPfh9xXVtqPG1wuXUKbUu3Dm3GTA6rKnJwehzTNzpqUNvYss8yoLFoVATvgkiTMTSjrbrG5cfx4KCWHhsVMeGMhgJPmjB+tYaDTJb1KMlxbaMbT7AjnrmCzHsC2AYz3ioy6jcWuWl01C3+lhY0drcrSWuKVAIyv7QEntKmJ6+Ues0v8C4hd1bOHe5bUtCFbkQWMAyytgAxIjHrTBwri67CTcW5/tFi4jSFZXFzZtLA+Up0M+X2pevWWe5sRiu1dxKwDuzt+0E/ah0Lue8MZm0hewl/i3MCcPsiyLx1OrBm60kop/h+UfWesVzzU3bmpul2O52KgnpGQowOgGKw1VrbdZNwaCQWnHvJj1rPS31Qgq0s2JIgAHuDP06VpTGEFjmJJDPTbCHOXb9zSXMXCpuQrbceWQfnnHpXROHam1o7p1d9yQFjAwA2N0DOCYn3rkVrzgls59T2pn5fsDU2bu5rpNpCpBbykuTtUZmAYP0rPkTfWT8ZubTpAUUO0ys8RGt41adAdoaV3CG2oC4LCfXHyim/wDFbjulfS2Vs2iLniI6uI+ETImZzOPpRbn3SWtFw0DSopvObdhXCg3JKsrtvjccAj61z3m1CHtWx1U2kX0xtX+1NPlYDtUye1ZhHjWnY32eIDBGMwTiUM+uDH0oHqdaqGJ8w6AdR3oxzHxHa95fhZCVn2LSD9j+lJp0TNtvXfLZuXCu6RubbG+FmTAPWInFH0zEY6ic6W4Pujtwm5f8j2EvXNSVV0CJ5LaMD5lEQzwVgnpunrQPX8SCXNl23cS5Od+D16kEZ+dPnI/ObatW0zbVt6cLsdN6v4e4jJkxC7R0AzSfzhctXr95wGfw7cCWLFiDO4n0Gfp0pSvoyUJsOI58ett/jNXj5pj4LwMX9Oz72kEqqKBtnqZHxTAmfTNJFzQ3nsrdG7zZUL029JJn50xfhpqNRdF2zaI3GCHuRtUQR3GSTOOsBs07O4yIQvaZulwnFkDN3Ex0etuW38G4esmZlG2iceh9xRXTamVf08v82ph0XBdJp1/1gfmLjAi5cG9VXMxanynr1ABx1pY4roza1PhWgblq6NyEEEjadxDehjMHsZ7Gp02VFGm9+ZOtxF31INuPfGTh+vtrpiz3DtUtA3kDdIJkA5xFIentA3zeVYEvLbYBLxtHygE5q9wnmDSARqNPcNs3ABdA37SB8O3AmDuwSY20K5l5yDavdaTbZtmFsuDDQctcEjzH07DFCqEZi44jmyj7t4RG/HyjpyVzZZ0t27dvb5ZQiBFLdWkzHyFNPC+P2tbxKzBVfCRz4bkBu4JjPqBEyIM0lcD40l5NVfWLIYIptqgKhVWNqmQQWMn6ZpH0urazrUuWyZBkbhJJIIgzjIMUL5Tkc323+UFMAxoGHJ2+cfOeeJ8SsF741yBJMWbMQEmFkdzEEk1z7lHhI12vRLisyuWa5tIUnBY+YghZOJOKcuZuYUNg2t1u453Aug6qxmJjEdMelIPC+M3dHfa5Yc2mgrIAMqYMQQQQYFTCxINw8+JVAqPvEPxMNu7cS09vw0dlTzP8Kkheix0A6V5XMb2oLMWJyxJMADJMnAwKlN0TLtOycj/hot62TduG3dDlwUO4FCcQYEH3Bo1wXgn5HXaopdHhXWGwFiXkQGBnrmaT+VuajY1CuA+JD24aYYdVHcTB9DV/TWtVsbUvZYIh8Ri6spYzJAxM956VznLFKre95tptZ1N5SOPj/aLn4v6BbWrQooAupv8ArJBEdBnP1pT4Vw9rzAL1Qgk+i9yfYHr86cvxS4h+Yt6e5tgKXWZz5gDn06GkMgwSMDJx37EVt6c3iEz5yfE8382mpWzj/rvTfqrP5iwWUZjbgd1zHv1I+1UuLci39No7WquG3svYADqWG4bl6GDiZAyMTU5c4o9u0wBiSSD3yAD/ACFOccMO0WhG4PeadLy/d2guvhj/ABmP06n7VbOnAUIASo69iczifhHatjsWMkk/Ot9i1NAbPMg24nQuEctLr9CbGmHh7RbPxAqGByH7kxJkDqKucR/DNNHpF8JWv3FHn7GSCoZV7KCZ60g6W4yGVZlPsSKP8D571OnZypF5tkRdLbcdPN17mB70tcdChDdyx1GVdLoL96ze8PSyShA/ZNkzb6Sx9J6Vd4hwrV2dRIsQqIgEKhBi0058PJn5UT4H+K13UEG7eTTgXLf7NEUFln9oCWLER2iJHoaZ+M3Rq2U2NY1tAHELcO15Bj4TOJHX0q2ULzFqC3E5BprrrdXxbIXZ5jJKLtPXcOjSobpHWrVrg965qwqICLpCjYV2AoIMne0DaJyRNaeM6m1bvMGupeIUrckeZWE5UxB8xzOf0oTc521Nm5u0t5rasssqxG4yCrY8xhRkz61YUngSCu8G87cEbS627aYgk7WkEEQ4DCT9aDjSnxFTEsVE9R5oj+dEeKcUualzevMLrtA826YAgQT1H1rHV65HuWnFsoVCBhODshRtkSJVe808XVQdrma2PDLJuD7SQSu6JBg/EAe1OnIujjRO8/7W4T3/AHSB/Q5pA1Oq/aXCMBmYx6SZ+tPN7VnTcLsWxIuXrY2CMkXSWLD1wYx3IrLnUkAepmtcgYAegghb7/mXubGHi/tEJUxDOAGHYiCc0xapFfiWnX3DD/cQsP5Ct3Gteg0q2XukNZt2rHhooI8QZ2M5OdsEnaAJxnrVfh/Drv5y3qLiulpLTsbjL5R+zMRJEzgDPelHff3GEATtAvN17e9wqQfOqz8huInvVfl3ga3HB1SXzae25tG0AdzggCCxCjO4H3olqeXLjWWvl0VN5glTLHoCqn5Hv2NV+Cq9y4CzsLVgeGrsSwtKo3s8E/uoGIHTcVFNVgqUsrwCzkttUz4ry8uhW2qs51F1vOm9li112gqBMnBJ+g6wwcr8FtWnslgjnd5wCXkNhpEiVAPXA9eoFULNz82z3EDrLQzPB2qASgEkknaCzE9WOfSr+rK2tNcvqVS5tYIpX4TENBJMkYAkfETFLckmo9FAUkcH0gzm/iC6ey1jTH9kxzldwAnapAJYgAnJxVTkLidy3qPDi2pdQJYEFQoJ9RkyCe59oiq/BOHKuk1OsvDe0izYU5DXCN7tE5CLtJnuatfh1Y3XWvMfhnrGZPmJnr1H1NE6hMbXEjMXZf0nQub966UFr6kWiFCeEfM0A7g04Enr7GkTgGjuXVuK7MGuAhm3QRIwZ9we9OOo5dua63uXcNjecYjw2GCCMlgBGZwR6UJ1IXTagqQNrwojOAImI7Y+3vWLXt5RufpNflAoniKN6/q9FY0pbYbXiXbtlGEgsGK+I698gFZ/hFKV+6WYsxLMxJJOSSckk9yTRbmmxdt6hlvSGwwEkgK2V25MCO3bpRj8L+VDrNS9wrNvTI11vQuAfDQ/NhJ9lNdhPZ1Tk5DvXpHf8P8AlSxbtC/euL+XCFbouxFy6VBZUXrtQwAckkHEGjnDPwcsORd1F241xjv2oQqAEyB0mYj0jpS1yDwU6nUJ4s+HZ/bXZGJMbU9NzHJHotdf4vxDwrV250IUkT6hcfqRQIoNsYD5XWlUznOh4Rw/U37tjTaND+Vi3bLFtpO9xcuOSTvUMsDqSQfUQR4t+D+jv6fZm3eExeHUn0ZehXHwjIHQ1l+G9q1Y0pvCJvOVY4nckwpnrJLt9RWnV8zNe1F5EMrZdUx3mCP+JifoBTV0hbPeJc5GbSDsJyzU/hlrUdl8JG2sRImDBiRjvUp11ialLjqr+VWYDJ6AwO/pUrKcwG1GbgjEcj5QTwrj/E7LkLfDDYFBa2G2qOkAwB9Zq/8A6Z1t1Ct3UC4Cc+IIj2AQRHasCsZBB7CP+u2ftSnxnV3dNeZFJZGAYT1npkjNYBkfL5LjEVUawBfwmfOtrZYRXupcul8qs+Vdvv1PvSVuHv70X4m73QrEBVkjAjMbj1MnFBSK6XTrpSorMSW3nVuVOZ7SaNbDslyE3Kt22m0CSCOnWf4pJpb1XC1a8zWr1lUYyE8wAnqBiImlWxqSBtnHpVm3folxaSTcF8uoAVGpeD3Ooa23ycT+sVrZyphhBHrQO1ryvQxV2/xTxUGQGXvHai0wNUuXtaFEkg1V0/F5bP29/ShN6+T+9PuAP7VpF0T1+ZiKYoEWxMbl2O29tisR1Cj9Y6471c4dqGtyRdAQyGAJkj5R0mlKzcIQsCGBO3rmTPb3ANZXOIt0gferK3tKDVvOh8B5E0/EUvN4wt+FE7bY3AEE7pLAdj1olY5a4ZpABa2XrgGGuujk/JJCd/T60gWeJflrTB3n8wmAk4AJB35EyCYqcocd0ulLm4S5ZQoi3iJkzP8ASk5VYrsf+4/GyqbIl7mNbb3DuW2CMEFQp+WGM4qlZ4faaDtUn29veaZjpLV8F7bEDuGERInt7Gtun0e3DMGI6GDj+9ZdekVGHzG4o6rQ2p+H7Gf6U+a82m0el3qD4Nm3sJBlYUZEEHr2kVQ1GiRgROfXNDuYOKC3bVN+3agAgHcYxK+k+tLZi9AQ0AG5mvlA231rtdQlUBuKu0AB1aASB0hWb1966jq+D71lQXSAQPQRIx3xSLyHw7TpZNzUAMbwJFtj0txInpuLQT8o9abxznpSwDW1BWVHXb0iInuvSnnGDyYo5aO0XOYdO960bNkqbjugVTk9YJA6wAST7Ux8H5B0pnTXABaUK77WAN5u4ePNtwrbRj4asfmrUf6nasWXbG7acgwTlfN0yPlXrcsa3c7HW203RgWZgD3NwR8hQrhyA+XcDeN8dCvmNEyvxvk20zEWdunt71Y7QNx2wPKseWQoyT3Nc4/ETmBLl7wLLSowQ4XytuwBcIBAJMmTRfnbhd1FAGsuXLjkKAu1AxJgjaTiJXq2Zqcncr29Le1H5qwlxRb8S21wC5kAblMAebuO3XJoUGl7c/hGsbxjRv74r8R5j3qultKSURdNYAP8Zi/dxhmut5f8tEL3AG0tzwbgKmx1HTdIJme4MzWngg0vD+INfvE3FtXN2ntKU3EGdrXMnZtBUhfUUW5g5n0Gvvm62ou2iQBse2xAj0a28n6itRrtOdkRmG3Ig/l7il+y1y4LtweIZ2bjBAEZWY9AKFcxcYa5qR5yWVSTB6dTtx1zE1f5ks2LFnxNPqjqN52gbGXaYnqxnsaq/hhy5b12pvJdZwVtbwFjzQ4BkkGOs1QCe36QAuX2Wgni2juXwbih7jIAHjzQPh6dY3R966T+H4uW+GW9LbtG3e1ly4zXTgC0sLuY/u48oHuYyaSuN6b8lqbgV22+GZmersVglY9N30qcT59a8Vl3ARAgVDtBUT8UZMzMSOgobZgNHE1eGE2yHedj0PM2nsX04dpolZa5dMBQyjcxacEkCOsjA6CaWedOMowS3a1lq49zUCfMpi2qEsDLEAEkACRJjFca1Wt3RtUKFz36/WtWivKHlwCI6Hp/I00jyxSqC07pw/VNa4dtCqdpZg07VB34B3eUtgfCTQLkDTXN+puMrsPIQYPxDdBM9hJM0p8J53Wybaui3rat8L7jtB7pnywc0ycV/E6w9m5aQOC2MFiuBjaTAA64jvVKbFnsIWRNLFRvZ5l1+D3pPnJ9/Dun9YzUrnrcw5P7Mf8AEf7VKz6G9Pzjb9/5Qryzxl71y4znLEnriWMYHaiHG+LWrepO9QTtGDEdT6mk61de0T4ZKk9Sv3r27cNx9107mPUtml/dx4mrtKL2Ib/0lba7duqo2JtYKFEf7NkOOnvNKmtuKzAoIG1AR7hQD9yCaZdJtVTt2gHBAAE/Md+tWrOknMCPkKetKYsmKejUFbgPoNvzDDA+k1ut2KJcwXm2Is4DHA+VVrDYp6m94BlV7VYJINXmrEJ7UcqVPF2n3FWNRogZc3bSk527iT0/wgj9aw4go8oA6ST6kk1pQqARBqq7yXC9vg91dOwU23DsjDawJ8s+oGM1OHcq6m/lbZRQYLudqj+rfQGhOl1JSRmP0po5R4ozM6FxJA2oTljOdpOMen9qhLLZk2O0xbk66+ot22a2UjaXDCBAJ6N0k4E+tX+P8gppVtebfuClyFBUMSfKrA5gA59az1WqExKA+7VqPDbzYAMfWP7UIyiqIlFDYIM1aDiptuSOjYP9PtRVdc7GJA+lD/8As+/Q4q7Y4NtIl2B9ay5ADuJoxmtjLt3VEDP/AF8qUeJqtzUkGdzMASScL8jgQvanPhnELZJCqWcf+JKnBjGII+VJ3F7q29VeZ2hmbAgkeaDM/KAPrQYR5jGO220uavi2PKJyQqj5wFH0xQ/jfC2QqPzG+4pHlgjbtA7zkjp8xWixqtjrdDArbbfII9cCD3ntVZLxZmc9XJPyBJP/ADrSAQdpnAFbw/wS9eNxFuasW7WAzftCdueixk9Y+ddY4l+IFhBba05u7SoKwdxH1Aya4tp7lHdIkZOTUJMHSJ1riPMPBrkNeFpiDM+BcLSO8rbntXM/xF5u0rC7Y0dl3FyN1654oAzMWlMHJGS3p0rwaqh/MPFSllgD5n8o+X7x+2PrVbMRYjAxUEAmIJuegFeWdQymVMGsJrytEWNocTmhwoj4wAJMFSB2IIxRzh/4q6i0MKkxG4KAY+fU0j1sspJz07/KlNhQ8iPGd/WFeZuNNqbpdurQT9sY+5+tDNPo3uTsVmjrtBMCtmtfcQ0k9s9o6D5Cj/IGjF29cU9rc/8AqH96vZE27QXJZrMWXkeU4g5HvWE0w88aBbWoAX95AxJJMkk5zVDg/CBe3EllCxJCz1nrnHSr1jTqi63gyrnD9OWYwYIB7e2fl6fWrv8AoVIuHexCMRMCIAkHrWp7BsoCZBYR17dYI+1AWvYQ1AveUJ9qlWhr29B+teVe8vSvrDt4W+5J+UVo3J2/lNe1KWIEyNwRMHH0/pVUcZuDodtSpRCSVNbrHuAbmLEGa1pqfXFeVKYsEzaL/vWxNWB1IqVKKVNDXQ7HMdc1ktlR5rjEDsoA3t9DhR7n7GpUq5KmdtjfuLbtrt3EDLEn5k+w9AKPcwcGt2dOGtqCysoZ5JMZ7TGTUqUDsRUJVBMWDeG2IzTvyvxArpVkkwWiT+7P/wA1KlVk2Eg3E33eLsZmPkDFV7nFmBgr9cH9alSky5pfXehIPyodq9FbMlhk9SDB/WpUohtJMbGqt27DW1SWJkOYkZnpHpiqdmyWOBUqUVVZkhfRaCDJyaJrXlSgMkk0rca13iXesqvlH06n6n+lSpRpzJBvELQW4wUQOwqtUqUxeBI/tGSremuG2u6J3Y6Yge9e1KIyhN+jVLr7XZlDZnymNo9yO01f5Ze3Yvlrvw7DBYN3I2t5cj5j71KlAR2hDebeZVu6u5dvKxu29OFt72KzAnp3YTOTJiM1Y4Fw99PbLXVIW7BBUEwFn4oBI61KlIc7aZB6yvqbC3L8KQwcBmM5GwkEYyJ8tDeMljeKmfLgA5Ocz9a8qVae1Uhm63w2QCd8kDtXtSpTbgX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1990" name="AutoShape 6" descr="data:image/jpeg;base64,/9j/4AAQSkZJRgABAQAAAQABAAD/2wCEAAkGBhQSERQUExQWFBUVGBgYGBgYGBgdGhsaGBgcFhwaGhodGyYfFxwlGhgYHy8gIycpLCwsHB4xNTAqNScrLCkBCQoKDgwOGg8PGi4lHyQsNCosLCkqLC8sLCwpLCwsLCwqLCwsLCwsLCwsLywsLCksLCwsLCwsLCwpLCwsLCwsKf/AABEIALgBEgMBIgACEQEDEQH/xAAcAAACAgMBAQAAAAAAAAAAAAAFBgAEAgMHAQj/xABFEAACAQMCBAQEAwYCBwcFAAABAhEAAyEEEgUGMUETIlFhMnGBkQcUoSNCUrHB0WJyFSQzgpLh8BZEU1Si4vFDg7LC0v/EABoBAAIDAQEAAAAAAAAAAAAAAAIDAAEEBQb/xAA2EQACAgEDAgMFBwIHAQAAAAABAgARAxIhMQRBEyJRMmFxkcEFFIGhsdHwYvEjM1KSouHiBv/aAAwDAQACEQMRAD8A4hUqVKZBkqVK8qS57UqVIqSpKK6XhVplBe8UJmQLe7pj+IVT0tpJlngiCABMmek4C+s1YuMfDwCOv1k/3n7UJlibbek0sea5dn2VIn6v/Wtuk4NYf/vDKZ6NaiR67t8fShKoBlvsP6+lZfmvVVI+uPsaoiXDGu5XFpVdro2MNwJGSu7aSoDHdkHqRQFuuOlMvDrv7LxLaKhHlIJlXbp8J+cRnrml/WIouOF+EMY+U1Sn1lmaa8NSpRwZKlSpVySV6vWvKlVJCl0iKqBZIFWDWkfEPnTjErPFjtP3rYE9z9zWqyOtXNJY3uqk7dxjcZge59qUWjQs0C1Pr9zUNv5/eimp4FdSfKTtndHQROZ7ggbpHattzl26uNpZgzKQomCu0dehksBAodfvhaIHWxNZro5opb4Fe8pFp/NkYwcA/wAmH3ohY5cY3bFssFN9dwkHymWG0+8oRVa5YSLVzSR71nZ0E0Zu8CusJW23QQcDDZWc4kZHevDy7qegtPMZgD1ZfXrKMI9jVa/fJogpeFE9qyt8Ik5xRnQcAu3GdG/Z+EjXLkwTtHYAHJJIFWF5buNBtAupjzQFhjtBWCcwXUEjGRQnIfWGEEXm4R7/AKVqtcPBMU5f9mNQsDwgZIWd65LboGG9UYfMRWv/ALH6iC2wDbJy69l3mO58ufoaHxDCCCLKcJWJJ/lWp9IFVvkP7/0p01nJl1NwVgzK7ozSAgChDPrMuB07j3oRxTlu7YstcubQABInzCXZBiP4kYdfSoHN8y9CgXAI0gqVstC5tHkHQfvVKZZg6R6QNUqVKZESVIqKJqwdCwAYxB9GUn7TNVcujK81t0ule6wS2pdmMBQJJ+lb79q35SpbKgkHADdxMksPfFepcA6Ez2jFVckv8N0l2zcI2gMSFU708rBsRkg5HT9av8ZtOyLuO3wxs8zqWJYs8gA/CWJOPWhN8BVO5gHEeULMgjrv6A+0d+tGxqm0+pW5aW24e3bYi8i3PiUHAYeXHSI6UluQYwKRYMUHQgwetG9HbsRaVrRZriyXNwgDzFfhA7R60X5l/EK9qGZWs6QquB/q6EgDGGaWH0Na+F8FbfY8ZdrbLn7JlIYgh3UwSAqEkDdM5EA0THYXKAO9QTp+MrsC7FVQSSoBhgY6keaZA6t9qz0HELdy6qflrIDmJ/aE5+b9a6EnLh0nDLanQKb14srs5DZ6o23IaJIgdIBgEmlrUcg3tJesXnU+C2w7wAVFxulokdPMCJ9IodSm4QU2IjGvKu8Z0iWr7pbc3FU4YrtJwCfKSYgyPpNUqcDFyVKlSrlSVKlSrkhRE8o+VVj8Q+dXrNvyA+wqlcGfrTTxEKd5jb6n51as3ipDdY7Zqtb+JvnW8AUkzQIa0XHr2wJ4YeVNtTndBDLGOsb/AOVEG5jvoZaxHn3nDfFuRvpDWwfvWrgmmC2wxGZMT2HTFGNffKhby43CDH8Q6yO4P9aDTZqMuDbHOBwDbUxtiZ6quwHr7TWtuZ2Oos3PDANndAzB3MzZ+Rc0Xa14sAqrMRJECekxnoRVMcPsZLCD26rmiOFl3qXqua7XN7bNgRfh2DJOOwM9QMEeh6elb9Tzk7KylEAYzguIbc7zIYfxsI6Z9qqPwi123f8AFXtvgiEfvff/AJUrTCBExPMt3x2vbV86eG4gkMsAHcepOAd3WQK3abnV7S7URFWSQIOJKlhMyZ2LJ+0V63LSqu/xCo7gifoKF6jhTQGAOTAEf9RQkDvCowu3PF4nAVMdVB7XTeHU9d5P0xWWm5zu7m8qAMzO0L3ZChOTiQxoDZtgYYQRW4oB0x/OqIEICEtTztqGJjaAzFm8o8xIVTPr8C/UVhf4lf1Ni4bjL4SgFyQskBzcxAlvMzExVJeHEqBBgdT7Tn54msvDutp7ttV2opFwtt8xVxsBiRtX4RMTmcCpt2gttMr3DbBYldbYCkkjyXxgnGPDxXlKraNp+H9RUo9I9YvxDK4X5V4BUmvJp0TNgaP/AIqNdJrXUqSVPSasaGzvdVkLu/ePr2/tVea9U1JI2Pw20XvpccbilprVw4BIEuoIwA0wCfQChV7xNiv4qsQIVCDu2LOekEDPfoKp2uIneXeWJEdYz2JxmPSmy/ohbZkuWtzISEKvuBYgXDtcZYbSMRjI70g2vMZzvEu5cJJb1JPtNG11kWrAZGJ2P51MnaxIUR6hlJzQ/i5l9wTw0YAqs4gDb/MGsuC8e1GmY+BfexvAVijEYmcx70yrAgXD2t5z1aKo3uXksXMFXBggbNuCIySSZx2o9qON8QvWrULcuaNFt3bzPZRU3od77WgSFOBB7UjajjOokl7rs3TcW3YM4BJOO+PWtf8Apm4LXhhjtM7hLZzPrH6etAcfoIQYQtxzj9p9P4KA7gRuYqvYkmG69YpZNQmvKYqhRQgk3JUqV7RSp5FSpUqSRi0CTbHyoZrFhqP8JsfsVPqtBuJ24atDezMqHzGVQfM3zqzZiQDVaPO1XdKfMOn1rOZsSNK4AHYCKvaOzvtvb7/En+Zc/WR2qlpnBMmjFtCm1lPvQE1CA7wPwzUEeT964fbAnHXAz0M4yDRPU2VdYBlE+PqsnJg9QrRIHYxQ7jNsWrxZcC6PL16N8Q/pB9a98UE7AYVRuuELu9JkqfOm6IPUbq6OFg6VKOxmrIm4ZXcSFVQIOInGAQQJECZpi0F4G2pZYLDB7H5Glo6yZdgAT5UUk4AwCSRkDoGnBGaP8ta15ewQt4ZdrZ6z+9tboT3kGDWDqrUal7TZ0yqxKt3nmru7RAqjqdSPDuEyYQnHbIA/WP1pmucIs3MC8EP8F0FSPbd3rxuSkuKV/M2BPo9Y/HDDiaT0ZG9/kf2ilb4aGtYEtAj09TP9IrRw/T73VQoJ65yBHena7ybes2/2Do4VY8rgmDgx6Ggeks+H+7tPeetEpDmJbHo7g/CaeIaJypO6XCnaAABjoPbNIVi3d1F8Ixh8gbuxAJ257mIE9SRXUhfAHmGMTAJMdJgZNJvN+qe9qrrW7u9AYQsIbauB2ntim7LsIh0viKz6VQSJGPU1K3twpySSQScknd1NSiv3xeg/6Zru6ZbbEEkyOpUg/Yj9aosKvatm8W5uLAhm7+/T7VQNWsWeJAKy2+9Z6ewXIUAkkgADuTimh+X9Jt8JXvPewDdAHgq3cRG5lmBIPqajOF5kVGbiKm0ev6V6te3be0kHqCR9sYovyjpVualUcuoIMFACwMdRNWzaRcpELsFEG22WVlRAIJAJkgdRJ6UU1vM73SCQE2btpTBAMQJ9iBV/nTgyaa75ASlxQVZyC/lwTg9Gx19aWNuOlApXIAwlupxsVMP6yNRbaB508+OnmALAex+KPWaXZHofv/ypu5a0kaPVXCzrEBdmzLAYDEyYE9B6nOKVr1iGIPWojCyo7Qnxsqhj3mNpQzAdJIEk4z601848kLorVu4rO63NoDMAAZXc2AZXPQHqKX+FaO491fBRrjgghQpbv3A7e9dF5i1Go1Oke1b0zsUZRc8slQMEJ3bI6j39aVlyFXUDjvG4cQdGb0nLNw9B+v8Aevd/sP1/vVhrABIKkEGCDMg+hHaiHC+E3bh327JZUklgMAgdyTB+VaCaFzMBZqCrltliUiciVIn5TWst/wBRTdx+499LZM3H25gliYHWIwAKV49hQ431C4eXH4ZqaBWaWcwcYJ+wq/wjSC7ftoQYZv3QJgCT1+X2mnH8Qr9kWbVtFtAzI22wrEQcyO2R86FsulwlcwkxakL3xN3LWhV9HbO6DtP7vox/xUq8d0oVzk/b/nThyMJ0af7/APM0D5k0vnNdNl/wwZyg1ZDFtki4wPoP5VnuggjFXuJ6XbfI9Utn7oKqm3FYSZ0U4jTob4KKe9EbN+c0v8I1yAbGG05h8mT6NPT5ij1hR1Jn5UpjNAHcS5qtN49qAQGtNuWZ6HHbIg0GHL17aE2OZaWKgMR2lSM9OoODAo7w9CryR5YIb5HBrZptLdtXCtu7BBMK3z7TVDO2E8WIzHgGXYmj74Au6O6rMxtuuwRbGy4onpuUEEKf3ipwZNV9HqPDdIww8zNIBjuFJiMfunuK6Xa1Ovj4UYfT+9Vb/wCb/f01tx9D/MmrfrFflTNKdG6G1dSR/UJt0TO4G25Y1A7eJG770VscPud9Hp2+TChmksE9dAJ9oFGLHDzEnRED2uZ/nXOAv+f+TN2RtPp8x9HH6SvruGWdp8TTXbB/itkkD7UrLplFwhbniDtPxfIinywyjCXXst/Bdyp+9A+I6bbeDXLIBJjenwmadh8rj0/np+wmdyXWjd/H99/kTBl3hzFPJuDYKwY8wMrOJInt3rnGu0bpdcXAQ25t0+sya6vxniKaSzvfzPcVvBSJAzG9pxAzAzNcuKbmJ9TPp1z9K05iA+0xqLE0CzUqz+WHpXtK1Q9MCcU4beuatrbjdeUhdnQkACIj/DHvWHFuXmtIW8O4pRgLm4YAfKN0x3Bn0EU88/cqnU7dZpPM20F1X4iB0ZY6sO4Gaz5C1uo1dxrWqSbQs3LLFlIL+YEq5PVlk+hE0wMaBE5057y7w9r18BbnhbPPvySNsdAMkyeldJ4Lwe0ilGJaR8YUq0mcgbiq5/lSXotKul11+zJIUsik9YDY7dYFN+m1IkZ+eP1msnVO10OJ1uixApcWeZuQBYKm1qFuBzEXAEYE5/iIeO5ERXum4bbtgG0SHH/1J3EkdSOwHsPvTemrFrUJqVBJCm2xCztBMhxPTvn061s5h5Wc7b2ntFrZnxNks24ncGZAPKvUSJFD4zuAJp6XBixZfOBvsL7QZxS3bc7HC3dqgMzLHmOfLmVgR0PWlbh/Ldq9rxY3MlogsYy0ATtE+p7noPWix1ED1M/8sntWvg2qW3xFC4VtydyYAAkztBIwKvC7Jdek0/aPTY/CWquwL77whxNNNYsstlDaBGxvPO4zgsWBLNntFJ2nQXbq2SsliFDRDLmJ9xB704fif4b21u2lEblVglsqiHaSNx7MQRB7gE0jWNZJDbmVseYe3rWnDuuv1nCzbVj9PrH/AJZ8bT7bOj07PdU7tS7wiT127/TaMds9DNP3K/MFvUqzpukBS6n90lQSOnYzSpyxrnvrL2iSwC3GO3JXEN/4aldvmOMUZ5ev6XxbyLeBuXHJYZVCQIMHowxXOzDUSSN/5zOhj0haLdtoA/FLlk372luWUm5fbwWgRuMBlJ99u6T7e1NGq4C9myBtQW0AUbchREDHp7/rQ7Vc0bremusm029U1oqvnPwXLW9SMMPMp+vfuW5m48oFuwjKz3JEKACITq2P2YnEsOtORm0BSJhzIA5YGJPANAd+99gNvdabbI8ytOB6Hyn61S5h4PZuayxKx4u5DGNzYhmjsM9MmmDVXBbYFN+1kXxCSp/ajykqBkBlC9uq+9DuIeJcuWLlo+ay++ADLHsMdMEijLhDzGYcGXqW2W659JnZ5EGm4jo2t3kKlz1UrlUkqJJBJUkjI6GgP4scFGmv21RCqFNxbaQpdmJIDd4AGJxTtqOYZNgssqkzaJBJxjewELBnyrk9/ShHN3OgOju2tqkPgIchMwInM95xV4c5JF7niP6j7OyJjL1S/l/Pwg/8PtQPywHWC/8AOao8xjzt0rDkC7Fpv85/kKnHH3XD79K9EDeITybf5hlfilsG8D62LJ/Qj+lD7tqDRHiP+0te+nt/ozCqV2uW3tTp4z5BKzJFFdFzLcQjxAtxPQgAj/KwEg/OaEvJrS5qVcZqqdF0PMumYCLoT1W5II+oEH6Vk3EtNfO0XAzID8O4EwYlTENiJj0mudMuBNa7d0qZUkEdDQvjDCo3FnKMGnXuGWww8mrKj0JP9xRI8OeMayf97/3VzqxzfaVU/ZFmjz5iPdf4u5zTLpLi3FUqwIbpWM4GHb8zOwOrR+GP+1TGK3obg/73/wCr/wB1FNLw8f8AnCW/zD/+qQOLcd0+lw58a7MG3bYDb/naCAZxAzVHQfiFZGXsMCCCAH3Bs5BkDb5fnUGF+dP5mA/U4ztr/wCCzrd7xFWLqDUW/wCIfEKC6tLZINq8wWRutt1iZMT7VyriPPOruM23UXVQsSqqdgAnAhfQR3q1oebb1+6ram4XTCnAAUeoA7+/emvibn+/z/eZcWdSdJ2+HHy+oqY8xcZOo1N24TALEKJJhQYAEnAiqtqzuMz9a3cxaO2jzakq2ZnofTpj1qlZmJH1ogLFxZOk0YR/LH1H3qVSF9vWpU0mX4ggXg/OWq0y7LdzyfwtkD5dx9KIXfxD1Vx92/wj1JtSoJHdhnc0ACaU4r0VoONT2nODlTcZOHXbL3Ll3UMWYrKHu1wmSWJPQZ/Sml3dtOblvbJSWFwbhAzKEEbcfOkPR6tBbFsgkm6rTiNoER6zJ+VP1950uoVSFK+X0ADwR06DJrB1IIYVOt0ZDY2udN5c5WsnhtuxetgvtU3SRLFmyST1I7fKmDgOmtaW2bSv8EE72AMR1PoAIH0qvxDiS6ZdN4gIF0+CSJJXyFgTHUAp19DNLXOFtLurtowW6DZB2+Ky7mk9QPL09a15GXGuqtx9ZysaPnYrex3+UrfiE1izqrN1LaE6lSd+CJUgbgOhYhhmii8n6ezb8G0NrahSL7tDNc3+U7mOVAJJAEAEdDXNOaOGPYt2HiLCa4pZBctsVltsRmZWVbH966D+JmvNi1p2PlVrio5krKFgSoI7FRn2JoVC0cgHMY5fUuMtdbS9y9whbNh7RBdbjxc3gPuVRt2tMg9/tiK5P+JHKlrQcR2adStq7a8QJMhTuKkAnMSJE+tdIGpSzq9GyC3Yt3LngPZQ4c7dysR0lX/eHUNSX+Ot3br7DyNos7D6zuLH/wDIVMDK2LyyZ9Qy23eJugYs8bQzN5QDJMnoQBJJ6xg1nrdO9m6bbqUZQCQylTn2NXOR+MWrWst3X3KiTNwYCFhtBJggDtn1pm/E7WJqWsva3XnVX3OpDLtBG4LA8wBjImM0BanC1zCCjw9Vyjo9SbvltJKszbFtqcTmAo9xR3mHxGVGcEOihXBkEEYYN/vR96ReV+OPaUw7WXlgrg7TnBAPY5iug67ien1Ontm0jIxBm6xUkkEDaylpYMSIb16dDXRfqFxBLF/ScPH9n5OoOXS1EGyOxG5EReIWBc1GmVBd8R7u1ju8hXGxQOxndJOMinLhnFtRw69cG0ByoUhsjPmBwc/fvS8t25orge8sXLZ3m3GYUhu/XHemfidhdd/relfxg+0Ok+ZGiIjBjHSuX14Iy6lnrv8A5zPjOH7vmrSdjfqOPw+sCajUl3d2+JiWMepM4pM5qJNyB0CgN7k5j36V0heWN+ja8zlCt+3aZYiJuIrbj1XDdQD1pP8AxC5W/Kut1GUWrjEC2CSVMSZMZEiB3wKT0q6XBbvxOl9sdar4jhxcA7/h2H7zHlW/bt2Hd9yruXtuJkDoMYJx1rdxu1DNEN0PvnIkdjHannlOwjcEsWTb097et25DnayqrsC3QkkMRBxXP7Qxc3PvYGJ/wj4Z9z/KurjzsX0dp5PN0wGM5Jr4gZOnPrY/lcP96o3Wove0niJYZXtgojowZwDJeRj5Cqd7hj9jbP8A9xap1OqBjcBYNmqznNELnDLg/h/41/vVd+GXJ+Ef8S/3qgIRces1Dp1rUV9q3nQXf4P1X+9QaG7/AAH9P70VSahK0ijfLPF7dsst13tg5VlXdB91kGO8ihZ0V3vbb7VgNBc/8NvsahFiWHo3JcMk9Tk/X3+tawI7Vv8AyTj91x/umsWtN3VvsalS9QMxY1Z017b7VX2eoP2NFeEcDfUC4bZQC2BO9gpJMwFESST9KFyAN4aAlvLL6cwAWLtp03lwoR8DbBkzjzYwKDjVSYE/evNTp7tv/a22twdp3CJMTH2g1p06kuAIliAPmTFAAKuMZmJ3l7fUp4H4RXf/ADdj/wBde0HiL6wtDzjoFZBff+dO3D+EaIwj2rrYg3VYggjqdslfvRTmNBZS2t4WzpnM2jaCWgSo6uEtlluCcncZoR1KltPeA/Tsotpz3TWPN5jt2soOPU/P2pp4lxM29Q9sLvW6tklQeu1pPTrIkVuOt4cw/aLnvta4QxHSYAjqZg0U4Dyto3Quz3C7Esn5cZVD0Q+IwGMdt1VkZbBeHiZ1Uqn85Eu/in+IQ1F61Z0rutq2ktErLv2if3Vx9TWHLPJl1rKah9S9pbys5RMEi35gS5mCV800mcY4Bcta0WJ3tcKbDGSLmFkdj2Nd45xufk+EsMQi2rcRMpvVIIkTK7pEiZimlRkWxM6ucR/Kco4Zxm3c1wvP4xsWGLWgLgJQHoQHDKxJyRAkk5FbvxD4w15W2i89rcGS5cLEdIIwAo6xQ2bur1Go1GnsoEZyVRV2CAvZA0AwJ6nJMTT9wrk8LpknUG1cdZNu5BWG9Qeojr1rM+QK1dhNSLtq7mJmu19ltFolsi6dSjlrm7eYgQvhkk+U/FAx1mjWqtWuIXFfVBi9oMWIMK4iZPocZA9BVZ/xB1Gl/wBXtugSxcZUbw8jax6MRkHPXsaBaPmLyal3wcT0M72j5dO1a0RVFiDmOpD6wrqLoNnwtqhPKwVJ2gBvTt2z3qpd1Je4WY7nYn6BcKoHRV7wKI8J0l+6iJct3hbuENa8hTxW2kYJGRt/T715zNYNpC35Y2XWBtO7zfI9J7++aQcgD6TzMgwOUscTLgvKSai89y826yGE2VaDceAZY9liOmTRzh/JdpLr3DcuDw3VrWmObW+IW5gjcimW24IiO81U/DRLjKrXFAXxbm8MOpIG0ewH9qauP6hfHXwojb5oUkbpgdMiRNIfMdRF8bTRjxFFsSvxfh9q9Z8K6oY7CgeBuUMADtbqMgYyK5Ddu3dDecWXNm4pCHYYmAMkHEH4s+tdZ4pxJnZIsrbwZNsED1ls+2MfSuTc+XQdYSO6IT16xHfriKPCbbTyIJ8u4h86y+bJsvqLt0P5nJclC2CPL0YAgCT1jtTHreBpf8JWc7VCsywWJeMGWOAB0XIE0h8oX3u3LenVS7OwUHsB6kzgAetOvE7Tt+aS28XAsqVYjoTERkSBil5lYOJoxvaEesnMJt6WyLVq61th5tm2dyPIaGC+XIkqImvdLy0uqsq4/YsR1OVcAAKxHxKT6jtGKWOZ9SzXtPaYlrjaewC3+Jgc5zOZp74vrxpbKAASxW2ufaOnoAPuRRamx0V5Mt6yJoPESOL8uXLDbbiwTkHBUj1Vu4oTa4K1xgFiTgU28c4gxJtsThEYL2DGST8yJ+grVynrFtXzKBywhZiAZmc9PpXQXOxwnJW4nMGADMMZOxgHiXJd60gcwVJ2mMFT6EEAj50KHCW711niIa9ZK7gGYHyKSyudpICzkNifpSF09qrpMxzKS3IjOswfd3AHBgMcJb0rK3wZ/l9aOiiXDNA13pAHqTgH+9ayVUWZiXUxoRWTgl0nv9zV+1y7d2nJ/d9f8Xv7UzHSFCJgiTkZEjtPriiFi4NrTHVP/wBqsaWFgyHUpoxHXgd8fvMP941k/Bb46s33NP1nhb3LbXEACgwCxxP0BJignD+YLd1mtExcXcCvaFIX9ZoA+MvoB3+EYcWQJ4hG0Tb+ivgdW+809cm8p6/T2rt+8q20cJsFxgrsxMKAIwDuOGjMelWuXuF+PrbKESA29v8AKnmOPoB9a6HzZqQb2jtTG+9vOYxbgyT7E0nqlGgrG9K7BwRETmT8LNbqNKrh18e3uJs9Q4MQA/TxAAR6HpPeuSaTW3LF5WbDWmBKsADKGdpESDIivra7d8hKQ2PKOxJ9/T/nXyfz5rDc4jq2JB/auJHfb5Z+sUtVCjQOI3xDkbW3M64/EluEvNxN/m2/w7s7fpMVKd+X7Fn8pp5S0T4NqSVHXYPapWL7p75t+/f0zinL3ClS4SXCiOgBZgR3AkAz7+tEeYeBPqUuJDq25Gtq+1GOCDuDGEJEEQcih/InA9Pe1F1NRdcm2NyhepKnofKSfQhabuZXu3Lr3QXuW1RAwFsDYcmGAzgQJIFZHtTqvedTApyZvBbjv6fPvOXavlbwG23kuo2MGBMnEGII9xXVOUdfptOltRpntW2CK91twh/hBd+gVjE9M9a5lzZxu41+0SZCAFVnAzP6xXUrf4g6XU8MuDclpvCACNJhhnbLDzAsMD3rSdTKGJmfqwiZWxoAK2NfrN2r5TsLxS3qXvgPEvaZ5dSVIRrcRET0JPtml/8AELma3q3Okt6rfbQguqIpUwBEXMkENgiSP1FJvNHNf57V3Ly+XeRtVuqqoCqAe5gVYscYtW9C+6yoveON2CCw2SpJ6x3gQK0MrKKUzH07YjkDZhsDvMuG80f6PYLaAZC6s6nrgEYPQEg/pXSk5vW5ZW7bIkgbVKgsQT29R29jXA7rkyaaOCceOlB2rPlUgx1EevbM0nLgoAjn9YZ6hcuQmgB2A7D0jlxHjKWw96/obN1mB3nClpMlsqwLeveue8Z4j4yO9sC1bW4ipbXAXDASe7Qi596ZNRqb161dvXElPDPmDSBMDZ1657dIqry+ng2Lzo6Lv2wCC0AHv5CCSZwM4osWy2eYvNxUPfh9xXVtqPG1wuXUKbUu3Dm3GTA6rKnJwehzTNzpqUNvYss8yoLFoVATvgkiTMTSjrbrG5cfx4KCWHhsVMeGMhgJPmjB+tYaDTJb1KMlxbaMbT7AjnrmCzHsC2AYz3ioy6jcWuWl01C3+lhY0drcrSWuKVAIyv7QEntKmJ6+Ues0v8C4hd1bOHe5bUtCFbkQWMAyytgAxIjHrTBwri67CTcW5/tFi4jSFZXFzZtLA+Up0M+X2pevWWe5sRiu1dxKwDuzt+0E/ah0Lue8MZm0hewl/i3MCcPsiyLx1OrBm60kop/h+UfWesVzzU3bmpul2O52KgnpGQowOgGKw1VrbdZNwaCQWnHvJj1rPS31Qgq0s2JIgAHuDP06VpTGEFjmJJDPTbCHOXb9zSXMXCpuQrbceWQfnnHpXROHam1o7p1d9yQFjAwA2N0DOCYn3rkVrzgls59T2pn5fsDU2bu5rpNpCpBbykuTtUZmAYP0rPkTfWT8ZubTpAUUO0ys8RGt41adAdoaV3CG2oC4LCfXHyim/wDFbjulfS2Vs2iLniI6uI+ETImZzOPpRbn3SWtFw0DSopvObdhXCg3JKsrtvjccAj61z3m1CHtWx1U2kX0xtX+1NPlYDtUye1ZhHjWnY32eIDBGMwTiUM+uDH0oHqdaqGJ8w6AdR3oxzHxHa95fhZCVn2LSD9j+lJp0TNtvXfLZuXCu6RubbG+FmTAPWInFH0zEY6ic6W4Pujtwm5f8j2EvXNSVV0CJ5LaMD5lEQzwVgnpunrQPX8SCXNl23cS5Od+D16kEZ+dPnI/ObatW0zbVt6cLsdN6v4e4jJkxC7R0AzSfzhctXr95wGfw7cCWLFiDO4n0Gfp0pSvoyUJsOI58ett/jNXj5pj4LwMX9Oz72kEqqKBtnqZHxTAmfTNJFzQ3nsrdG7zZUL029JJn50xfhpqNRdF2zaI3GCHuRtUQR3GSTOOsBs07O4yIQvaZulwnFkDN3Ex0etuW38G4esmZlG2iceh9xRXTamVf08v82ph0XBdJp1/1gfmLjAi5cG9VXMxanynr1ABx1pY4roza1PhWgblq6NyEEEjadxDehjMHsZ7Gp02VFGm9+ZOtxF31INuPfGTh+vtrpiz3DtUtA3kDdIJkA5xFIentA3zeVYEvLbYBLxtHygE5q9wnmDSARqNPcNs3ABdA37SB8O3AmDuwSY20K5l5yDavdaTbZtmFsuDDQctcEjzH07DFCqEZi44jmyj7t4RG/HyjpyVzZZ0t27dvb5ZQiBFLdWkzHyFNPC+P2tbxKzBVfCRz4bkBu4JjPqBEyIM0lcD40l5NVfWLIYIptqgKhVWNqmQQWMn6ZpH0urazrUuWyZBkbhJJIIgzjIMUL5Tkc323+UFMAxoGHJ2+cfOeeJ8SsF741yBJMWbMQEmFkdzEEk1z7lHhI12vRLisyuWa5tIUnBY+YghZOJOKcuZuYUNg2t1u453Aug6qxmJjEdMelIPC+M3dHfa5Yc2mgrIAMqYMQQQQYFTCxINw8+JVAqPvEPxMNu7cS09vw0dlTzP8Kkheix0A6V5XMb2oLMWJyxJMADJMnAwKlN0TLtOycj/hot62TduG3dDlwUO4FCcQYEH3Bo1wXgn5HXaopdHhXWGwFiXkQGBnrmaT+VuajY1CuA+JD24aYYdVHcTB9DV/TWtVsbUvZYIh8Ri6spYzJAxM956VznLFKre95tptZ1N5SOPj/aLn4v6BbWrQooAupv8ArJBEdBnP1pT4Vw9rzAL1Qgk+i9yfYHr86cvxS4h+Yt6e5tgKXWZz5gDn06GkMgwSMDJx37EVt6c3iEz5yfE8382mpWzj/rvTfqrP5iwWUZjbgd1zHv1I+1UuLci39No7WquG3svYADqWG4bl6GDiZAyMTU5c4o9u0wBiSSD3yAD/ACFOccMO0WhG4PeadLy/d2guvhj/ABmP06n7VbOnAUIASo69iczifhHatjsWMkk/Ot9i1NAbPMg24nQuEctLr9CbGmHh7RbPxAqGByH7kxJkDqKucR/DNNHpF8JWv3FHn7GSCoZV7KCZ60g6W4yGVZlPsSKP8D571OnZypF5tkRdLbcdPN17mB70tcdChDdyx1GVdLoL96ze8PSyShA/ZNkzb6Sx9J6Vd4hwrV2dRIsQqIgEKhBi0058PJn5UT4H+K13UEG7eTTgXLf7NEUFln9oCWLER2iJHoaZ+M3Rq2U2NY1tAHELcO15Bj4TOJHX0q2ULzFqC3E5BprrrdXxbIXZ5jJKLtPXcOjSobpHWrVrg965qwqICLpCjYV2AoIMne0DaJyRNaeM6m1bvMGupeIUrckeZWE5UxB8xzOf0oTc521Nm5u0t5rasssqxG4yCrY8xhRkz61YUngSCu8G87cEbS627aYgk7WkEEQ4DCT9aDjSnxFTEsVE9R5oj+dEeKcUualzevMLrtA826YAgQT1H1rHV65HuWnFsoVCBhODshRtkSJVe808XVQdrma2PDLJuD7SQSu6JBg/EAe1OnIujjRO8/7W4T3/AHSB/Q5pA1Oq/aXCMBmYx6SZ+tPN7VnTcLsWxIuXrY2CMkXSWLD1wYx3IrLnUkAepmtcgYAegghb7/mXubGHi/tEJUxDOAGHYiCc0xapFfiWnX3DD/cQsP5Ct3Gteg0q2XukNZt2rHhooI8QZ2M5OdsEnaAJxnrVfh/Drv5y3qLiulpLTsbjL5R+zMRJEzgDPelHff3GEATtAvN17e9wqQfOqz8huInvVfl3ga3HB1SXzae25tG0AdzggCCxCjO4H3olqeXLjWWvl0VN5glTLHoCqn5Hv2NV+Cq9y4CzsLVgeGrsSwtKo3s8E/uoGIHTcVFNVgqUsrwCzkttUz4ry8uhW2qs51F1vOm9li112gqBMnBJ+g6wwcr8FtWnslgjnd5wCXkNhpEiVAPXA9eoFULNz82z3EDrLQzPB2qASgEkknaCzE9WOfSr+rK2tNcvqVS5tYIpX4TENBJMkYAkfETFLckmo9FAUkcH0gzm/iC6ey1jTH9kxzldwAnapAJYgAnJxVTkLidy3qPDi2pdQJYEFQoJ9RkyCe59oiq/BOHKuk1OsvDe0izYU5DXCN7tE5CLtJnuatfh1Y3XWvMfhnrGZPmJnr1H1NE6hMbXEjMXZf0nQub966UFr6kWiFCeEfM0A7g04Enr7GkTgGjuXVuK7MGuAhm3QRIwZ9we9OOo5dua63uXcNjecYjw2GCCMlgBGZwR6UJ1IXTagqQNrwojOAImI7Y+3vWLXt5RufpNflAoniKN6/q9FY0pbYbXiXbtlGEgsGK+I698gFZ/hFKV+6WYsxLMxJJOSSckk9yTRbmmxdt6hlvSGwwEkgK2V25MCO3bpRj8L+VDrNS9wrNvTI11vQuAfDQ/NhJ9lNdhPZ1Tk5DvXpHf8P8AlSxbtC/euL+XCFbouxFy6VBZUXrtQwAckkHEGjnDPwcsORd1F241xjv2oQqAEyB0mYj0jpS1yDwU6nUJ4s+HZ/bXZGJMbU9NzHJHotdf4vxDwrV250IUkT6hcfqRQIoNsYD5XWlUznOh4Rw/U37tjTaND+Vi3bLFtpO9xcuOSTvUMsDqSQfUQR4t+D+jv6fZm3eExeHUn0ZehXHwjIHQ1l+G9q1Y0pvCJvOVY4nckwpnrJLt9RWnV8zNe1F5EMrZdUx3mCP+JifoBTV0hbPeJc5GbSDsJyzU/hlrUdl8JG2sRImDBiRjvUp11ialLjqr+VWYDJ6AwO/pUrKcwG1GbgjEcj5QTwrj/E7LkLfDDYFBa2G2qOkAwB9Zq/8A6Z1t1Ct3UC4Cc+IIj2AQRHasCsZBB7CP+u2ftSnxnV3dNeZFJZGAYT1npkjNYBkfL5LjEVUawBfwmfOtrZYRXupcul8qs+Vdvv1PvSVuHv70X4m73QrEBVkjAjMbj1MnFBSK6XTrpSorMSW3nVuVOZ7SaNbDslyE3Kt22m0CSCOnWf4pJpb1XC1a8zWr1lUYyE8wAnqBiImlWxqSBtnHpVm3folxaSTcF8uoAVGpeD3Ooa23ycT+sVrZyphhBHrQO1ryvQxV2/xTxUGQGXvHai0wNUuXtaFEkg1V0/F5bP29/ShN6+T+9PuAP7VpF0T1+ZiKYoEWxMbl2O29tisR1Cj9Y6471c4dqGtyRdAQyGAJkj5R0mlKzcIQsCGBO3rmTPb3ANZXOIt0gferK3tKDVvOh8B5E0/EUvN4wt+FE7bY3AEE7pLAdj1olY5a4ZpABa2XrgGGuujk/JJCd/T60gWeJflrTB3n8wmAk4AJB35EyCYqcocd0ulLm4S5ZQoi3iJkzP8ASk5VYrsf+4/GyqbIl7mNbb3DuW2CMEFQp+WGM4qlZ4faaDtUn29veaZjpLV8F7bEDuGERInt7Gtun0e3DMGI6GDj+9ZdekVGHzG4o6rQ2p+H7Gf6U+a82m0el3qD4Nm3sJBlYUZEEHr2kVQ1GiRgROfXNDuYOKC3bVN+3agAgHcYxK+k+tLZi9AQ0AG5mvlA231rtdQlUBuKu0AB1aASB0hWb1966jq+D71lQXSAQPQRIx3xSLyHw7TpZNzUAMbwJFtj0txInpuLQT8o9abxznpSwDW1BWVHXb0iInuvSnnGDyYo5aO0XOYdO960bNkqbjugVTk9YJA6wAST7Ux8H5B0pnTXABaUK77WAN5u4ePNtwrbRj4asfmrUf6nasWXbG7acgwTlfN0yPlXrcsa3c7HW203RgWZgD3NwR8hQrhyA+XcDeN8dCvmNEyvxvk20zEWdunt71Y7QNx2wPKseWQoyT3Nc4/ETmBLl7wLLSowQ4XytuwBcIBAJMmTRfnbhd1FAGsuXLjkKAu1AxJgjaTiJXq2Zqcncr29Le1H5qwlxRb8S21wC5kAblMAebuO3XJoUGl7c/hGsbxjRv74r8R5j3qultKSURdNYAP8Zi/dxhmut5f8tEL3AG0tzwbgKmx1HTdIJme4MzWngg0vD+INfvE3FtXN2ntKU3EGdrXMnZtBUhfUUW5g5n0Gvvm62ou2iQBse2xAj0a28n6itRrtOdkRmG3Ig/l7il+y1y4LtweIZ2bjBAEZWY9AKFcxcYa5qR5yWVSTB6dTtx1zE1f5ks2LFnxNPqjqN52gbGXaYnqxnsaq/hhy5b12pvJdZwVtbwFjzQ4BkkGOs1QCe36QAuX2Wgni2juXwbih7jIAHjzQPh6dY3R966T+H4uW+GW9LbtG3e1ly4zXTgC0sLuY/u48oHuYyaSuN6b8lqbgV22+GZmersVglY9N30qcT59a8Vl3ARAgVDtBUT8UZMzMSOgobZgNHE1eGE2yHedj0PM2nsX04dpolZa5dMBQyjcxacEkCOsjA6CaWedOMowS3a1lq49zUCfMpi2qEsDLEAEkACRJjFca1Wt3RtUKFz36/WtWivKHlwCI6Hp/I00jyxSqC07pw/VNa4dtCqdpZg07VB34B3eUtgfCTQLkDTXN+puMrsPIQYPxDdBM9hJM0p8J53Wybaui3rat8L7jtB7pnywc0ycV/E6w9m5aQOC2MFiuBjaTAA64jvVKbFnsIWRNLFRvZ5l1+D3pPnJ9/Dun9YzUrnrcw5P7Mf8AEf7VKz6G9Pzjb9/5Qryzxl71y4znLEnriWMYHaiHG+LWrepO9QTtGDEdT6mk61de0T4ZKk9Sv3r27cNx9107mPUtml/dx4mrtKL2Ib/0lba7duqo2JtYKFEf7NkOOnvNKmtuKzAoIG1AR7hQD9yCaZdJtVTt2gHBAAE/Md+tWrOknMCPkKetKYsmKejUFbgPoNvzDDA+k1ut2KJcwXm2Is4DHA+VVrDYp6m94BlV7VYJINXmrEJ7UcqVPF2n3FWNRogZc3bSk527iT0/wgj9aw4go8oA6ST6kk1pQqARBqq7yXC9vg91dOwU23DsjDawJ8s+oGM1OHcq6m/lbZRQYLudqj+rfQGhOl1JSRmP0po5R4ozM6FxJA2oTljOdpOMen9qhLLZk2O0xbk66+ot22a2UjaXDCBAJ6N0k4E+tX+P8gppVtebfuClyFBUMSfKrA5gA59az1WqExKA+7VqPDbzYAMfWP7UIyiqIlFDYIM1aDiptuSOjYP9PtRVdc7GJA+lD/8As+/Q4q7Y4NtIl2B9ay5ADuJoxmtjLt3VEDP/AF8qUeJqtzUkGdzMASScL8jgQvanPhnELZJCqWcf+JKnBjGII+VJ3F7q29VeZ2hmbAgkeaDM/KAPrQYR5jGO220uavi2PKJyQqj5wFH0xQ/jfC2QqPzG+4pHlgjbtA7zkjp8xWixqtjrdDArbbfII9cCD3ntVZLxZmc9XJPyBJP/ADrSAQdpnAFbw/wS9eNxFuasW7WAzftCdueixk9Y+ddY4l+IFhBba05u7SoKwdxH1Aya4tp7lHdIkZOTUJMHSJ1riPMPBrkNeFpiDM+BcLSO8rbntXM/xF5u0rC7Y0dl3FyN1654oAzMWlMHJGS3p0rwaqh/MPFSllgD5n8o+X7x+2PrVbMRYjAxUEAmIJuegFeWdQymVMGsJrytEWNocTmhwoj4wAJMFSB2IIxRzh/4q6i0MKkxG4KAY+fU0j1sspJz07/KlNhQ8iPGd/WFeZuNNqbpdurQT9sY+5+tDNPo3uTsVmjrtBMCtmtfcQ0k9s9o6D5Cj/IGjF29cU9rc/8AqH96vZE27QXJZrMWXkeU4g5HvWE0w88aBbWoAX95AxJJMkk5zVDg/CBe3EllCxJCz1nrnHSr1jTqi63gyrnD9OWYwYIB7e2fl6fWrv8AoVIuHexCMRMCIAkHrWp7BsoCZBYR17dYI+1AWvYQ1AveUJ9qlWhr29B+teVe8vSvrDt4W+5J+UVo3J2/lNe1KWIEyNwRMHH0/pVUcZuDodtSpRCSVNbrHuAbmLEGa1pqfXFeVKYsEzaL/vWxNWB1IqVKKVNDXQ7HMdc1ktlR5rjEDsoA3t9DhR7n7GpUq5KmdtjfuLbtrt3EDLEn5k+w9AKPcwcGt2dOGtqCysoZ5JMZ7TGTUqUDsRUJVBMWDeG2IzTvyvxArpVkkwWiT+7P/wA1KlVk2Eg3E33eLsZmPkDFV7nFmBgr9cH9alSky5pfXehIPyodq9FbMlhk9SDB/WpUohtJMbGqt27DW1SWJkOYkZnpHpiqdmyWOBUqUVVZkhfRaCDJyaJrXlSgMkk0rca13iXesqvlH06n6n+lSpRpzJBvELQW4wUQOwqtUqUxeBI/tGSremuG2u6J3Y6Yge9e1KIyhN+jVLr7XZlDZnymNo9yO01f5Ze3Yvlrvw7DBYN3I2t5cj5j71KlAR2hDebeZVu6u5dvKxu29OFt72KzAnp3YTOTJiM1Y4Fw99PbLXVIW7BBUEwFn4oBI61KlIc7aZB6yvqbC3L8KQwcBmM5GwkEYyJ8tDeMljeKmfLgA5Ocz9a8qVae1Uhm63w2QCd8kDtXtSpTbgX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098" name="Picture 2" descr="http://networkdispatches.files.wordpress.com/2012/12/angry-public-meeting.jpg"/>
          <p:cNvPicPr>
            <a:picLocks noChangeAspect="1" noChangeArrowheads="1"/>
          </p:cNvPicPr>
          <p:nvPr/>
        </p:nvPicPr>
        <p:blipFill>
          <a:blip r:embed="rId4" cstate="print"/>
          <a:srcRect/>
          <a:stretch>
            <a:fillRect/>
          </a:stretch>
        </p:blipFill>
        <p:spPr bwMode="auto">
          <a:xfrm>
            <a:off x="5150480" y="1219200"/>
            <a:ext cx="3819889" cy="2514600"/>
          </a:xfrm>
          <a:prstGeom prst="rect">
            <a:avLst/>
          </a:prstGeom>
          <a:noFill/>
        </p:spPr>
      </p:pic>
      <p:pic>
        <p:nvPicPr>
          <p:cNvPr id="15" name="Picture 14" descr="public meeting 2.jpg"/>
          <p:cNvPicPr>
            <a:picLocks noChangeAspect="1"/>
          </p:cNvPicPr>
          <p:nvPr/>
        </p:nvPicPr>
        <p:blipFill>
          <a:blip r:embed="rId5" cstate="print"/>
          <a:stretch>
            <a:fillRect/>
          </a:stretch>
        </p:blipFill>
        <p:spPr>
          <a:xfrm>
            <a:off x="228600" y="1243012"/>
            <a:ext cx="4724400" cy="3100388"/>
          </a:xfrm>
          <a:prstGeom prst="rect">
            <a:avLst/>
          </a:prstGeom>
        </p:spPr>
      </p:pic>
      <p:pic>
        <p:nvPicPr>
          <p:cNvPr id="4100" name="Picture 4" descr="https://encrypted-tbn0.gstatic.com/images?q=tbn:ANd9GcRApAHTQ38yS71vZvtDY2iWKCHWbna1cdKhkJQwSzeWJWHtSF5LIw"/>
          <p:cNvPicPr>
            <a:picLocks noChangeAspect="1" noChangeArrowheads="1"/>
          </p:cNvPicPr>
          <p:nvPr/>
        </p:nvPicPr>
        <p:blipFill>
          <a:blip r:embed="rId6" cstate="print"/>
          <a:srcRect/>
          <a:stretch>
            <a:fillRect/>
          </a:stretch>
        </p:blipFill>
        <p:spPr bwMode="auto">
          <a:xfrm>
            <a:off x="228600" y="4370231"/>
            <a:ext cx="4876800" cy="2335369"/>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28600" y="6324600"/>
            <a:ext cx="87630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04800"/>
            <a:ext cx="8229600" cy="762000"/>
          </a:xfrm>
        </p:spPr>
        <p:txBody>
          <a:bodyPr anchor="ctr">
            <a:normAutofit/>
          </a:bodyPr>
          <a:lstStyle/>
          <a:p>
            <a:pPr algn="ctr"/>
            <a:r>
              <a:rPr lang="en-US" b="1" dirty="0" smtClean="0"/>
              <a:t>Three Minutes at the Microphone</a:t>
            </a:r>
            <a:endParaRPr lang="en-US" b="1" dirty="0"/>
          </a:p>
        </p:txBody>
      </p:sp>
      <p:pic>
        <p:nvPicPr>
          <p:cNvPr id="14" name="Picture 13" descr="public meeting 1.jpg"/>
          <p:cNvPicPr>
            <a:picLocks noChangeAspect="1"/>
          </p:cNvPicPr>
          <p:nvPr/>
        </p:nvPicPr>
        <p:blipFill>
          <a:blip r:embed="rId3" cstate="print">
            <a:lum bright="70000" contrast="-70000"/>
          </a:blip>
          <a:stretch>
            <a:fillRect/>
          </a:stretch>
        </p:blipFill>
        <p:spPr>
          <a:xfrm>
            <a:off x="5397759" y="3910738"/>
            <a:ext cx="3365241" cy="2794861"/>
          </a:xfrm>
          <a:prstGeom prst="rect">
            <a:avLst/>
          </a:prstGeom>
        </p:spPr>
      </p:pic>
      <p:sp>
        <p:nvSpPr>
          <p:cNvPr id="41986" name="AutoShape 2" descr="data:image/jpeg;base64,/9j/4AAQSkZJRgABAQAAAQABAAD/2wCEAAkGBhQSERQUExQWFBUVGBgYGBgYGBgdGhsaGBgcFhwaGhodGyYfFxwlGhgYHy8gIycpLCwsHB4xNTAqNScrLCkBCQoKDgwOGg8PGi4lHyQsNCosLCkqLC8sLCwpLCwsLCwqLCwsLCwsLCwsLywsLCksLCwsLCwsLCwpLCwsLCwsKf/AABEIALgBEgMBIgACEQEDEQH/xAAcAAACAgMBAQAAAAAAAAAAAAAFBgAEAgMHAQj/xABFEAACAQMCBAQEAwYCBwcFAAABAhEAAyEEEgUGMUETIlFhMnGBkQcUoSNCUrHB0WJyFSQzgpLh8BZEU1Si4vFDg7LC0v/EABoBAAIDAQEAAAAAAAAAAAAAAAIDAAEEBQb/xAA2EQACAgEDAgMFBwIHAQAAAAABAgARAxIhMQRBEyJRMmFxkcEFFIGhsdHwYvEjM1KSouHiBv/aAAwDAQACEQMRAD8A4hUqVKZBkqVK8qS57UqVIqSpKK6XhVplBe8UJmQLe7pj+IVT0tpJlngiCABMmek4C+s1YuMfDwCOv1k/3n7UJlibbek0sea5dn2VIn6v/Wtuk4NYf/vDKZ6NaiR67t8fShKoBlvsP6+lZfmvVVI+uPsaoiXDGu5XFpVdro2MNwJGSu7aSoDHdkHqRQFuuOlMvDrv7LxLaKhHlIJlXbp8J+cRnrml/WIouOF+EMY+U1Sn1lmaa8NSpRwZKlSpVySV6vWvKlVJCl0iKqBZIFWDWkfEPnTjErPFjtP3rYE9z9zWqyOtXNJY3uqk7dxjcZge59qUWjQs0C1Pr9zUNv5/eimp4FdSfKTtndHQROZ7ggbpHattzl26uNpZgzKQomCu0dehksBAodfvhaIHWxNZro5opb4Fe8pFp/NkYwcA/wAmH3ohY5cY3bFssFN9dwkHymWG0+8oRVa5YSLVzSR71nZ0E0Zu8CusJW23QQcDDZWc4kZHevDy7qegtPMZgD1ZfXrKMI9jVa/fJogpeFE9qyt8Ik5xRnQcAu3GdG/Z+EjXLkwTtHYAHJJIFWF5buNBtAupjzQFhjtBWCcwXUEjGRQnIfWGEEXm4R7/AKVqtcPBMU5f9mNQsDwgZIWd65LboGG9UYfMRWv/ALH6iC2wDbJy69l3mO58ufoaHxDCCCLKcJWJJ/lWp9IFVvkP7/0p01nJl1NwVgzK7ozSAgChDPrMuB07j3oRxTlu7YstcubQABInzCXZBiP4kYdfSoHN8y9CgXAI0gqVstC5tHkHQfvVKZZg6R6QNUqVKZESVIqKJqwdCwAYxB9GUn7TNVcujK81t0ule6wS2pdmMBQJJ+lb79q35SpbKgkHADdxMksPfFepcA6Ez2jFVckv8N0l2zcI2gMSFU708rBsRkg5HT9av8ZtOyLuO3wxs8zqWJYs8gA/CWJOPWhN8BVO5gHEeULMgjrv6A+0d+tGxqm0+pW5aW24e3bYi8i3PiUHAYeXHSI6UluQYwKRYMUHQgwetG9HbsRaVrRZriyXNwgDzFfhA7R60X5l/EK9qGZWs6QquB/q6EgDGGaWH0Na+F8FbfY8ZdrbLn7JlIYgh3UwSAqEkDdM5EA0THYXKAO9QTp+MrsC7FVQSSoBhgY6keaZA6t9qz0HELdy6qflrIDmJ/aE5+b9a6EnLh0nDLanQKb14srs5DZ6o23IaJIgdIBgEmlrUcg3tJesXnU+C2w7wAVFxulokdPMCJ9IodSm4QU2IjGvKu8Z0iWr7pbc3FU4YrtJwCfKSYgyPpNUqcDFyVKlSrlSVKlSrkhRE8o+VVj8Q+dXrNvyA+wqlcGfrTTxEKd5jb6n51as3ipDdY7Zqtb+JvnW8AUkzQIa0XHr2wJ4YeVNtTndBDLGOsb/AOVEG5jvoZaxHn3nDfFuRvpDWwfvWrgmmC2wxGZMT2HTFGNffKhby43CDH8Q6yO4P9aDTZqMuDbHOBwDbUxtiZ6quwHr7TWtuZ2Oos3PDANndAzB3MzZ+Rc0Xa14sAqrMRJECekxnoRVMcPsZLCD26rmiOFl3qXqua7XN7bNgRfh2DJOOwM9QMEeh6elb9Tzk7KylEAYzguIbc7zIYfxsI6Z9qqPwi123f8AFXtvgiEfvff/AJUrTCBExPMt3x2vbV86eG4gkMsAHcepOAd3WQK3abnV7S7URFWSQIOJKlhMyZ2LJ+0V63LSqu/xCo7gifoKF6jhTQGAOTAEf9RQkDvCowu3PF4nAVMdVB7XTeHU9d5P0xWWm5zu7m8qAMzO0L3ZChOTiQxoDZtgYYQRW4oB0x/OqIEICEtTztqGJjaAzFm8o8xIVTPr8C/UVhf4lf1Ni4bjL4SgFyQskBzcxAlvMzExVJeHEqBBgdT7Tn54msvDutp7ttV2opFwtt8xVxsBiRtX4RMTmcCpt2gttMr3DbBYldbYCkkjyXxgnGPDxXlKraNp+H9RUo9I9YvxDK4X5V4BUmvJp0TNgaP/AIqNdJrXUqSVPSasaGzvdVkLu/ePr2/tVea9U1JI2Pw20XvpccbilprVw4BIEuoIwA0wCfQChV7xNiv4qsQIVCDu2LOekEDPfoKp2uIneXeWJEdYz2JxmPSmy/ohbZkuWtzISEKvuBYgXDtcZYbSMRjI70g2vMZzvEu5cJJb1JPtNG11kWrAZGJ2P51MnaxIUR6hlJzQ/i5l9wTw0YAqs4gDb/MGsuC8e1GmY+BfexvAVijEYmcx70yrAgXD2t5z1aKo3uXksXMFXBggbNuCIySSZx2o9qON8QvWrULcuaNFt3bzPZRU3od77WgSFOBB7UjajjOokl7rs3TcW3YM4BJOO+PWtf8Apm4LXhhjtM7hLZzPrH6etAcfoIQYQtxzj9p9P4KA7gRuYqvYkmG69YpZNQmvKYqhRQgk3JUqV7RSp5FSpUqSRi0CTbHyoZrFhqP8JsfsVPqtBuJ24atDezMqHzGVQfM3zqzZiQDVaPO1XdKfMOn1rOZsSNK4AHYCKvaOzvtvb7/En+Zc/WR2qlpnBMmjFtCm1lPvQE1CA7wPwzUEeT964fbAnHXAz0M4yDRPU2VdYBlE+PqsnJg9QrRIHYxQ7jNsWrxZcC6PL16N8Q/pB9a98UE7AYVRuuELu9JkqfOm6IPUbq6OFg6VKOxmrIm4ZXcSFVQIOInGAQQJECZpi0F4G2pZYLDB7H5Glo6yZdgAT5UUk4AwCSRkDoGnBGaP8ta15ewQt4ZdrZ6z+9tboT3kGDWDqrUal7TZ0yqxKt3nmru7RAqjqdSPDuEyYQnHbIA/WP1pmucIs3MC8EP8F0FSPbd3rxuSkuKV/M2BPo9Y/HDDiaT0ZG9/kf2ilb4aGtYEtAj09TP9IrRw/T73VQoJ65yBHena7ybes2/2Do4VY8rgmDgx6Ggeks+H+7tPeetEpDmJbHo7g/CaeIaJypO6XCnaAABjoPbNIVi3d1F8Ixh8gbuxAJ257mIE9SRXUhfAHmGMTAJMdJgZNJvN+qe9qrrW7u9AYQsIbauB2ntim7LsIh0viKz6VQSJGPU1K3twpySSQScknd1NSiv3xeg/6Zru6ZbbEEkyOpUg/Yj9aosKvatm8W5uLAhm7+/T7VQNWsWeJAKy2+9Z6ewXIUAkkgADuTimh+X9Jt8JXvPewDdAHgq3cRG5lmBIPqajOF5kVGbiKm0ev6V6te3be0kHqCR9sYovyjpVualUcuoIMFACwMdRNWzaRcpELsFEG22WVlRAIJAJkgdRJ6UU1vM73SCQE2btpTBAMQJ9iBV/nTgyaa75ASlxQVZyC/lwTg9Gx19aWNuOlApXIAwlupxsVMP6yNRbaB508+OnmALAex+KPWaXZHofv/ypu5a0kaPVXCzrEBdmzLAYDEyYE9B6nOKVr1iGIPWojCyo7Qnxsqhj3mNpQzAdJIEk4z601848kLorVu4rO63NoDMAAZXc2AZXPQHqKX+FaO491fBRrjgghQpbv3A7e9dF5i1Go1Oke1b0zsUZRc8slQMEJ3bI6j39aVlyFXUDjvG4cQdGb0nLNw9B+v8Aevd/sP1/vVhrABIKkEGCDMg+hHaiHC+E3bh327JZUklgMAgdyTB+VaCaFzMBZqCrltliUiciVIn5TWst/wBRTdx+499LZM3H25gliYHWIwAKV49hQ431C4eXH4ZqaBWaWcwcYJ+wq/wjSC7ftoQYZv3QJgCT1+X2mnH8Qr9kWbVtFtAzI22wrEQcyO2R86FsulwlcwkxakL3xN3LWhV9HbO6DtP7vox/xUq8d0oVzk/b/nThyMJ0af7/APM0D5k0vnNdNl/wwZyg1ZDFtki4wPoP5VnuggjFXuJ6XbfI9Utn7oKqm3FYSZ0U4jTob4KKe9EbN+c0v8I1yAbGG05h8mT6NPT5ij1hR1Jn5UpjNAHcS5qtN49qAQGtNuWZ6HHbIg0GHL17aE2OZaWKgMR2lSM9OoODAo7w9CryR5YIb5HBrZptLdtXCtu7BBMK3z7TVDO2E8WIzHgGXYmj74Au6O6rMxtuuwRbGy4onpuUEEKf3ipwZNV9HqPDdIww8zNIBjuFJiMfunuK6Xa1Ovj4UYfT+9Vb/wCb/f01tx9D/MmrfrFflTNKdG6G1dSR/UJt0TO4G25Y1A7eJG770VscPud9Hp2+TChmksE9dAJ9oFGLHDzEnRED2uZ/nXOAv+f+TN2RtPp8x9HH6SvruGWdp8TTXbB/itkkD7UrLplFwhbniDtPxfIinywyjCXXst/Bdyp+9A+I6bbeDXLIBJjenwmadh8rj0/np+wmdyXWjd/H99/kTBl3hzFPJuDYKwY8wMrOJInt3rnGu0bpdcXAQ25t0+sya6vxniKaSzvfzPcVvBSJAzG9pxAzAzNcuKbmJ9TPp1z9K05iA+0xqLE0CzUqz+WHpXtK1Q9MCcU4beuatrbjdeUhdnQkACIj/DHvWHFuXmtIW8O4pRgLm4YAfKN0x3Bn0EU88/cqnU7dZpPM20F1X4iB0ZY6sO4Gaz5C1uo1dxrWqSbQs3LLFlIL+YEq5PVlk+hE0wMaBE5057y7w9r18BbnhbPPvySNsdAMkyeldJ4Lwe0ilGJaR8YUq0mcgbiq5/lSXotKul11+zJIUsik9YDY7dYFN+m1IkZ+eP1msnVO10OJ1uixApcWeZuQBYKm1qFuBzEXAEYE5/iIeO5ERXum4bbtgG0SHH/1J3EkdSOwHsPvTemrFrUJqVBJCm2xCztBMhxPTvn061s5h5Wc7b2ntFrZnxNks24ncGZAPKvUSJFD4zuAJp6XBixZfOBvsL7QZxS3bc7HC3dqgMzLHmOfLmVgR0PWlbh/Ldq9rxY3MlogsYy0ATtE+p7noPWix1ED1M/8sntWvg2qW3xFC4VtydyYAAkztBIwKvC7Jdek0/aPTY/CWquwL77whxNNNYsstlDaBGxvPO4zgsWBLNntFJ2nQXbq2SsliFDRDLmJ9xB704fif4b21u2lEblVglsqiHaSNx7MQRB7gE0jWNZJDbmVseYe3rWnDuuv1nCzbVj9PrH/AJZ8bT7bOj07PdU7tS7wiT127/TaMds9DNP3K/MFvUqzpukBS6n90lQSOnYzSpyxrnvrL2iSwC3GO3JXEN/4aldvmOMUZ5ev6XxbyLeBuXHJYZVCQIMHowxXOzDUSSN/5zOhj0haLdtoA/FLlk372luWUm5fbwWgRuMBlJ99u6T7e1NGq4C9myBtQW0AUbchREDHp7/rQ7Vc0bremusm029U1oqvnPwXLW9SMMPMp+vfuW5m48oFuwjKz3JEKACITq2P2YnEsOtORm0BSJhzIA5YGJPANAd+99gNvdabbI8ytOB6Hyn61S5h4PZuayxKx4u5DGNzYhmjsM9MmmDVXBbYFN+1kXxCSp/ajykqBkBlC9uq+9DuIeJcuWLlo+ay++ADLHsMdMEijLhDzGYcGXqW2W659JnZ5EGm4jo2t3kKlz1UrlUkqJJBJUkjI6GgP4scFGmv21RCqFNxbaQpdmJIDd4AGJxTtqOYZNgssqkzaJBJxjewELBnyrk9/ShHN3OgOju2tqkPgIchMwInM95xV4c5JF7niP6j7OyJjL1S/l/Pwg/8PtQPywHWC/8AOao8xjzt0rDkC7Fpv85/kKnHH3XD79K9EDeITybf5hlfilsG8D62LJ/Qj+lD7tqDRHiP+0te+nt/ozCqV2uW3tTp4z5BKzJFFdFzLcQjxAtxPQgAj/KwEg/OaEvJrS5qVcZqqdF0PMumYCLoT1W5II+oEH6Vk3EtNfO0XAzID8O4EwYlTENiJj0mudMuBNa7d0qZUkEdDQvjDCo3FnKMGnXuGWww8mrKj0JP9xRI8OeMayf97/3VzqxzfaVU/ZFmjz5iPdf4u5zTLpLi3FUqwIbpWM4GHb8zOwOrR+GP+1TGK3obg/73/wCr/wB1FNLw8f8AnCW/zD/+qQOLcd0+lw58a7MG3bYDb/naCAZxAzVHQfiFZGXsMCCCAH3Bs5BkDb5fnUGF+dP5mA/U4ztr/wCCzrd7xFWLqDUW/wCIfEKC6tLZINq8wWRutt1iZMT7VyriPPOruM23UXVQsSqqdgAnAhfQR3q1oebb1+6ram4XTCnAAUeoA7+/emvibn+/z/eZcWdSdJ2+HHy+oqY8xcZOo1N24TALEKJJhQYAEnAiqtqzuMz9a3cxaO2jzakq2ZnofTpj1qlZmJH1ogLFxZOk0YR/LH1H3qVSF9vWpU0mX4ggXg/OWq0y7LdzyfwtkD5dx9KIXfxD1Vx92/wj1JtSoJHdhnc0ACaU4r0VoONT2nODlTcZOHXbL3Ll3UMWYrKHu1wmSWJPQZ/Sml3dtOblvbJSWFwbhAzKEEbcfOkPR6tBbFsgkm6rTiNoER6zJ+VP1950uoVSFK+X0ADwR06DJrB1IIYVOt0ZDY2udN5c5WsnhtuxetgvtU3SRLFmyST1I7fKmDgOmtaW2bSv8EE72AMR1PoAIH0qvxDiS6ZdN4gIF0+CSJJXyFgTHUAp19DNLXOFtLurtowW6DZB2+Ky7mk9QPL09a15GXGuqtx9ZysaPnYrex3+UrfiE1izqrN1LaE6lSd+CJUgbgOhYhhmii8n6ezb8G0NrahSL7tDNc3+U7mOVAJJAEAEdDXNOaOGPYt2HiLCa4pZBctsVltsRmZWVbH966D+JmvNi1p2PlVrio5krKFgSoI7FRn2JoVC0cgHMY5fUuMtdbS9y9whbNh7RBdbjxc3gPuVRt2tMg9/tiK5P+JHKlrQcR2adStq7a8QJMhTuKkAnMSJE+tdIGpSzq9GyC3Yt3LngPZQ4c7dysR0lX/eHUNSX+Ot3br7DyNos7D6zuLH/wDIVMDK2LyyZ9Qy23eJugYs8bQzN5QDJMnoQBJJ6xg1nrdO9m6bbqUZQCQylTn2NXOR+MWrWst3X3KiTNwYCFhtBJggDtn1pm/E7WJqWsva3XnVX3OpDLtBG4LA8wBjImM0BanC1zCCjw9Vyjo9SbvltJKszbFtqcTmAo9xR3mHxGVGcEOihXBkEEYYN/vR96ReV+OPaUw7WXlgrg7TnBAPY5iug67ien1Ontm0jIxBm6xUkkEDaylpYMSIb16dDXRfqFxBLF/ScPH9n5OoOXS1EGyOxG5EReIWBc1GmVBd8R7u1ju8hXGxQOxndJOMinLhnFtRw69cG0ByoUhsjPmBwc/fvS8t25orge8sXLZ3m3GYUhu/XHemfidhdd/relfxg+0Ok+ZGiIjBjHSuX14Iy6lnrv8A5zPjOH7vmrSdjfqOPw+sCajUl3d2+JiWMepM4pM5qJNyB0CgN7k5j36V0heWN+ja8zlCt+3aZYiJuIrbj1XDdQD1pP8AxC5W/Kut1GUWrjEC2CSVMSZMZEiB3wKT0q6XBbvxOl9sdar4jhxcA7/h2H7zHlW/bt2Hd9yruXtuJkDoMYJx1rdxu1DNEN0PvnIkdjHannlOwjcEsWTb097et25DnayqrsC3QkkMRBxXP7Qxc3PvYGJ/wj4Z9z/KurjzsX0dp5PN0wGM5Jr4gZOnPrY/lcP96o3Wove0niJYZXtgojowZwDJeRj5Cqd7hj9jbP8A9xap1OqBjcBYNmqznNELnDLg/h/41/vVd+GXJ+Ef8S/3qgIRces1Dp1rUV9q3nQXf4P1X+9QaG7/AAH9P70VSahK0ijfLPF7dsst13tg5VlXdB91kGO8ihZ0V3vbb7VgNBc/8NvsahFiWHo3JcMk9Tk/X3+tawI7Vv8AyTj91x/umsWtN3VvsalS9QMxY1Z017b7VX2eoP2NFeEcDfUC4bZQC2BO9gpJMwFESST9KFyAN4aAlvLL6cwAWLtp03lwoR8DbBkzjzYwKDjVSYE/evNTp7tv/a22twdp3CJMTH2g1p06kuAIliAPmTFAAKuMZmJ3l7fUp4H4RXf/ADdj/wBde0HiL6wtDzjoFZBff+dO3D+EaIwj2rrYg3VYggjqdslfvRTmNBZS2t4WzpnM2jaCWgSo6uEtlluCcncZoR1KltPeA/Tsotpz3TWPN5jt2soOPU/P2pp4lxM29Q9sLvW6tklQeu1pPTrIkVuOt4cw/aLnvta4QxHSYAjqZg0U4Dyto3Quz3C7Esn5cZVD0Q+IwGMdt1VkZbBeHiZ1Uqn85Eu/in+IQ1F61Z0rutq2ktErLv2if3Vx9TWHLPJl1rKah9S9pbys5RMEi35gS5mCV800mcY4Bcta0WJ3tcKbDGSLmFkdj2Nd45xufk+EsMQi2rcRMpvVIIkTK7pEiZimlRkWxM6ucR/Kco4Zxm3c1wvP4xsWGLWgLgJQHoQHDKxJyRAkk5FbvxD4w15W2i89rcGS5cLEdIIwAo6xQ2bur1Go1GnsoEZyVRV2CAvZA0AwJ6nJMTT9wrk8LpknUG1cdZNu5BWG9Qeojr1rM+QK1dhNSLtq7mJmu19ltFolsi6dSjlrm7eYgQvhkk+U/FAx1mjWqtWuIXFfVBi9oMWIMK4iZPocZA9BVZ/xB1Gl/wBXtugSxcZUbw8jax6MRkHPXsaBaPmLyal3wcT0M72j5dO1a0RVFiDmOpD6wrqLoNnwtqhPKwVJ2gBvTt2z3qpd1Je4WY7nYn6BcKoHRV7wKI8J0l+6iJct3hbuENa8hTxW2kYJGRt/T715zNYNpC35Y2XWBtO7zfI9J7++aQcgD6TzMgwOUscTLgvKSai89y826yGE2VaDceAZY9liOmTRzh/JdpLr3DcuDw3VrWmObW+IW5gjcimW24IiO81U/DRLjKrXFAXxbm8MOpIG0ewH9qauP6hfHXwojb5oUkbpgdMiRNIfMdRF8bTRjxFFsSvxfh9q9Z8K6oY7CgeBuUMADtbqMgYyK5Ddu3dDecWXNm4pCHYYmAMkHEH4s+tdZ4pxJnZIsrbwZNsED1ls+2MfSuTc+XQdYSO6IT16xHfriKPCbbTyIJ8u4h86y+bJsvqLt0P5nJclC2CPL0YAgCT1jtTHreBpf8JWc7VCsywWJeMGWOAB0XIE0h8oX3u3LenVS7OwUHsB6kzgAetOvE7Tt+aS28XAsqVYjoTERkSBil5lYOJoxvaEesnMJt6WyLVq61th5tm2dyPIaGC+XIkqImvdLy0uqsq4/YsR1OVcAAKxHxKT6jtGKWOZ9SzXtPaYlrjaewC3+Jgc5zOZp74vrxpbKAASxW2ufaOnoAPuRRamx0V5Mt6yJoPESOL8uXLDbbiwTkHBUj1Vu4oTa4K1xgFiTgU28c4gxJtsThEYL2DGST8yJ+grVynrFtXzKBywhZiAZmc9PpXQXOxwnJW4nMGADMMZOxgHiXJd60gcwVJ2mMFT6EEAj50KHCW711niIa9ZK7gGYHyKSyudpICzkNifpSF09qrpMxzKS3IjOswfd3AHBgMcJb0rK3wZ/l9aOiiXDNA13pAHqTgH+9ayVUWZiXUxoRWTgl0nv9zV+1y7d2nJ/d9f8Xv7UzHSFCJgiTkZEjtPriiFi4NrTHVP/wBqsaWFgyHUpoxHXgd8fvMP941k/Bb46s33NP1nhb3LbXEACgwCxxP0BJignD+YLd1mtExcXcCvaFIX9ZoA+MvoB3+EYcWQJ4hG0Tb+ivgdW+809cm8p6/T2rt+8q20cJsFxgrsxMKAIwDuOGjMelWuXuF+PrbKESA29v8AKnmOPoB9a6HzZqQb2jtTG+9vOYxbgyT7E0nqlGgrG9K7BwRETmT8LNbqNKrh18e3uJs9Q4MQA/TxAAR6HpPeuSaTW3LF5WbDWmBKsADKGdpESDIivra7d8hKQ2PKOxJ9/T/nXyfz5rDc4jq2JB/auJHfb5Z+sUtVCjQOI3xDkbW3M64/EluEvNxN/m2/w7s7fpMVKd+X7Fn8pp5S0T4NqSVHXYPapWL7p75t+/f0zinL3ClS4SXCiOgBZgR3AkAz7+tEeYeBPqUuJDq25Gtq+1GOCDuDGEJEEQcih/InA9Pe1F1NRdcm2NyhepKnofKSfQhabuZXu3Lr3QXuW1RAwFsDYcmGAzgQJIFZHtTqvedTApyZvBbjv6fPvOXavlbwG23kuo2MGBMnEGII9xXVOUdfptOltRpntW2CK91twh/hBd+gVjE9M9a5lzZxu41+0SZCAFVnAzP6xXUrf4g6XU8MuDclpvCACNJhhnbLDzAsMD3rSdTKGJmfqwiZWxoAK2NfrN2r5TsLxS3qXvgPEvaZ5dSVIRrcRET0JPtml/8AELma3q3Okt6rfbQguqIpUwBEXMkENgiSP1FJvNHNf57V3Ly+XeRtVuqqoCqAe5gVYscYtW9C+6yoveON2CCw2SpJ6x3gQK0MrKKUzH07YjkDZhsDvMuG80f6PYLaAZC6s6nrgEYPQEg/pXSk5vW5ZW7bIkgbVKgsQT29R29jXA7rkyaaOCceOlB2rPlUgx1EevbM0nLgoAjn9YZ6hcuQmgB2A7D0jlxHjKWw96/obN1mB3nClpMlsqwLeveue8Z4j4yO9sC1bW4ipbXAXDASe7Qi596ZNRqb161dvXElPDPmDSBMDZ1657dIqry+ng2Lzo6Lv2wCC0AHv5CCSZwM4osWy2eYvNxUPfh9xXVtqPG1wuXUKbUu3Dm3GTA6rKnJwehzTNzpqUNvYss8yoLFoVATvgkiTMTSjrbrG5cfx4KCWHhsVMeGMhgJPmjB+tYaDTJb1KMlxbaMbT7AjnrmCzHsC2AYz3ioy6jcWuWl01C3+lhY0drcrSWuKVAIyv7QEntKmJ6+Ues0v8C4hd1bOHe5bUtCFbkQWMAyytgAxIjHrTBwri67CTcW5/tFi4jSFZXFzZtLA+Up0M+X2pevWWe5sRiu1dxKwDuzt+0E/ah0Lue8MZm0hewl/i3MCcPsiyLx1OrBm60kop/h+UfWesVzzU3bmpul2O52KgnpGQowOgGKw1VrbdZNwaCQWnHvJj1rPS31Qgq0s2JIgAHuDP06VpTGEFjmJJDPTbCHOXb9zSXMXCpuQrbceWQfnnHpXROHam1o7p1d9yQFjAwA2N0DOCYn3rkVrzgls59T2pn5fsDU2bu5rpNpCpBbykuTtUZmAYP0rPkTfWT8ZubTpAUUO0ys8RGt41adAdoaV3CG2oC4LCfXHyim/wDFbjulfS2Vs2iLniI6uI+ETImZzOPpRbn3SWtFw0DSopvObdhXCg3JKsrtvjccAj61z3m1CHtWx1U2kX0xtX+1NPlYDtUye1ZhHjWnY32eIDBGMwTiUM+uDH0oHqdaqGJ8w6AdR3oxzHxHa95fhZCVn2LSD9j+lJp0TNtvXfLZuXCu6RubbG+FmTAPWInFH0zEY6ic6W4Pujtwm5f8j2EvXNSVV0CJ5LaMD5lEQzwVgnpunrQPX8SCXNl23cS5Od+D16kEZ+dPnI/ObatW0zbVt6cLsdN6v4e4jJkxC7R0AzSfzhctXr95wGfw7cCWLFiDO4n0Gfp0pSvoyUJsOI58ett/jNXj5pj4LwMX9Oz72kEqqKBtnqZHxTAmfTNJFzQ3nsrdG7zZUL029JJn50xfhpqNRdF2zaI3GCHuRtUQR3GSTOOsBs07O4yIQvaZulwnFkDN3Ex0etuW38G4esmZlG2iceh9xRXTamVf08v82ph0XBdJp1/1gfmLjAi5cG9VXMxanynr1ABx1pY4roza1PhWgblq6NyEEEjadxDehjMHsZ7Gp02VFGm9+ZOtxF31INuPfGTh+vtrpiz3DtUtA3kDdIJkA5xFIentA3zeVYEvLbYBLxtHygE5q9wnmDSARqNPcNs3ABdA37SB8O3AmDuwSY20K5l5yDavdaTbZtmFsuDDQctcEjzH07DFCqEZi44jmyj7t4RG/HyjpyVzZZ0t27dvb5ZQiBFLdWkzHyFNPC+P2tbxKzBVfCRz4bkBu4JjPqBEyIM0lcD40l5NVfWLIYIptqgKhVWNqmQQWMn6ZpH0urazrUuWyZBkbhJJIIgzjIMUL5Tkc323+UFMAxoGHJ2+cfOeeJ8SsF741yBJMWbMQEmFkdzEEk1z7lHhI12vRLisyuWa5tIUnBY+YghZOJOKcuZuYUNg2t1u453Aug6qxmJjEdMelIPC+M3dHfa5Yc2mgrIAMqYMQQQQYFTCxINw8+JVAqPvEPxMNu7cS09vw0dlTzP8Kkheix0A6V5XMb2oLMWJyxJMADJMnAwKlN0TLtOycj/hot62TduG3dDlwUO4FCcQYEH3Bo1wXgn5HXaopdHhXWGwFiXkQGBnrmaT+VuajY1CuA+JD24aYYdVHcTB9DV/TWtVsbUvZYIh8Ri6spYzJAxM956VznLFKre95tptZ1N5SOPj/aLn4v6BbWrQooAupv8ArJBEdBnP1pT4Vw9rzAL1Qgk+i9yfYHr86cvxS4h+Yt6e5tgKXWZz5gDn06GkMgwSMDJx37EVt6c3iEz5yfE8382mpWzj/rvTfqrP5iwWUZjbgd1zHv1I+1UuLci39No7WquG3svYADqWG4bl6GDiZAyMTU5c4o9u0wBiSSD3yAD/ACFOccMO0WhG4PeadLy/d2guvhj/ABmP06n7VbOnAUIASo69iczifhHatjsWMkk/Ot9i1NAbPMg24nQuEctLr9CbGmHh7RbPxAqGByH7kxJkDqKucR/DNNHpF8JWv3FHn7GSCoZV7KCZ60g6W4yGVZlPsSKP8D571OnZypF5tkRdLbcdPN17mB70tcdChDdyx1GVdLoL96ze8PSyShA/ZNkzb6Sx9J6Vd4hwrV2dRIsQqIgEKhBi0058PJn5UT4H+K13UEG7eTTgXLf7NEUFln9oCWLER2iJHoaZ+M3Rq2U2NY1tAHELcO15Bj4TOJHX0q2ULzFqC3E5BprrrdXxbIXZ5jJKLtPXcOjSobpHWrVrg965qwqICLpCjYV2AoIMne0DaJyRNaeM6m1bvMGupeIUrckeZWE5UxB8xzOf0oTc521Nm5u0t5rasssqxG4yCrY8xhRkz61YUngSCu8G87cEbS627aYgk7WkEEQ4DCT9aDjSnxFTEsVE9R5oj+dEeKcUualzevMLrtA826YAgQT1H1rHV65HuWnFsoVCBhODshRtkSJVe808XVQdrma2PDLJuD7SQSu6JBg/EAe1OnIujjRO8/7W4T3/AHSB/Q5pA1Oq/aXCMBmYx6SZ+tPN7VnTcLsWxIuXrY2CMkXSWLD1wYx3IrLnUkAepmtcgYAegghb7/mXubGHi/tEJUxDOAGHYiCc0xapFfiWnX3DD/cQsP5Ct3Gteg0q2XukNZt2rHhooI8QZ2M5OdsEnaAJxnrVfh/Drv5y3qLiulpLTsbjL5R+zMRJEzgDPelHff3GEATtAvN17e9wqQfOqz8huInvVfl3ga3HB1SXzae25tG0AdzggCCxCjO4H3olqeXLjWWvl0VN5glTLHoCqn5Hv2NV+Cq9y4CzsLVgeGrsSwtKo3s8E/uoGIHTcVFNVgqUsrwCzkttUz4ry8uhW2qs51F1vOm9li112gqBMnBJ+g6wwcr8FtWnslgjnd5wCXkNhpEiVAPXA9eoFULNz82z3EDrLQzPB2qASgEkknaCzE9WOfSr+rK2tNcvqVS5tYIpX4TENBJMkYAkfETFLckmo9FAUkcH0gzm/iC6ey1jTH9kxzldwAnapAJYgAnJxVTkLidy3qPDi2pdQJYEFQoJ9RkyCe59oiq/BOHKuk1OsvDe0izYU5DXCN7tE5CLtJnuatfh1Y3XWvMfhnrGZPmJnr1H1NE6hMbXEjMXZf0nQub966UFr6kWiFCeEfM0A7g04Enr7GkTgGjuXVuK7MGuAhm3QRIwZ9we9OOo5dua63uXcNjecYjw2GCCMlgBGZwR6UJ1IXTagqQNrwojOAImI7Y+3vWLXt5RufpNflAoniKN6/q9FY0pbYbXiXbtlGEgsGK+I698gFZ/hFKV+6WYsxLMxJJOSSckk9yTRbmmxdt6hlvSGwwEkgK2V25MCO3bpRj8L+VDrNS9wrNvTI11vQuAfDQ/NhJ9lNdhPZ1Tk5DvXpHf8P8AlSxbtC/euL+XCFbouxFy6VBZUXrtQwAckkHEGjnDPwcsORd1F241xjv2oQqAEyB0mYj0jpS1yDwU6nUJ4s+HZ/bXZGJMbU9NzHJHotdf4vxDwrV250IUkT6hcfqRQIoNsYD5XWlUznOh4Rw/U37tjTaND+Vi3bLFtpO9xcuOSTvUMsDqSQfUQR4t+D+jv6fZm3eExeHUn0ZehXHwjIHQ1l+G9q1Y0pvCJvOVY4nckwpnrJLt9RWnV8zNe1F5EMrZdUx3mCP+JifoBTV0hbPeJc5GbSDsJyzU/hlrUdl8JG2sRImDBiRjvUp11ialLjqr+VWYDJ6AwO/pUrKcwG1GbgjEcj5QTwrj/E7LkLfDDYFBa2G2qOkAwB9Zq/8A6Z1t1Ct3UC4Cc+IIj2AQRHasCsZBB7CP+u2ftSnxnV3dNeZFJZGAYT1npkjNYBkfL5LjEVUawBfwmfOtrZYRXupcul8qs+Vdvv1PvSVuHv70X4m73QrEBVkjAjMbj1MnFBSK6XTrpSorMSW3nVuVOZ7SaNbDslyE3Kt22m0CSCOnWf4pJpb1XC1a8zWr1lUYyE8wAnqBiImlWxqSBtnHpVm3folxaSTcF8uoAVGpeD3Ooa23ycT+sVrZyphhBHrQO1ryvQxV2/xTxUGQGXvHai0wNUuXtaFEkg1V0/F5bP29/ShN6+T+9PuAP7VpF0T1+ZiKYoEWxMbl2O29tisR1Cj9Y6471c4dqGtyRdAQyGAJkj5R0mlKzcIQsCGBO3rmTPb3ANZXOIt0gferK3tKDVvOh8B5E0/EUvN4wt+FE7bY3AEE7pLAdj1olY5a4ZpABa2XrgGGuujk/JJCd/T60gWeJflrTB3n8wmAk4AJB35EyCYqcocd0ulLm4S5ZQoi3iJkzP8ASk5VYrsf+4/GyqbIl7mNbb3DuW2CMEFQp+WGM4qlZ4faaDtUn29veaZjpLV8F7bEDuGERInt7Gtun0e3DMGI6GDj+9ZdekVGHzG4o6rQ2p+H7Gf6U+a82m0el3qD4Nm3sJBlYUZEEHr2kVQ1GiRgROfXNDuYOKC3bVN+3agAgHcYxK+k+tLZi9AQ0AG5mvlA231rtdQlUBuKu0AB1aASB0hWb1966jq+D71lQXSAQPQRIx3xSLyHw7TpZNzUAMbwJFtj0txInpuLQT8o9abxznpSwDW1BWVHXb0iInuvSnnGDyYo5aO0XOYdO960bNkqbjugVTk9YJA6wAST7Ux8H5B0pnTXABaUK77WAN5u4ePNtwrbRj4asfmrUf6nasWXbG7acgwTlfN0yPlXrcsa3c7HW203RgWZgD3NwR8hQrhyA+XcDeN8dCvmNEyvxvk20zEWdunt71Y7QNx2wPKseWQoyT3Nc4/ETmBLl7wLLSowQ4XytuwBcIBAJMmTRfnbhd1FAGsuXLjkKAu1AxJgjaTiJXq2Zqcncr29Le1H5qwlxRb8S21wC5kAblMAebuO3XJoUGl7c/hGsbxjRv74r8R5j3qultKSURdNYAP8Zi/dxhmut5f8tEL3AG0tzwbgKmx1HTdIJme4MzWngg0vD+INfvE3FtXN2ntKU3EGdrXMnZtBUhfUUW5g5n0Gvvm62ou2iQBse2xAj0a28n6itRrtOdkRmG3Ig/l7il+y1y4LtweIZ2bjBAEZWY9AKFcxcYa5qR5yWVSTB6dTtx1zE1f5ks2LFnxNPqjqN52gbGXaYnqxnsaq/hhy5b12pvJdZwVtbwFjzQ4BkkGOs1QCe36QAuX2Wgni2juXwbih7jIAHjzQPh6dY3R966T+H4uW+GW9LbtG3e1ly4zXTgC0sLuY/u48oHuYyaSuN6b8lqbgV22+GZmersVglY9N30qcT59a8Vl3ARAgVDtBUT8UZMzMSOgobZgNHE1eGE2yHedj0PM2nsX04dpolZa5dMBQyjcxacEkCOsjA6CaWedOMowS3a1lq49zUCfMpi2qEsDLEAEkACRJjFca1Wt3RtUKFz36/WtWivKHlwCI6Hp/I00jyxSqC07pw/VNa4dtCqdpZg07VB34B3eUtgfCTQLkDTXN+puMrsPIQYPxDdBM9hJM0p8J53Wybaui3rat8L7jtB7pnywc0ycV/E6w9m5aQOC2MFiuBjaTAA64jvVKbFnsIWRNLFRvZ5l1+D3pPnJ9/Dun9YzUrnrcw5P7Mf8AEf7VKz6G9Pzjb9/5Qryzxl71y4znLEnriWMYHaiHG+LWrepO9QTtGDEdT6mk61de0T4ZKk9Sv3r27cNx9107mPUtml/dx4mrtKL2Ib/0lba7duqo2JtYKFEf7NkOOnvNKmtuKzAoIG1AR7hQD9yCaZdJtVTt2gHBAAE/Md+tWrOknMCPkKetKYsmKejUFbgPoNvzDDA+k1ut2KJcwXm2Is4DHA+VVrDYp6m94BlV7VYJINXmrEJ7UcqVPF2n3FWNRogZc3bSk527iT0/wgj9aw4go8oA6ST6kk1pQqARBqq7yXC9vg91dOwU23DsjDawJ8s+oGM1OHcq6m/lbZRQYLudqj+rfQGhOl1JSRmP0po5R4ozM6FxJA2oTljOdpOMen9qhLLZk2O0xbk66+ot22a2UjaXDCBAJ6N0k4E+tX+P8gppVtebfuClyFBUMSfKrA5gA59az1WqExKA+7VqPDbzYAMfWP7UIyiqIlFDYIM1aDiptuSOjYP9PtRVdc7GJA+lD/8As+/Q4q7Y4NtIl2B9ay5ADuJoxmtjLt3VEDP/AF8qUeJqtzUkGdzMASScL8jgQvanPhnELZJCqWcf+JKnBjGII+VJ3F7q29VeZ2hmbAgkeaDM/KAPrQYR5jGO220uavi2PKJyQqj5wFH0xQ/jfC2QqPzG+4pHlgjbtA7zkjp8xWixqtjrdDArbbfII9cCD3ntVZLxZmc9XJPyBJP/ADrSAQdpnAFbw/wS9eNxFuasW7WAzftCdueixk9Y+ddY4l+IFhBba05u7SoKwdxH1Aya4tp7lHdIkZOTUJMHSJ1riPMPBrkNeFpiDM+BcLSO8rbntXM/xF5u0rC7Y0dl3FyN1654oAzMWlMHJGS3p0rwaqh/MPFSllgD5n8o+X7x+2PrVbMRYjAxUEAmIJuegFeWdQymVMGsJrytEWNocTmhwoj4wAJMFSB2IIxRzh/4q6i0MKkxG4KAY+fU0j1sspJz07/KlNhQ8iPGd/WFeZuNNqbpdurQT9sY+5+tDNPo3uTsVmjrtBMCtmtfcQ0k9s9o6D5Cj/IGjF29cU9rc/8AqH96vZE27QXJZrMWXkeU4g5HvWE0w88aBbWoAX95AxJJMkk5zVDg/CBe3EllCxJCz1nrnHSr1jTqi63gyrnD9OWYwYIB7e2fl6fWrv8AoVIuHexCMRMCIAkHrWp7BsoCZBYR17dYI+1AWvYQ1AveUJ9qlWhr29B+teVe8vSvrDt4W+5J+UVo3J2/lNe1KWIEyNwRMHH0/pVUcZuDodtSpRCSVNbrHuAbmLEGa1pqfXFeVKYsEzaL/vWxNWB1IqVKKVNDXQ7HMdc1ktlR5rjEDsoA3t9DhR7n7GpUq5KmdtjfuLbtrt3EDLEn5k+w9AKPcwcGt2dOGtqCysoZ5JMZ7TGTUqUDsRUJVBMWDeG2IzTvyvxArpVkkwWiT+7P/wA1KlVk2Eg3E33eLsZmPkDFV7nFmBgr9cH9alSky5pfXehIPyodq9FbMlhk9SDB/WpUohtJMbGqt27DW1SWJkOYkZnpHpiqdmyWOBUqUVVZkhfRaCDJyaJrXlSgMkk0rca13iXesqvlH06n6n+lSpRpzJBvELQW4wUQOwqtUqUxeBI/tGSremuG2u6J3Y6Yge9e1KIyhN+jVLr7XZlDZnymNo9yO01f5Ze3Yvlrvw7DBYN3I2t5cj5j71KlAR2hDebeZVu6u5dvKxu29OFt72KzAnp3YTOTJiM1Y4Fw99PbLXVIW7BBUEwFn4oBI61KlIc7aZB6yvqbC3L8KQwcBmM5GwkEYyJ8tDeMljeKmfLgA5Ocz9a8qVae1Uhm63w2QCd8kDtXtSpTbgX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1988" name="AutoShape 4" descr="data:image/jpeg;base64,/9j/4AAQSkZJRgABAQAAAQABAAD/2wCEAAkGBhQSERQUExQWFBUVGBgYGBgYGBgdGhsaGBgcFhwaGhodGyYfFxwlGhgYHy8gIycpLCwsHB4xNTAqNScrLCkBCQoKDgwOGg8PGi4lHyQsNCosLCkqLC8sLCwpLCwsLCwqLCwsLCwsLCwsLywsLCksLCwsLCwsLCwpLCwsLCwsKf/AABEIALgBEgMBIgACEQEDEQH/xAAcAAACAgMBAQAAAAAAAAAAAAAFBgAEAgMHAQj/xABFEAACAQMCBAQEAwYCBwcFAAABAhEAAyEEEgUGMUETIlFhMnGBkQcUoSNCUrHB0WJyFSQzgpLh8BZEU1Si4vFDg7LC0v/EABoBAAIDAQEAAAAAAAAAAAAAAAIDAAEEBQb/xAA2EQACAgEDAgMFBwIHAQAAAAABAgARAxIhMQRBEyJRMmFxkcEFFIGhsdHwYvEjM1KSouHiBv/aAAwDAQACEQMRAD8A4hUqVKZBkqVK8qS57UqVIqSpKK6XhVplBe8UJmQLe7pj+IVT0tpJlngiCABMmek4C+s1YuMfDwCOv1k/3n7UJlibbek0sea5dn2VIn6v/Wtuk4NYf/vDKZ6NaiR67t8fShKoBlvsP6+lZfmvVVI+uPsaoiXDGu5XFpVdro2MNwJGSu7aSoDHdkHqRQFuuOlMvDrv7LxLaKhHlIJlXbp8J+cRnrml/WIouOF+EMY+U1Sn1lmaa8NSpRwZKlSpVySV6vWvKlVJCl0iKqBZIFWDWkfEPnTjErPFjtP3rYE9z9zWqyOtXNJY3uqk7dxjcZge59qUWjQs0C1Pr9zUNv5/eimp4FdSfKTtndHQROZ7ggbpHattzl26uNpZgzKQomCu0dehksBAodfvhaIHWxNZro5opb4Fe8pFp/NkYwcA/wAmH3ohY5cY3bFssFN9dwkHymWG0+8oRVa5YSLVzSR71nZ0E0Zu8CusJW23QQcDDZWc4kZHevDy7qegtPMZgD1ZfXrKMI9jVa/fJogpeFE9qyt8Ik5xRnQcAu3GdG/Z+EjXLkwTtHYAHJJIFWF5buNBtAupjzQFhjtBWCcwXUEjGRQnIfWGEEXm4R7/AKVqtcPBMU5f9mNQsDwgZIWd65LboGG9UYfMRWv/ALH6iC2wDbJy69l3mO58ufoaHxDCCCLKcJWJJ/lWp9IFVvkP7/0p01nJl1NwVgzK7ozSAgChDPrMuB07j3oRxTlu7YstcubQABInzCXZBiP4kYdfSoHN8y9CgXAI0gqVstC5tHkHQfvVKZZg6R6QNUqVKZESVIqKJqwdCwAYxB9GUn7TNVcujK81t0ule6wS2pdmMBQJJ+lb79q35SpbKgkHADdxMksPfFepcA6Ez2jFVckv8N0l2zcI2gMSFU708rBsRkg5HT9av8ZtOyLuO3wxs8zqWJYs8gA/CWJOPWhN8BVO5gHEeULMgjrv6A+0d+tGxqm0+pW5aW24e3bYi8i3PiUHAYeXHSI6UluQYwKRYMUHQgwetG9HbsRaVrRZriyXNwgDzFfhA7R60X5l/EK9qGZWs6QquB/q6EgDGGaWH0Na+F8FbfY8ZdrbLn7JlIYgh3UwSAqEkDdM5EA0THYXKAO9QTp+MrsC7FVQSSoBhgY6keaZA6t9qz0HELdy6qflrIDmJ/aE5+b9a6EnLh0nDLanQKb14srs5DZ6o23IaJIgdIBgEmlrUcg3tJesXnU+C2w7wAVFxulokdPMCJ9IodSm4QU2IjGvKu8Z0iWr7pbc3FU4YrtJwCfKSYgyPpNUqcDFyVKlSrlSVKlSrkhRE8o+VVj8Q+dXrNvyA+wqlcGfrTTxEKd5jb6n51as3ipDdY7Zqtb+JvnW8AUkzQIa0XHr2wJ4YeVNtTndBDLGOsb/AOVEG5jvoZaxHn3nDfFuRvpDWwfvWrgmmC2wxGZMT2HTFGNffKhby43CDH8Q6yO4P9aDTZqMuDbHOBwDbUxtiZ6quwHr7TWtuZ2Oos3PDANndAzB3MzZ+Rc0Xa14sAqrMRJECekxnoRVMcPsZLCD26rmiOFl3qXqua7XN7bNgRfh2DJOOwM9QMEeh6elb9Tzk7KylEAYzguIbc7zIYfxsI6Z9qqPwi123f8AFXtvgiEfvff/AJUrTCBExPMt3x2vbV86eG4gkMsAHcepOAd3WQK3abnV7S7URFWSQIOJKlhMyZ2LJ+0V63LSqu/xCo7gifoKF6jhTQGAOTAEf9RQkDvCowu3PF4nAVMdVB7XTeHU9d5P0xWWm5zu7m8qAMzO0L3ZChOTiQxoDZtgYYQRW4oB0x/OqIEICEtTztqGJjaAzFm8o8xIVTPr8C/UVhf4lf1Ni4bjL4SgFyQskBzcxAlvMzExVJeHEqBBgdT7Tn54msvDutp7ttV2opFwtt8xVxsBiRtX4RMTmcCpt2gttMr3DbBYldbYCkkjyXxgnGPDxXlKraNp+H9RUo9I9YvxDK4X5V4BUmvJp0TNgaP/AIqNdJrXUqSVPSasaGzvdVkLu/ePr2/tVea9U1JI2Pw20XvpccbilprVw4BIEuoIwA0wCfQChV7xNiv4qsQIVCDu2LOekEDPfoKp2uIneXeWJEdYz2JxmPSmy/ohbZkuWtzISEKvuBYgXDtcZYbSMRjI70g2vMZzvEu5cJJb1JPtNG11kWrAZGJ2P51MnaxIUR6hlJzQ/i5l9wTw0YAqs4gDb/MGsuC8e1GmY+BfexvAVijEYmcx70yrAgXD2t5z1aKo3uXksXMFXBggbNuCIySSZx2o9qON8QvWrULcuaNFt3bzPZRU3od77WgSFOBB7UjajjOokl7rs3TcW3YM4BJOO+PWtf8Apm4LXhhjtM7hLZzPrH6etAcfoIQYQtxzj9p9P4KA7gRuYqvYkmG69YpZNQmvKYqhRQgk3JUqV7RSp5FSpUqSRi0CTbHyoZrFhqP8JsfsVPqtBuJ24atDezMqHzGVQfM3zqzZiQDVaPO1XdKfMOn1rOZsSNK4AHYCKvaOzvtvb7/En+Zc/WR2qlpnBMmjFtCm1lPvQE1CA7wPwzUEeT964fbAnHXAz0M4yDRPU2VdYBlE+PqsnJg9QrRIHYxQ7jNsWrxZcC6PL16N8Q/pB9a98UE7AYVRuuELu9JkqfOm6IPUbq6OFg6VKOxmrIm4ZXcSFVQIOInGAQQJECZpi0F4G2pZYLDB7H5Glo6yZdgAT5UUk4AwCSRkDoGnBGaP8ta15ewQt4ZdrZ6z+9tboT3kGDWDqrUal7TZ0yqxKt3nmru7RAqjqdSPDuEyYQnHbIA/WP1pmucIs3MC8EP8F0FSPbd3rxuSkuKV/M2BPo9Y/HDDiaT0ZG9/kf2ilb4aGtYEtAj09TP9IrRw/T73VQoJ65yBHena7ybes2/2Do4VY8rgmDgx6Ggeks+H+7tPeetEpDmJbHo7g/CaeIaJypO6XCnaAABjoPbNIVi3d1F8Ixh8gbuxAJ257mIE9SRXUhfAHmGMTAJMdJgZNJvN+qe9qrrW7u9AYQsIbauB2ntim7LsIh0viKz6VQSJGPU1K3twpySSQScknd1NSiv3xeg/6Zru6ZbbEEkyOpUg/Yj9aosKvatm8W5uLAhm7+/T7VQNWsWeJAKy2+9Z6ewXIUAkkgADuTimh+X9Jt8JXvPewDdAHgq3cRG5lmBIPqajOF5kVGbiKm0ev6V6te3be0kHqCR9sYovyjpVualUcuoIMFACwMdRNWzaRcpELsFEG22WVlRAIJAJkgdRJ6UU1vM73SCQE2btpTBAMQJ9iBV/nTgyaa75ASlxQVZyC/lwTg9Gx19aWNuOlApXIAwlupxsVMP6yNRbaB508+OnmALAex+KPWaXZHofv/ypu5a0kaPVXCzrEBdmzLAYDEyYE9B6nOKVr1iGIPWojCyo7Qnxsqhj3mNpQzAdJIEk4z601848kLorVu4rO63NoDMAAZXc2AZXPQHqKX+FaO491fBRrjgghQpbv3A7e9dF5i1Go1Oke1b0zsUZRc8slQMEJ3bI6j39aVlyFXUDjvG4cQdGb0nLNw9B+v8Aevd/sP1/vVhrABIKkEGCDMg+hHaiHC+E3bh327JZUklgMAgdyTB+VaCaFzMBZqCrltliUiciVIn5TWst/wBRTdx+499LZM3H25gliYHWIwAKV49hQ431C4eXH4ZqaBWaWcwcYJ+wq/wjSC7ftoQYZv3QJgCT1+X2mnH8Qr9kWbVtFtAzI22wrEQcyO2R86FsulwlcwkxakL3xN3LWhV9HbO6DtP7vox/xUq8d0oVzk/b/nThyMJ0af7/APM0D5k0vnNdNl/wwZyg1ZDFtki4wPoP5VnuggjFXuJ6XbfI9Utn7oKqm3FYSZ0U4jTob4KKe9EbN+c0v8I1yAbGG05h8mT6NPT5ij1hR1Jn5UpjNAHcS5qtN49qAQGtNuWZ6HHbIg0GHL17aE2OZaWKgMR2lSM9OoODAo7w9CryR5YIb5HBrZptLdtXCtu7BBMK3z7TVDO2E8WIzHgGXYmj74Au6O6rMxtuuwRbGy4onpuUEEKf3ipwZNV9HqPDdIww8zNIBjuFJiMfunuK6Xa1Ovj4UYfT+9Vb/wCb/f01tx9D/MmrfrFflTNKdG6G1dSR/UJt0TO4G25Y1A7eJG770VscPud9Hp2+TChmksE9dAJ9oFGLHDzEnRED2uZ/nXOAv+f+TN2RtPp8x9HH6SvruGWdp8TTXbB/itkkD7UrLplFwhbniDtPxfIinywyjCXXst/Bdyp+9A+I6bbeDXLIBJjenwmadh8rj0/np+wmdyXWjd/H99/kTBl3hzFPJuDYKwY8wMrOJInt3rnGu0bpdcXAQ25t0+sya6vxniKaSzvfzPcVvBSJAzG9pxAzAzNcuKbmJ9TPp1z9K05iA+0xqLE0CzUqz+WHpXtK1Q9MCcU4beuatrbjdeUhdnQkACIj/DHvWHFuXmtIW8O4pRgLm4YAfKN0x3Bn0EU88/cqnU7dZpPM20F1X4iB0ZY6sO4Gaz5C1uo1dxrWqSbQs3LLFlIL+YEq5PVlk+hE0wMaBE5057y7w9r18BbnhbPPvySNsdAMkyeldJ4Lwe0ilGJaR8YUq0mcgbiq5/lSXotKul11+zJIUsik9YDY7dYFN+m1IkZ+eP1msnVO10OJ1uixApcWeZuQBYKm1qFuBzEXAEYE5/iIeO5ERXum4bbtgG0SHH/1J3EkdSOwHsPvTemrFrUJqVBJCm2xCztBMhxPTvn061s5h5Wc7b2ntFrZnxNks24ncGZAPKvUSJFD4zuAJp6XBixZfOBvsL7QZxS3bc7HC3dqgMzLHmOfLmVgR0PWlbh/Ldq9rxY3MlogsYy0ATtE+p7noPWix1ED1M/8sntWvg2qW3xFC4VtydyYAAkztBIwKvC7Jdek0/aPTY/CWquwL77whxNNNYsstlDaBGxvPO4zgsWBLNntFJ2nQXbq2SsliFDRDLmJ9xB704fif4b21u2lEblVglsqiHaSNx7MQRB7gE0jWNZJDbmVseYe3rWnDuuv1nCzbVj9PrH/AJZ8bT7bOj07PdU7tS7wiT127/TaMds9DNP3K/MFvUqzpukBS6n90lQSOnYzSpyxrnvrL2iSwC3GO3JXEN/4aldvmOMUZ5ev6XxbyLeBuXHJYZVCQIMHowxXOzDUSSN/5zOhj0haLdtoA/FLlk372luWUm5fbwWgRuMBlJ99u6T7e1NGq4C9myBtQW0AUbchREDHp7/rQ7Vc0bremusm029U1oqvnPwXLW9SMMPMp+vfuW5m48oFuwjKz3JEKACITq2P2YnEsOtORm0BSJhzIA5YGJPANAd+99gNvdabbI8ytOB6Hyn61S5h4PZuayxKx4u5DGNzYhmjsM9MmmDVXBbYFN+1kXxCSp/ajykqBkBlC9uq+9DuIeJcuWLlo+ay++ADLHsMdMEijLhDzGYcGXqW2W659JnZ5EGm4jo2t3kKlz1UrlUkqJJBJUkjI6GgP4scFGmv21RCqFNxbaQpdmJIDd4AGJxTtqOYZNgssqkzaJBJxjewELBnyrk9/ShHN3OgOju2tqkPgIchMwInM95xV4c5JF7niP6j7OyJjL1S/l/Pwg/8PtQPywHWC/8AOao8xjzt0rDkC7Fpv85/kKnHH3XD79K9EDeITybf5hlfilsG8D62LJ/Qj+lD7tqDRHiP+0te+nt/ozCqV2uW3tTp4z5BKzJFFdFzLcQjxAtxPQgAj/KwEg/OaEvJrS5qVcZqqdF0PMumYCLoT1W5II+oEH6Vk3EtNfO0XAzID8O4EwYlTENiJj0mudMuBNa7d0qZUkEdDQvjDCo3FnKMGnXuGWww8mrKj0JP9xRI8OeMayf97/3VzqxzfaVU/ZFmjz5iPdf4u5zTLpLi3FUqwIbpWM4GHb8zOwOrR+GP+1TGK3obg/73/wCr/wB1FNLw8f8AnCW/zD/+qQOLcd0+lw58a7MG3bYDb/naCAZxAzVHQfiFZGXsMCCCAH3Bs5BkDb5fnUGF+dP5mA/U4ztr/wCCzrd7xFWLqDUW/wCIfEKC6tLZINq8wWRutt1iZMT7VyriPPOruM23UXVQsSqqdgAnAhfQR3q1oebb1+6ram4XTCnAAUeoA7+/emvibn+/z/eZcWdSdJ2+HHy+oqY8xcZOo1N24TALEKJJhQYAEnAiqtqzuMz9a3cxaO2jzakq2ZnofTpj1qlZmJH1ogLFxZOk0YR/LH1H3qVSF9vWpU0mX4ggXg/OWq0y7LdzyfwtkD5dx9KIXfxD1Vx92/wj1JtSoJHdhnc0ACaU4r0VoONT2nODlTcZOHXbL3Ll3UMWYrKHu1wmSWJPQZ/Sml3dtOblvbJSWFwbhAzKEEbcfOkPR6tBbFsgkm6rTiNoER6zJ+VP1950uoVSFK+X0ADwR06DJrB1IIYVOt0ZDY2udN5c5WsnhtuxetgvtU3SRLFmyST1I7fKmDgOmtaW2bSv8EE72AMR1PoAIH0qvxDiS6ZdN4gIF0+CSJJXyFgTHUAp19DNLXOFtLurtowW6DZB2+Ky7mk9QPL09a15GXGuqtx9ZysaPnYrex3+UrfiE1izqrN1LaE6lSd+CJUgbgOhYhhmii8n6ezb8G0NrahSL7tDNc3+U7mOVAJJAEAEdDXNOaOGPYt2HiLCa4pZBctsVltsRmZWVbH966D+JmvNi1p2PlVrio5krKFgSoI7FRn2JoVC0cgHMY5fUuMtdbS9y9whbNh7RBdbjxc3gPuVRt2tMg9/tiK5P+JHKlrQcR2adStq7a8QJMhTuKkAnMSJE+tdIGpSzq9GyC3Yt3LngPZQ4c7dysR0lX/eHUNSX+Ot3br7DyNos7D6zuLH/wDIVMDK2LyyZ9Qy23eJugYs8bQzN5QDJMnoQBJJ6xg1nrdO9m6bbqUZQCQylTn2NXOR+MWrWst3X3KiTNwYCFhtBJggDtn1pm/E7WJqWsva3XnVX3OpDLtBG4LA8wBjImM0BanC1zCCjw9Vyjo9SbvltJKszbFtqcTmAo9xR3mHxGVGcEOihXBkEEYYN/vR96ReV+OPaUw7WXlgrg7TnBAPY5iug67ien1Ontm0jIxBm6xUkkEDaylpYMSIb16dDXRfqFxBLF/ScPH9n5OoOXS1EGyOxG5EReIWBc1GmVBd8R7u1ju8hXGxQOxndJOMinLhnFtRw69cG0ByoUhsjPmBwc/fvS8t25orge8sXLZ3m3GYUhu/XHemfidhdd/relfxg+0Ok+ZGiIjBjHSuX14Iy6lnrv8A5zPjOH7vmrSdjfqOPw+sCajUl3d2+JiWMepM4pM5qJNyB0CgN7k5j36V0heWN+ja8zlCt+3aZYiJuIrbj1XDdQD1pP8AxC5W/Kut1GUWrjEC2CSVMSZMZEiB3wKT0q6XBbvxOl9sdar4jhxcA7/h2H7zHlW/bt2Hd9yruXtuJkDoMYJx1rdxu1DNEN0PvnIkdjHannlOwjcEsWTb097et25DnayqrsC3QkkMRBxXP7Qxc3PvYGJ/wj4Z9z/KurjzsX0dp5PN0wGM5Jr4gZOnPrY/lcP96o3Wove0niJYZXtgojowZwDJeRj5Cqd7hj9jbP8A9xap1OqBjcBYNmqznNELnDLg/h/41/vVd+GXJ+Ef8S/3qgIRces1Dp1rUV9q3nQXf4P1X+9QaG7/AAH9P70VSahK0ijfLPF7dsst13tg5VlXdB91kGO8ihZ0V3vbb7VgNBc/8NvsahFiWHo3JcMk9Tk/X3+tawI7Vv8AyTj91x/umsWtN3VvsalS9QMxY1Z017b7VX2eoP2NFeEcDfUC4bZQC2BO9gpJMwFESST9KFyAN4aAlvLL6cwAWLtp03lwoR8DbBkzjzYwKDjVSYE/evNTp7tv/a22twdp3CJMTH2g1p06kuAIliAPmTFAAKuMZmJ3l7fUp4H4RXf/ADdj/wBde0HiL6wtDzjoFZBff+dO3D+EaIwj2rrYg3VYggjqdslfvRTmNBZS2t4WzpnM2jaCWgSo6uEtlluCcncZoR1KltPeA/Tsotpz3TWPN5jt2soOPU/P2pp4lxM29Q9sLvW6tklQeu1pPTrIkVuOt4cw/aLnvta4QxHSYAjqZg0U4Dyto3Quz3C7Esn5cZVD0Q+IwGMdt1VkZbBeHiZ1Uqn85Eu/in+IQ1F61Z0rutq2ktErLv2if3Vx9TWHLPJl1rKah9S9pbys5RMEi35gS5mCV800mcY4Bcta0WJ3tcKbDGSLmFkdj2Nd45xufk+EsMQi2rcRMpvVIIkTK7pEiZimlRkWxM6ucR/Kco4Zxm3c1wvP4xsWGLWgLgJQHoQHDKxJyRAkk5FbvxD4w15W2i89rcGS5cLEdIIwAo6xQ2bur1Go1GnsoEZyVRV2CAvZA0AwJ6nJMTT9wrk8LpknUG1cdZNu5BWG9Qeojr1rM+QK1dhNSLtq7mJmu19ltFolsi6dSjlrm7eYgQvhkk+U/FAx1mjWqtWuIXFfVBi9oMWIMK4iZPocZA9BVZ/xB1Gl/wBXtugSxcZUbw8jax6MRkHPXsaBaPmLyal3wcT0M72j5dO1a0RVFiDmOpD6wrqLoNnwtqhPKwVJ2gBvTt2z3qpd1Je4WY7nYn6BcKoHRV7wKI8J0l+6iJct3hbuENa8hTxW2kYJGRt/T715zNYNpC35Y2XWBtO7zfI9J7++aQcgD6TzMgwOUscTLgvKSai89y826yGE2VaDceAZY9liOmTRzh/JdpLr3DcuDw3VrWmObW+IW5gjcimW24IiO81U/DRLjKrXFAXxbm8MOpIG0ewH9qauP6hfHXwojb5oUkbpgdMiRNIfMdRF8bTRjxFFsSvxfh9q9Z8K6oY7CgeBuUMADtbqMgYyK5Ddu3dDecWXNm4pCHYYmAMkHEH4s+tdZ4pxJnZIsrbwZNsED1ls+2MfSuTc+XQdYSO6IT16xHfriKPCbbTyIJ8u4h86y+bJsvqLt0P5nJclC2CPL0YAgCT1jtTHreBpf8JWc7VCsywWJeMGWOAB0XIE0h8oX3u3LenVS7OwUHsB6kzgAetOvE7Tt+aS28XAsqVYjoTERkSBil5lYOJoxvaEesnMJt6WyLVq61th5tm2dyPIaGC+XIkqImvdLy0uqsq4/YsR1OVcAAKxHxKT6jtGKWOZ9SzXtPaYlrjaewC3+Jgc5zOZp74vrxpbKAASxW2ufaOnoAPuRRamx0V5Mt6yJoPESOL8uXLDbbiwTkHBUj1Vu4oTa4K1xgFiTgU28c4gxJtsThEYL2DGST8yJ+grVynrFtXzKBywhZiAZmc9PpXQXOxwnJW4nMGADMMZOxgHiXJd60gcwVJ2mMFT6EEAj50KHCW711niIa9ZK7gGYHyKSyudpICzkNifpSF09qrpMxzKS3IjOswfd3AHBgMcJb0rK3wZ/l9aOiiXDNA13pAHqTgH+9ayVUWZiXUxoRWTgl0nv9zV+1y7d2nJ/d9f8Xv7UzHSFCJgiTkZEjtPriiFi4NrTHVP/wBqsaWFgyHUpoxHXgd8fvMP941k/Bb46s33NP1nhb3LbXEACgwCxxP0BJignD+YLd1mtExcXcCvaFIX9ZoA+MvoB3+EYcWQJ4hG0Tb+ivgdW+809cm8p6/T2rt+8q20cJsFxgrsxMKAIwDuOGjMelWuXuF+PrbKESA29v8AKnmOPoB9a6HzZqQb2jtTG+9vOYxbgyT7E0nqlGgrG9K7BwRETmT8LNbqNKrh18e3uJs9Q4MQA/TxAAR6HpPeuSaTW3LF5WbDWmBKsADKGdpESDIivra7d8hKQ2PKOxJ9/T/nXyfz5rDc4jq2JB/auJHfb5Z+sUtVCjQOI3xDkbW3M64/EluEvNxN/m2/w7s7fpMVKd+X7Fn8pp5S0T4NqSVHXYPapWL7p75t+/f0zinL3ClS4SXCiOgBZgR3AkAz7+tEeYeBPqUuJDq25Gtq+1GOCDuDGEJEEQcih/InA9Pe1F1NRdcm2NyhepKnofKSfQhabuZXu3Lr3QXuW1RAwFsDYcmGAzgQJIFZHtTqvedTApyZvBbjv6fPvOXavlbwG23kuo2MGBMnEGII9xXVOUdfptOltRpntW2CK91twh/hBd+gVjE9M9a5lzZxu41+0SZCAFVnAzP6xXUrf4g6XU8MuDclpvCACNJhhnbLDzAsMD3rSdTKGJmfqwiZWxoAK2NfrN2r5TsLxS3qXvgPEvaZ5dSVIRrcRET0JPtml/8AELma3q3Okt6rfbQguqIpUwBEXMkENgiSP1FJvNHNf57V3Ly+XeRtVuqqoCqAe5gVYscYtW9C+6yoveON2CCw2SpJ6x3gQK0MrKKUzH07YjkDZhsDvMuG80f6PYLaAZC6s6nrgEYPQEg/pXSk5vW5ZW7bIkgbVKgsQT29R29jXA7rkyaaOCceOlB2rPlUgx1EevbM0nLgoAjn9YZ6hcuQmgB2A7D0jlxHjKWw96/obN1mB3nClpMlsqwLeveue8Z4j4yO9sC1bW4ipbXAXDASe7Qi596ZNRqb161dvXElPDPmDSBMDZ1657dIqry+ng2Lzo6Lv2wCC0AHv5CCSZwM4osWy2eYvNxUPfh9xXVtqPG1wuXUKbUu3Dm3GTA6rKnJwehzTNzpqUNvYss8yoLFoVATvgkiTMTSjrbrG5cfx4KCWHhsVMeGMhgJPmjB+tYaDTJb1KMlxbaMbT7AjnrmCzHsC2AYz3ioy6jcWuWl01C3+lhY0drcrSWuKVAIyv7QEntKmJ6+Ues0v8C4hd1bOHe5bUtCFbkQWMAyytgAxIjHrTBwri67CTcW5/tFi4jSFZXFzZtLA+Up0M+X2pevWWe5sRiu1dxKwDuzt+0E/ah0Lue8MZm0hewl/i3MCcPsiyLx1OrBm60kop/h+UfWesVzzU3bmpul2O52KgnpGQowOgGKw1VrbdZNwaCQWnHvJj1rPS31Qgq0s2JIgAHuDP06VpTGEFjmJJDPTbCHOXb9zSXMXCpuQrbceWQfnnHpXROHam1o7p1d9yQFjAwA2N0DOCYn3rkVrzgls59T2pn5fsDU2bu5rpNpCpBbykuTtUZmAYP0rPkTfWT8ZubTpAUUO0ys8RGt41adAdoaV3CG2oC4LCfXHyim/wDFbjulfS2Vs2iLniI6uI+ETImZzOPpRbn3SWtFw0DSopvObdhXCg3JKsrtvjccAj61z3m1CHtWx1U2kX0xtX+1NPlYDtUye1ZhHjWnY32eIDBGMwTiUM+uDH0oHqdaqGJ8w6AdR3oxzHxHa95fhZCVn2LSD9j+lJp0TNtvXfLZuXCu6RubbG+FmTAPWInFH0zEY6ic6W4Pujtwm5f8j2EvXNSVV0CJ5LaMD5lEQzwVgnpunrQPX8SCXNl23cS5Od+D16kEZ+dPnI/ObatW0zbVt6cLsdN6v4e4jJkxC7R0AzSfzhctXr95wGfw7cCWLFiDO4n0Gfp0pSvoyUJsOI58ett/jNXj5pj4LwMX9Oz72kEqqKBtnqZHxTAmfTNJFzQ3nsrdG7zZUL029JJn50xfhpqNRdF2zaI3GCHuRtUQR3GSTOOsBs07O4yIQvaZulwnFkDN3Ex0etuW38G4esmZlG2iceh9xRXTamVf08v82ph0XBdJp1/1gfmLjAi5cG9VXMxanynr1ABx1pY4roza1PhWgblq6NyEEEjadxDehjMHsZ7Gp02VFGm9+ZOtxF31INuPfGTh+vtrpiz3DtUtA3kDdIJkA5xFIentA3zeVYEvLbYBLxtHygE5q9wnmDSARqNPcNs3ABdA37SB8O3AmDuwSY20K5l5yDavdaTbZtmFsuDDQctcEjzH07DFCqEZi44jmyj7t4RG/HyjpyVzZZ0t27dvb5ZQiBFLdWkzHyFNPC+P2tbxKzBVfCRz4bkBu4JjPqBEyIM0lcD40l5NVfWLIYIptqgKhVWNqmQQWMn6ZpH0urazrUuWyZBkbhJJIIgzjIMUL5Tkc323+UFMAxoGHJ2+cfOeeJ8SsF741yBJMWbMQEmFkdzEEk1z7lHhI12vRLisyuWa5tIUnBY+YghZOJOKcuZuYUNg2t1u453Aug6qxmJjEdMelIPC+M3dHfa5Yc2mgrIAMqYMQQQQYFTCxINw8+JVAqPvEPxMNu7cS09vw0dlTzP8Kkheix0A6V5XMb2oLMWJyxJMADJMnAwKlN0TLtOycj/hot62TduG3dDlwUO4FCcQYEH3Bo1wXgn5HXaopdHhXWGwFiXkQGBnrmaT+VuajY1CuA+JD24aYYdVHcTB9DV/TWtVsbUvZYIh8Ri6spYzJAxM956VznLFKre95tptZ1N5SOPj/aLn4v6BbWrQooAupv8ArJBEdBnP1pT4Vw9rzAL1Qgk+i9yfYHr86cvxS4h+Yt6e5tgKXWZz5gDn06GkMgwSMDJx37EVt6c3iEz5yfE8382mpWzj/rvTfqrP5iwWUZjbgd1zHv1I+1UuLci39No7WquG3svYADqWG4bl6GDiZAyMTU5c4o9u0wBiSSD3yAD/ACFOccMO0WhG4PeadLy/d2guvhj/ABmP06n7VbOnAUIASo69iczifhHatjsWMkk/Ot9i1NAbPMg24nQuEctLr9CbGmHh7RbPxAqGByH7kxJkDqKucR/DNNHpF8JWv3FHn7GSCoZV7KCZ60g6W4yGVZlPsSKP8D571OnZypF5tkRdLbcdPN17mB70tcdChDdyx1GVdLoL96ze8PSyShA/ZNkzb6Sx9J6Vd4hwrV2dRIsQqIgEKhBi0058PJn5UT4H+K13UEG7eTTgXLf7NEUFln9oCWLER2iJHoaZ+M3Rq2U2NY1tAHELcO15Bj4TOJHX0q2ULzFqC3E5BprrrdXxbIXZ5jJKLtPXcOjSobpHWrVrg965qwqICLpCjYV2AoIMne0DaJyRNaeM6m1bvMGupeIUrckeZWE5UxB8xzOf0oTc521Nm5u0t5rasssqxG4yCrY8xhRkz61YUngSCu8G87cEbS627aYgk7WkEEQ4DCT9aDjSnxFTEsVE9R5oj+dEeKcUualzevMLrtA826YAgQT1H1rHV65HuWnFsoVCBhODshRtkSJVe808XVQdrma2PDLJuD7SQSu6JBg/EAe1OnIujjRO8/7W4T3/AHSB/Q5pA1Oq/aXCMBmYx6SZ+tPN7VnTcLsWxIuXrY2CMkXSWLD1wYx3IrLnUkAepmtcgYAegghb7/mXubGHi/tEJUxDOAGHYiCc0xapFfiWnX3DD/cQsP5Ct3Gteg0q2XukNZt2rHhooI8QZ2M5OdsEnaAJxnrVfh/Drv5y3qLiulpLTsbjL5R+zMRJEzgDPelHff3GEATtAvN17e9wqQfOqz8huInvVfl3ga3HB1SXzae25tG0AdzggCCxCjO4H3olqeXLjWWvl0VN5glTLHoCqn5Hv2NV+Cq9y4CzsLVgeGrsSwtKo3s8E/uoGIHTcVFNVgqUsrwCzkttUz4ry8uhW2qs51F1vOm9li112gqBMnBJ+g6wwcr8FtWnslgjnd5wCXkNhpEiVAPXA9eoFULNz82z3EDrLQzPB2qASgEkknaCzE9WOfSr+rK2tNcvqVS5tYIpX4TENBJMkYAkfETFLckmo9FAUkcH0gzm/iC6ey1jTH9kxzldwAnapAJYgAnJxVTkLidy3qPDi2pdQJYEFQoJ9RkyCe59oiq/BOHKuk1OsvDe0izYU5DXCN7tE5CLtJnuatfh1Y3XWvMfhnrGZPmJnr1H1NE6hMbXEjMXZf0nQub966UFr6kWiFCeEfM0A7g04Enr7GkTgGjuXVuK7MGuAhm3QRIwZ9we9OOo5dua63uXcNjecYjw2GCCMlgBGZwR6UJ1IXTagqQNrwojOAImI7Y+3vWLXt5RufpNflAoniKN6/q9FY0pbYbXiXbtlGEgsGK+I698gFZ/hFKV+6WYsxLMxJJOSSckk9yTRbmmxdt6hlvSGwwEkgK2V25MCO3bpRj8L+VDrNS9wrNvTI11vQuAfDQ/NhJ9lNdhPZ1Tk5DvXpHf8P8AlSxbtC/euL+XCFbouxFy6VBZUXrtQwAckkHEGjnDPwcsORd1F241xjv2oQqAEyB0mYj0jpS1yDwU6nUJ4s+HZ/bXZGJMbU9NzHJHotdf4vxDwrV250IUkT6hcfqRQIoNsYD5XWlUznOh4Rw/U37tjTaND+Vi3bLFtpO9xcuOSTvUMsDqSQfUQR4t+D+jv6fZm3eExeHUn0ZehXHwjIHQ1l+G9q1Y0pvCJvOVY4nckwpnrJLt9RWnV8zNe1F5EMrZdUx3mCP+JifoBTV0hbPeJc5GbSDsJyzU/hlrUdl8JG2sRImDBiRjvUp11ialLjqr+VWYDJ6AwO/pUrKcwG1GbgjEcj5QTwrj/E7LkLfDDYFBa2G2qOkAwB9Zq/8A6Z1t1Ct3UC4Cc+IIj2AQRHasCsZBB7CP+u2ftSnxnV3dNeZFJZGAYT1npkjNYBkfL5LjEVUawBfwmfOtrZYRXupcul8qs+Vdvv1PvSVuHv70X4m73QrEBVkjAjMbj1MnFBSK6XTrpSorMSW3nVuVOZ7SaNbDslyE3Kt22m0CSCOnWf4pJpb1XC1a8zWr1lUYyE8wAnqBiImlWxqSBtnHpVm3folxaSTcF8uoAVGpeD3Ooa23ycT+sVrZyphhBHrQO1ryvQxV2/xTxUGQGXvHai0wNUuXtaFEkg1V0/F5bP29/ShN6+T+9PuAP7VpF0T1+ZiKYoEWxMbl2O29tisR1Cj9Y6471c4dqGtyRdAQyGAJkj5R0mlKzcIQsCGBO3rmTPb3ANZXOIt0gferK3tKDVvOh8B5E0/EUvN4wt+FE7bY3AEE7pLAdj1olY5a4ZpABa2XrgGGuujk/JJCd/T60gWeJflrTB3n8wmAk4AJB35EyCYqcocd0ulLm4S5ZQoi3iJkzP8ASk5VYrsf+4/GyqbIl7mNbb3DuW2CMEFQp+WGM4qlZ4faaDtUn29veaZjpLV8F7bEDuGERInt7Gtun0e3DMGI6GDj+9ZdekVGHzG4o6rQ2p+H7Gf6U+a82m0el3qD4Nm3sJBlYUZEEHr2kVQ1GiRgROfXNDuYOKC3bVN+3agAgHcYxK+k+tLZi9AQ0AG5mvlA231rtdQlUBuKu0AB1aASB0hWb1966jq+D71lQXSAQPQRIx3xSLyHw7TpZNzUAMbwJFtj0txInpuLQT8o9abxznpSwDW1BWVHXb0iInuvSnnGDyYo5aO0XOYdO960bNkqbjugVTk9YJA6wAST7Ux8H5B0pnTXABaUK77WAN5u4ePNtwrbRj4asfmrUf6nasWXbG7acgwTlfN0yPlXrcsa3c7HW203RgWZgD3NwR8hQrhyA+XcDeN8dCvmNEyvxvk20zEWdunt71Y7QNx2wPKseWQoyT3Nc4/ETmBLl7wLLSowQ4XytuwBcIBAJMmTRfnbhd1FAGsuXLjkKAu1AxJgjaTiJXq2Zqcncr29Le1H5qwlxRb8S21wC5kAblMAebuO3XJoUGl7c/hGsbxjRv74r8R5j3qultKSURdNYAP8Zi/dxhmut5f8tEL3AG0tzwbgKmx1HTdIJme4MzWngg0vD+INfvE3FtXN2ntKU3EGdrXMnZtBUhfUUW5g5n0Gvvm62ou2iQBse2xAj0a28n6itRrtOdkRmG3Ig/l7il+y1y4LtweIZ2bjBAEZWY9AKFcxcYa5qR5yWVSTB6dTtx1zE1f5ks2LFnxNPqjqN52gbGXaYnqxnsaq/hhy5b12pvJdZwVtbwFjzQ4BkkGOs1QCe36QAuX2Wgni2juXwbih7jIAHjzQPh6dY3R966T+H4uW+GW9LbtG3e1ly4zXTgC0sLuY/u48oHuYyaSuN6b8lqbgV22+GZmersVglY9N30qcT59a8Vl3ARAgVDtBUT8UZMzMSOgobZgNHE1eGE2yHedj0PM2nsX04dpolZa5dMBQyjcxacEkCOsjA6CaWedOMowS3a1lq49zUCfMpi2qEsDLEAEkACRJjFca1Wt3RtUKFz36/WtWivKHlwCI6Hp/I00jyxSqC07pw/VNa4dtCqdpZg07VB34B3eUtgfCTQLkDTXN+puMrsPIQYPxDdBM9hJM0p8J53Wybaui3rat8L7jtB7pnywc0ycV/E6w9m5aQOC2MFiuBjaTAA64jvVKbFnsIWRNLFRvZ5l1+D3pPnJ9/Dun9YzUrnrcw5P7Mf8AEf7VKz6G9Pzjb9/5Qryzxl71y4znLEnriWMYHaiHG+LWrepO9QTtGDEdT6mk61de0T4ZKk9Sv3r27cNx9107mPUtml/dx4mrtKL2Ib/0lba7duqo2JtYKFEf7NkOOnvNKmtuKzAoIG1AR7hQD9yCaZdJtVTt2gHBAAE/Md+tWrOknMCPkKetKYsmKejUFbgPoNvzDDA+k1ut2KJcwXm2Is4DHA+VVrDYp6m94BlV7VYJINXmrEJ7UcqVPF2n3FWNRogZc3bSk527iT0/wgj9aw4go8oA6ST6kk1pQqARBqq7yXC9vg91dOwU23DsjDawJ8s+oGM1OHcq6m/lbZRQYLudqj+rfQGhOl1JSRmP0po5R4ozM6FxJA2oTljOdpOMen9qhLLZk2O0xbk66+ot22a2UjaXDCBAJ6N0k4E+tX+P8gppVtebfuClyFBUMSfKrA5gA59az1WqExKA+7VqPDbzYAMfWP7UIyiqIlFDYIM1aDiptuSOjYP9PtRVdc7GJA+lD/8As+/Q4q7Y4NtIl2B9ay5ADuJoxmtjLt3VEDP/AF8qUeJqtzUkGdzMASScL8jgQvanPhnELZJCqWcf+JKnBjGII+VJ3F7q29VeZ2hmbAgkeaDM/KAPrQYR5jGO220uavi2PKJyQqj5wFH0xQ/jfC2QqPzG+4pHlgjbtA7zkjp8xWixqtjrdDArbbfII9cCD3ntVZLxZmc9XJPyBJP/ADrSAQdpnAFbw/wS9eNxFuasW7WAzftCdueixk9Y+ddY4l+IFhBba05u7SoKwdxH1Aya4tp7lHdIkZOTUJMHSJ1riPMPBrkNeFpiDM+BcLSO8rbntXM/xF5u0rC7Y0dl3FyN1654oAzMWlMHJGS3p0rwaqh/MPFSllgD5n8o+X7x+2PrVbMRYjAxUEAmIJuegFeWdQymVMGsJrytEWNocTmhwoj4wAJMFSB2IIxRzh/4q6i0MKkxG4KAY+fU0j1sspJz07/KlNhQ8iPGd/WFeZuNNqbpdurQT9sY+5+tDNPo3uTsVmjrtBMCtmtfcQ0k9s9o6D5Cj/IGjF29cU9rc/8AqH96vZE27QXJZrMWXkeU4g5HvWE0w88aBbWoAX95AxJJMkk5zVDg/CBe3EllCxJCz1nrnHSr1jTqi63gyrnD9OWYwYIB7e2fl6fWrv8AoVIuHexCMRMCIAkHrWp7BsoCZBYR17dYI+1AWvYQ1AveUJ9qlWhr29B+teVe8vSvrDt4W+5J+UVo3J2/lNe1KWIEyNwRMHH0/pVUcZuDodtSpRCSVNbrHuAbmLEGa1pqfXFeVKYsEzaL/vWxNWB1IqVKKVNDXQ7HMdc1ktlR5rjEDsoA3t9DhR7n7GpUq5KmdtjfuLbtrt3EDLEn5k+w9AKPcwcGt2dOGtqCysoZ5JMZ7TGTUqUDsRUJVBMWDeG2IzTvyvxArpVkkwWiT+7P/wA1KlVk2Eg3E33eLsZmPkDFV7nFmBgr9cH9alSky5pfXehIPyodq9FbMlhk9SDB/WpUohtJMbGqt27DW1SWJkOYkZnpHpiqdmyWOBUqUVVZkhfRaCDJyaJrXlSgMkk0rca13iXesqvlH06n6n+lSpRpzJBvELQW4wUQOwqtUqUxeBI/tGSremuG2u6J3Y6Yge9e1KIyhN+jVLr7XZlDZnymNo9yO01f5Ze3Yvlrvw7DBYN3I2t5cj5j71KlAR2hDebeZVu6u5dvKxu29OFt72KzAnp3YTOTJiM1Y4Fw99PbLXVIW7BBUEwFn4oBI61KlIc7aZB6yvqbC3L8KQwcBmM5GwkEYyJ8tDeMljeKmfLgA5Ocz9a8qVae1Uhm63w2QCd8kDtXtSpTbgX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1990" name="AutoShape 6" descr="data:image/jpeg;base64,/9j/4AAQSkZJRgABAQAAAQABAAD/2wCEAAkGBhQSERQUExQWFBUVGBgYGBgYGBgdGhsaGBgcFhwaGhodGyYfFxwlGhgYHy8gIycpLCwsHB4xNTAqNScrLCkBCQoKDgwOGg8PGi4lHyQsNCosLCkqLC8sLCwpLCwsLCwqLCwsLCwsLCwsLywsLCksLCwsLCwsLCwpLCwsLCwsKf/AABEIALgBEgMBIgACEQEDEQH/xAAcAAACAgMBAQAAAAAAAAAAAAAFBgAEAgMHAQj/xABFEAACAQMCBAQEAwYCBwcFAAABAhEAAyEEEgUGMUETIlFhMnGBkQcUoSNCUrHB0WJyFSQzgpLh8BZEU1Si4vFDg7LC0v/EABoBAAIDAQEAAAAAAAAAAAAAAAIDAAEEBQb/xAA2EQACAgEDAgMFBwIHAQAAAAABAgARAxIhMQRBEyJRMmFxkcEFFIGhsdHwYvEjM1KSouHiBv/aAAwDAQACEQMRAD8A4hUqVKZBkqVK8qS57UqVIqSpKK6XhVplBe8UJmQLe7pj+IVT0tpJlngiCABMmek4C+s1YuMfDwCOv1k/3n7UJlibbek0sea5dn2VIn6v/Wtuk4NYf/vDKZ6NaiR67t8fShKoBlvsP6+lZfmvVVI+uPsaoiXDGu5XFpVdro2MNwJGSu7aSoDHdkHqRQFuuOlMvDrv7LxLaKhHlIJlXbp8J+cRnrml/WIouOF+EMY+U1Sn1lmaa8NSpRwZKlSpVySV6vWvKlVJCl0iKqBZIFWDWkfEPnTjErPFjtP3rYE9z9zWqyOtXNJY3uqk7dxjcZge59qUWjQs0C1Pr9zUNv5/eimp4FdSfKTtndHQROZ7ggbpHattzl26uNpZgzKQomCu0dehksBAodfvhaIHWxNZro5opb4Fe8pFp/NkYwcA/wAmH3ohY5cY3bFssFN9dwkHymWG0+8oRVa5YSLVzSR71nZ0E0Zu8CusJW23QQcDDZWc4kZHevDy7qegtPMZgD1ZfXrKMI9jVa/fJogpeFE9qyt8Ik5xRnQcAu3GdG/Z+EjXLkwTtHYAHJJIFWF5buNBtAupjzQFhjtBWCcwXUEjGRQnIfWGEEXm4R7/AKVqtcPBMU5f9mNQsDwgZIWd65LboGG9UYfMRWv/ALH6iC2wDbJy69l3mO58ufoaHxDCCCLKcJWJJ/lWp9IFVvkP7/0p01nJl1NwVgzK7ozSAgChDPrMuB07j3oRxTlu7YstcubQABInzCXZBiP4kYdfSoHN8y9CgXAI0gqVstC5tHkHQfvVKZZg6R6QNUqVKZESVIqKJqwdCwAYxB9GUn7TNVcujK81t0ule6wS2pdmMBQJJ+lb79q35SpbKgkHADdxMksPfFepcA6Ez2jFVckv8N0l2zcI2gMSFU708rBsRkg5HT9av8ZtOyLuO3wxs8zqWJYs8gA/CWJOPWhN8BVO5gHEeULMgjrv6A+0d+tGxqm0+pW5aW24e3bYi8i3PiUHAYeXHSI6UluQYwKRYMUHQgwetG9HbsRaVrRZriyXNwgDzFfhA7R60X5l/EK9qGZWs6QquB/q6EgDGGaWH0Na+F8FbfY8ZdrbLn7JlIYgh3UwSAqEkDdM5EA0THYXKAO9QTp+MrsC7FVQSSoBhgY6keaZA6t9qz0HELdy6qflrIDmJ/aE5+b9a6EnLh0nDLanQKb14srs5DZ6o23IaJIgdIBgEmlrUcg3tJesXnU+C2w7wAVFxulokdPMCJ9IodSm4QU2IjGvKu8Z0iWr7pbc3FU4YrtJwCfKSYgyPpNUqcDFyVKlSrlSVKlSrkhRE8o+VVj8Q+dXrNvyA+wqlcGfrTTxEKd5jb6n51as3ipDdY7Zqtb+JvnW8AUkzQIa0XHr2wJ4YeVNtTndBDLGOsb/AOVEG5jvoZaxHn3nDfFuRvpDWwfvWrgmmC2wxGZMT2HTFGNffKhby43CDH8Q6yO4P9aDTZqMuDbHOBwDbUxtiZ6quwHr7TWtuZ2Oos3PDANndAzB3MzZ+Rc0Xa14sAqrMRJECekxnoRVMcPsZLCD26rmiOFl3qXqua7XN7bNgRfh2DJOOwM9QMEeh6elb9Tzk7KylEAYzguIbc7zIYfxsI6Z9qqPwi123f8AFXtvgiEfvff/AJUrTCBExPMt3x2vbV86eG4gkMsAHcepOAd3WQK3abnV7S7URFWSQIOJKlhMyZ2LJ+0V63LSqu/xCo7gifoKF6jhTQGAOTAEf9RQkDvCowu3PF4nAVMdVB7XTeHU9d5P0xWWm5zu7m8qAMzO0L3ZChOTiQxoDZtgYYQRW4oB0x/OqIEICEtTztqGJjaAzFm8o8xIVTPr8C/UVhf4lf1Ni4bjL4SgFyQskBzcxAlvMzExVJeHEqBBgdT7Tn54msvDutp7ttV2opFwtt8xVxsBiRtX4RMTmcCpt2gttMr3DbBYldbYCkkjyXxgnGPDxXlKraNp+H9RUo9I9YvxDK4X5V4BUmvJp0TNgaP/AIqNdJrXUqSVPSasaGzvdVkLu/ePr2/tVea9U1JI2Pw20XvpccbilprVw4BIEuoIwA0wCfQChV7xNiv4qsQIVCDu2LOekEDPfoKp2uIneXeWJEdYz2JxmPSmy/ohbZkuWtzISEKvuBYgXDtcZYbSMRjI70g2vMZzvEu5cJJb1JPtNG11kWrAZGJ2P51MnaxIUR6hlJzQ/i5l9wTw0YAqs4gDb/MGsuC8e1GmY+BfexvAVijEYmcx70yrAgXD2t5z1aKo3uXksXMFXBggbNuCIySSZx2o9qON8QvWrULcuaNFt3bzPZRU3od77WgSFOBB7UjajjOokl7rs3TcW3YM4BJOO+PWtf8Apm4LXhhjtM7hLZzPrH6etAcfoIQYQtxzj9p9P4KA7gRuYqvYkmG69YpZNQmvKYqhRQgk3JUqV7RSp5FSpUqSRi0CTbHyoZrFhqP8JsfsVPqtBuJ24atDezMqHzGVQfM3zqzZiQDVaPO1XdKfMOn1rOZsSNK4AHYCKvaOzvtvb7/En+Zc/WR2qlpnBMmjFtCm1lPvQE1CA7wPwzUEeT964fbAnHXAz0M4yDRPU2VdYBlE+PqsnJg9QrRIHYxQ7jNsWrxZcC6PL16N8Q/pB9a98UE7AYVRuuELu9JkqfOm6IPUbq6OFg6VKOxmrIm4ZXcSFVQIOInGAQQJECZpi0F4G2pZYLDB7H5Glo6yZdgAT5UUk4AwCSRkDoGnBGaP8ta15ewQt4ZdrZ6z+9tboT3kGDWDqrUal7TZ0yqxKt3nmru7RAqjqdSPDuEyYQnHbIA/WP1pmucIs3MC8EP8F0FSPbd3rxuSkuKV/M2BPo9Y/HDDiaT0ZG9/kf2ilb4aGtYEtAj09TP9IrRw/T73VQoJ65yBHena7ybes2/2Do4VY8rgmDgx6Ggeks+H+7tPeetEpDmJbHo7g/CaeIaJypO6XCnaAABjoPbNIVi3d1F8Ixh8gbuxAJ257mIE9SRXUhfAHmGMTAJMdJgZNJvN+qe9qrrW7u9AYQsIbauB2ntim7LsIh0viKz6VQSJGPU1K3twpySSQScknd1NSiv3xeg/6Zru6ZbbEEkyOpUg/Yj9aosKvatm8W5uLAhm7+/T7VQNWsWeJAKy2+9Z6ewXIUAkkgADuTimh+X9Jt8JXvPewDdAHgq3cRG5lmBIPqajOF5kVGbiKm0ev6V6te3be0kHqCR9sYovyjpVualUcuoIMFACwMdRNWzaRcpELsFEG22WVlRAIJAJkgdRJ6UU1vM73SCQE2btpTBAMQJ9iBV/nTgyaa75ASlxQVZyC/lwTg9Gx19aWNuOlApXIAwlupxsVMP6yNRbaB508+OnmALAex+KPWaXZHofv/ypu5a0kaPVXCzrEBdmzLAYDEyYE9B6nOKVr1iGIPWojCyo7Qnxsqhj3mNpQzAdJIEk4z601848kLorVu4rO63NoDMAAZXc2AZXPQHqKX+FaO491fBRrjgghQpbv3A7e9dF5i1Go1Oke1b0zsUZRc8slQMEJ3bI6j39aVlyFXUDjvG4cQdGb0nLNw9B+v8Aevd/sP1/vVhrABIKkEGCDMg+hHaiHC+E3bh327JZUklgMAgdyTB+VaCaFzMBZqCrltliUiciVIn5TWst/wBRTdx+499LZM3H25gliYHWIwAKV49hQ431C4eXH4ZqaBWaWcwcYJ+wq/wjSC7ftoQYZv3QJgCT1+X2mnH8Qr9kWbVtFtAzI22wrEQcyO2R86FsulwlcwkxakL3xN3LWhV9HbO6DtP7vox/xUq8d0oVzk/b/nThyMJ0af7/APM0D5k0vnNdNl/wwZyg1ZDFtki4wPoP5VnuggjFXuJ6XbfI9Utn7oKqm3FYSZ0U4jTob4KKe9EbN+c0v8I1yAbGG05h8mT6NPT5ij1hR1Jn5UpjNAHcS5qtN49qAQGtNuWZ6HHbIg0GHL17aE2OZaWKgMR2lSM9OoODAo7w9CryR5YIb5HBrZptLdtXCtu7BBMK3z7TVDO2E8WIzHgGXYmj74Au6O6rMxtuuwRbGy4onpuUEEKf3ipwZNV9HqPDdIww8zNIBjuFJiMfunuK6Xa1Ovj4UYfT+9Vb/wCb/f01tx9D/MmrfrFflTNKdG6G1dSR/UJt0TO4G25Y1A7eJG770VscPud9Hp2+TChmksE9dAJ9oFGLHDzEnRED2uZ/nXOAv+f+TN2RtPp8x9HH6SvruGWdp8TTXbB/itkkD7UrLplFwhbniDtPxfIinywyjCXXst/Bdyp+9A+I6bbeDXLIBJjenwmadh8rj0/np+wmdyXWjd/H99/kTBl3hzFPJuDYKwY8wMrOJInt3rnGu0bpdcXAQ25t0+sya6vxniKaSzvfzPcVvBSJAzG9pxAzAzNcuKbmJ9TPp1z9K05iA+0xqLE0CzUqz+WHpXtK1Q9MCcU4beuatrbjdeUhdnQkACIj/DHvWHFuXmtIW8O4pRgLm4YAfKN0x3Bn0EU88/cqnU7dZpPM20F1X4iB0ZY6sO4Gaz5C1uo1dxrWqSbQs3LLFlIL+YEq5PVlk+hE0wMaBE5057y7w9r18BbnhbPPvySNsdAMkyeldJ4Lwe0ilGJaR8YUq0mcgbiq5/lSXotKul11+zJIUsik9YDY7dYFN+m1IkZ+eP1msnVO10OJ1uixApcWeZuQBYKm1qFuBzEXAEYE5/iIeO5ERXum4bbtgG0SHH/1J3EkdSOwHsPvTemrFrUJqVBJCm2xCztBMhxPTvn061s5h5Wc7b2ntFrZnxNks24ncGZAPKvUSJFD4zuAJp6XBixZfOBvsL7QZxS3bc7HC3dqgMzLHmOfLmVgR0PWlbh/Ldq9rxY3MlogsYy0ATtE+p7noPWix1ED1M/8sntWvg2qW3xFC4VtydyYAAkztBIwKvC7Jdek0/aPTY/CWquwL77whxNNNYsstlDaBGxvPO4zgsWBLNntFJ2nQXbq2SsliFDRDLmJ9xB704fif4b21u2lEblVglsqiHaSNx7MQRB7gE0jWNZJDbmVseYe3rWnDuuv1nCzbVj9PrH/AJZ8bT7bOj07PdU7tS7wiT127/TaMds9DNP3K/MFvUqzpukBS6n90lQSOnYzSpyxrnvrL2iSwC3GO3JXEN/4aldvmOMUZ5ev6XxbyLeBuXHJYZVCQIMHowxXOzDUSSN/5zOhj0haLdtoA/FLlk372luWUm5fbwWgRuMBlJ99u6T7e1NGq4C9myBtQW0AUbchREDHp7/rQ7Vc0bremusm029U1oqvnPwXLW9SMMPMp+vfuW5m48oFuwjKz3JEKACITq2P2YnEsOtORm0BSJhzIA5YGJPANAd+99gNvdabbI8ytOB6Hyn61S5h4PZuayxKx4u5DGNzYhmjsM9MmmDVXBbYFN+1kXxCSp/ajykqBkBlC9uq+9DuIeJcuWLlo+ay++ADLHsMdMEijLhDzGYcGXqW2W659JnZ5EGm4jo2t3kKlz1UrlUkqJJBJUkjI6GgP4scFGmv21RCqFNxbaQpdmJIDd4AGJxTtqOYZNgssqkzaJBJxjewELBnyrk9/ShHN3OgOju2tqkPgIchMwInM95xV4c5JF7niP6j7OyJjL1S/l/Pwg/8PtQPywHWC/8AOao8xjzt0rDkC7Fpv85/kKnHH3XD79K9EDeITybf5hlfilsG8D62LJ/Qj+lD7tqDRHiP+0te+nt/ozCqV2uW3tTp4z5BKzJFFdFzLcQjxAtxPQgAj/KwEg/OaEvJrS5qVcZqqdF0PMumYCLoT1W5II+oEH6Vk3EtNfO0XAzID8O4EwYlTENiJj0mudMuBNa7d0qZUkEdDQvjDCo3FnKMGnXuGWww8mrKj0JP9xRI8OeMayf97/3VzqxzfaVU/ZFmjz5iPdf4u5zTLpLi3FUqwIbpWM4GHb8zOwOrR+GP+1TGK3obg/73/wCr/wB1FNLw8f8AnCW/zD/+qQOLcd0+lw58a7MG3bYDb/naCAZxAzVHQfiFZGXsMCCCAH3Bs5BkDb5fnUGF+dP5mA/U4ztr/wCCzrd7xFWLqDUW/wCIfEKC6tLZINq8wWRutt1iZMT7VyriPPOruM23UXVQsSqqdgAnAhfQR3q1oebb1+6ram4XTCnAAUeoA7+/emvibn+/z/eZcWdSdJ2+HHy+oqY8xcZOo1N24TALEKJJhQYAEnAiqtqzuMz9a3cxaO2jzakq2ZnofTpj1qlZmJH1ogLFxZOk0YR/LH1H3qVSF9vWpU0mX4ggXg/OWq0y7LdzyfwtkD5dx9KIXfxD1Vx92/wj1JtSoJHdhnc0ACaU4r0VoONT2nODlTcZOHXbL3Ll3UMWYrKHu1wmSWJPQZ/Sml3dtOblvbJSWFwbhAzKEEbcfOkPR6tBbFsgkm6rTiNoER6zJ+VP1950uoVSFK+X0ADwR06DJrB1IIYVOt0ZDY2udN5c5WsnhtuxetgvtU3SRLFmyST1I7fKmDgOmtaW2bSv8EE72AMR1PoAIH0qvxDiS6ZdN4gIF0+CSJJXyFgTHUAp19DNLXOFtLurtowW6DZB2+Ky7mk9QPL09a15GXGuqtx9ZysaPnYrex3+UrfiE1izqrN1LaE6lSd+CJUgbgOhYhhmii8n6ezb8G0NrahSL7tDNc3+U7mOVAJJAEAEdDXNOaOGPYt2HiLCa4pZBctsVltsRmZWVbH966D+JmvNi1p2PlVrio5krKFgSoI7FRn2JoVC0cgHMY5fUuMtdbS9y9whbNh7RBdbjxc3gPuVRt2tMg9/tiK5P+JHKlrQcR2adStq7a8QJMhTuKkAnMSJE+tdIGpSzq9GyC3Yt3LngPZQ4c7dysR0lX/eHUNSX+Ot3br7DyNos7D6zuLH/wDIVMDK2LyyZ9Qy23eJugYs8bQzN5QDJMnoQBJJ6xg1nrdO9m6bbqUZQCQylTn2NXOR+MWrWst3X3KiTNwYCFhtBJggDtn1pm/E7WJqWsva3XnVX3OpDLtBG4LA8wBjImM0BanC1zCCjw9Vyjo9SbvltJKszbFtqcTmAo9xR3mHxGVGcEOihXBkEEYYN/vR96ReV+OPaUw7WXlgrg7TnBAPY5iug67ien1Ontm0jIxBm6xUkkEDaylpYMSIb16dDXRfqFxBLF/ScPH9n5OoOXS1EGyOxG5EReIWBc1GmVBd8R7u1ju8hXGxQOxndJOMinLhnFtRw69cG0ByoUhsjPmBwc/fvS8t25orge8sXLZ3m3GYUhu/XHemfidhdd/relfxg+0Ok+ZGiIjBjHSuX14Iy6lnrv8A5zPjOH7vmrSdjfqOPw+sCajUl3d2+JiWMepM4pM5qJNyB0CgN7k5j36V0heWN+ja8zlCt+3aZYiJuIrbj1XDdQD1pP8AxC5W/Kut1GUWrjEC2CSVMSZMZEiB3wKT0q6XBbvxOl9sdar4jhxcA7/h2H7zHlW/bt2Hd9yruXtuJkDoMYJx1rdxu1DNEN0PvnIkdjHannlOwjcEsWTb097et25DnayqrsC3QkkMRBxXP7Qxc3PvYGJ/wj4Z9z/KurjzsX0dp5PN0wGM5Jr4gZOnPrY/lcP96o3Wove0niJYZXtgojowZwDJeRj5Cqd7hj9jbP8A9xap1OqBjcBYNmqznNELnDLg/h/41/vVd+GXJ+Ef8S/3qgIRces1Dp1rUV9q3nQXf4P1X+9QaG7/AAH9P70VSahK0ijfLPF7dsst13tg5VlXdB91kGO8ihZ0V3vbb7VgNBc/8NvsahFiWHo3JcMk9Tk/X3+tawI7Vv8AyTj91x/umsWtN3VvsalS9QMxY1Z017b7VX2eoP2NFeEcDfUC4bZQC2BO9gpJMwFESST9KFyAN4aAlvLL6cwAWLtp03lwoR8DbBkzjzYwKDjVSYE/evNTp7tv/a22twdp3CJMTH2g1p06kuAIliAPmTFAAKuMZmJ3l7fUp4H4RXf/ADdj/wBde0HiL6wtDzjoFZBff+dO3D+EaIwj2rrYg3VYggjqdslfvRTmNBZS2t4WzpnM2jaCWgSo6uEtlluCcncZoR1KltPeA/Tsotpz3TWPN5jt2soOPU/P2pp4lxM29Q9sLvW6tklQeu1pPTrIkVuOt4cw/aLnvta4QxHSYAjqZg0U4Dyto3Quz3C7Esn5cZVD0Q+IwGMdt1VkZbBeHiZ1Uqn85Eu/in+IQ1F61Z0rutq2ktErLv2if3Vx9TWHLPJl1rKah9S9pbys5RMEi35gS5mCV800mcY4Bcta0WJ3tcKbDGSLmFkdj2Nd45xufk+EsMQi2rcRMpvVIIkTK7pEiZimlRkWxM6ucR/Kco4Zxm3c1wvP4xsWGLWgLgJQHoQHDKxJyRAkk5FbvxD4w15W2i89rcGS5cLEdIIwAo6xQ2bur1Go1GnsoEZyVRV2CAvZA0AwJ6nJMTT9wrk8LpknUG1cdZNu5BWG9Qeojr1rM+QK1dhNSLtq7mJmu19ltFolsi6dSjlrm7eYgQvhkk+U/FAx1mjWqtWuIXFfVBi9oMWIMK4iZPocZA9BVZ/xB1Gl/wBXtugSxcZUbw8jax6MRkHPXsaBaPmLyal3wcT0M72j5dO1a0RVFiDmOpD6wrqLoNnwtqhPKwVJ2gBvTt2z3qpd1Je4WY7nYn6BcKoHRV7wKI8J0l+6iJct3hbuENa8hTxW2kYJGRt/T715zNYNpC35Y2XWBtO7zfI9J7++aQcgD6TzMgwOUscTLgvKSai89y826yGE2VaDceAZY9liOmTRzh/JdpLr3DcuDw3VrWmObW+IW5gjcimW24IiO81U/DRLjKrXFAXxbm8MOpIG0ewH9qauP6hfHXwojb5oUkbpgdMiRNIfMdRF8bTRjxFFsSvxfh9q9Z8K6oY7CgeBuUMADtbqMgYyK5Ddu3dDecWXNm4pCHYYmAMkHEH4s+tdZ4pxJnZIsrbwZNsED1ls+2MfSuTc+XQdYSO6IT16xHfriKPCbbTyIJ8u4h86y+bJsvqLt0P5nJclC2CPL0YAgCT1jtTHreBpf8JWc7VCsywWJeMGWOAB0XIE0h8oX3u3LenVS7OwUHsB6kzgAetOvE7Tt+aS28XAsqVYjoTERkSBil5lYOJoxvaEesnMJt6WyLVq61th5tm2dyPIaGC+XIkqImvdLy0uqsq4/YsR1OVcAAKxHxKT6jtGKWOZ9SzXtPaYlrjaewC3+Jgc5zOZp74vrxpbKAASxW2ufaOnoAPuRRamx0V5Mt6yJoPESOL8uXLDbbiwTkHBUj1Vu4oTa4K1xgFiTgU28c4gxJtsThEYL2DGST8yJ+grVynrFtXzKBywhZiAZmc9PpXQXOxwnJW4nMGADMMZOxgHiXJd60gcwVJ2mMFT6EEAj50KHCW711niIa9ZK7gGYHyKSyudpICzkNifpSF09qrpMxzKS3IjOswfd3AHBgMcJb0rK3wZ/l9aOiiXDNA13pAHqTgH+9ayVUWZiXUxoRWTgl0nv9zV+1y7d2nJ/d9f8Xv7UzHSFCJgiTkZEjtPriiFi4NrTHVP/wBqsaWFgyHUpoxHXgd8fvMP941k/Bb46s33NP1nhb3LbXEACgwCxxP0BJignD+YLd1mtExcXcCvaFIX9ZoA+MvoB3+EYcWQJ4hG0Tb+ivgdW+809cm8p6/T2rt+8q20cJsFxgrsxMKAIwDuOGjMelWuXuF+PrbKESA29v8AKnmOPoB9a6HzZqQb2jtTG+9vOYxbgyT7E0nqlGgrG9K7BwRETmT8LNbqNKrh18e3uJs9Q4MQA/TxAAR6HpPeuSaTW3LF5WbDWmBKsADKGdpESDIivra7d8hKQ2PKOxJ9/T/nXyfz5rDc4jq2JB/auJHfb5Z+sUtVCjQOI3xDkbW3M64/EluEvNxN/m2/w7s7fpMVKd+X7Fn8pp5S0T4NqSVHXYPapWL7p75t+/f0zinL3ClS4SXCiOgBZgR3AkAz7+tEeYeBPqUuJDq25Gtq+1GOCDuDGEJEEQcih/InA9Pe1F1NRdcm2NyhepKnofKSfQhabuZXu3Lr3QXuW1RAwFsDYcmGAzgQJIFZHtTqvedTApyZvBbjv6fPvOXavlbwG23kuo2MGBMnEGII9xXVOUdfptOltRpntW2CK91twh/hBd+gVjE9M9a5lzZxu41+0SZCAFVnAzP6xXUrf4g6XU8MuDclpvCACNJhhnbLDzAsMD3rSdTKGJmfqwiZWxoAK2NfrN2r5TsLxS3qXvgPEvaZ5dSVIRrcRET0JPtml/8AELma3q3Okt6rfbQguqIpUwBEXMkENgiSP1FJvNHNf57V3Ly+XeRtVuqqoCqAe5gVYscYtW9C+6yoveON2CCw2SpJ6x3gQK0MrKKUzH07YjkDZhsDvMuG80f6PYLaAZC6s6nrgEYPQEg/pXSk5vW5ZW7bIkgbVKgsQT29R29jXA7rkyaaOCceOlB2rPlUgx1EevbM0nLgoAjn9YZ6hcuQmgB2A7D0jlxHjKWw96/obN1mB3nClpMlsqwLeveue8Z4j4yO9sC1bW4ipbXAXDASe7Qi596ZNRqb161dvXElPDPmDSBMDZ1657dIqry+ng2Lzo6Lv2wCC0AHv5CCSZwM4osWy2eYvNxUPfh9xXVtqPG1wuXUKbUu3Dm3GTA6rKnJwehzTNzpqUNvYss8yoLFoVATvgkiTMTSjrbrG5cfx4KCWHhsVMeGMhgJPmjB+tYaDTJb1KMlxbaMbT7AjnrmCzHsC2AYz3ioy6jcWuWl01C3+lhY0drcrSWuKVAIyv7QEntKmJ6+Ues0v8C4hd1bOHe5bUtCFbkQWMAyytgAxIjHrTBwri67CTcW5/tFi4jSFZXFzZtLA+Up0M+X2pevWWe5sRiu1dxKwDuzt+0E/ah0Lue8MZm0hewl/i3MCcPsiyLx1OrBm60kop/h+UfWesVzzU3bmpul2O52KgnpGQowOgGKw1VrbdZNwaCQWnHvJj1rPS31Qgq0s2JIgAHuDP06VpTGEFjmJJDPTbCHOXb9zSXMXCpuQrbceWQfnnHpXROHam1o7p1d9yQFjAwA2N0DOCYn3rkVrzgls59T2pn5fsDU2bu5rpNpCpBbykuTtUZmAYP0rPkTfWT8ZubTpAUUO0ys8RGt41adAdoaV3CG2oC4LCfXHyim/wDFbjulfS2Vs2iLniI6uI+ETImZzOPpRbn3SWtFw0DSopvObdhXCg3JKsrtvjccAj61z3m1CHtWx1U2kX0xtX+1NPlYDtUye1ZhHjWnY32eIDBGMwTiUM+uDH0oHqdaqGJ8w6AdR3oxzHxHa95fhZCVn2LSD9j+lJp0TNtvXfLZuXCu6RubbG+FmTAPWInFH0zEY6ic6W4Pujtwm5f8j2EvXNSVV0CJ5LaMD5lEQzwVgnpunrQPX8SCXNl23cS5Od+D16kEZ+dPnI/ObatW0zbVt6cLsdN6v4e4jJkxC7R0AzSfzhctXr95wGfw7cCWLFiDO4n0Gfp0pSvoyUJsOI58ett/jNXj5pj4LwMX9Oz72kEqqKBtnqZHxTAmfTNJFzQ3nsrdG7zZUL029JJn50xfhpqNRdF2zaI3GCHuRtUQR3GSTOOsBs07O4yIQvaZulwnFkDN3Ex0etuW38G4esmZlG2iceh9xRXTamVf08v82ph0XBdJp1/1gfmLjAi5cG9VXMxanynr1ABx1pY4roza1PhWgblq6NyEEEjadxDehjMHsZ7Gp02VFGm9+ZOtxF31INuPfGTh+vtrpiz3DtUtA3kDdIJkA5xFIentA3zeVYEvLbYBLxtHygE5q9wnmDSARqNPcNs3ABdA37SB8O3AmDuwSY20K5l5yDavdaTbZtmFsuDDQctcEjzH07DFCqEZi44jmyj7t4RG/HyjpyVzZZ0t27dvb5ZQiBFLdWkzHyFNPC+P2tbxKzBVfCRz4bkBu4JjPqBEyIM0lcD40l5NVfWLIYIptqgKhVWNqmQQWMn6ZpH0urazrUuWyZBkbhJJIIgzjIMUL5Tkc323+UFMAxoGHJ2+cfOeeJ8SsF741yBJMWbMQEmFkdzEEk1z7lHhI12vRLisyuWa5tIUnBY+YghZOJOKcuZuYUNg2t1u453Aug6qxmJjEdMelIPC+M3dHfa5Yc2mgrIAMqYMQQQQYFTCxINw8+JVAqPvEPxMNu7cS09vw0dlTzP8Kkheix0A6V5XMb2oLMWJyxJMADJMnAwKlN0TLtOycj/hot62TduG3dDlwUO4FCcQYEH3Bo1wXgn5HXaopdHhXWGwFiXkQGBnrmaT+VuajY1CuA+JD24aYYdVHcTB9DV/TWtVsbUvZYIh8Ri6spYzJAxM956VznLFKre95tptZ1N5SOPj/aLn4v6BbWrQooAupv8ArJBEdBnP1pT4Vw9rzAL1Qgk+i9yfYHr86cvxS4h+Yt6e5tgKXWZz5gDn06GkMgwSMDJx37EVt6c3iEz5yfE8382mpWzj/rvTfqrP5iwWUZjbgd1zHv1I+1UuLci39No7WquG3svYADqWG4bl6GDiZAyMTU5c4o9u0wBiSSD3yAD/ACFOccMO0WhG4PeadLy/d2guvhj/ABmP06n7VbOnAUIASo69iczifhHatjsWMkk/Ot9i1NAbPMg24nQuEctLr9CbGmHh7RbPxAqGByH7kxJkDqKucR/DNNHpF8JWv3FHn7GSCoZV7KCZ60g6W4yGVZlPsSKP8D571OnZypF5tkRdLbcdPN17mB70tcdChDdyx1GVdLoL96ze8PSyShA/ZNkzb6Sx9J6Vd4hwrV2dRIsQqIgEKhBi0058PJn5UT4H+K13UEG7eTTgXLf7NEUFln9oCWLER2iJHoaZ+M3Rq2U2NY1tAHELcO15Bj4TOJHX0q2ULzFqC3E5BprrrdXxbIXZ5jJKLtPXcOjSobpHWrVrg965qwqICLpCjYV2AoIMne0DaJyRNaeM6m1bvMGupeIUrckeZWE5UxB8xzOf0oTc521Nm5u0t5rasssqxG4yCrY8xhRkz61YUngSCu8G87cEbS627aYgk7WkEEQ4DCT9aDjSnxFTEsVE9R5oj+dEeKcUualzevMLrtA826YAgQT1H1rHV65HuWnFsoVCBhODshRtkSJVe808XVQdrma2PDLJuD7SQSu6JBg/EAe1OnIujjRO8/7W4T3/AHSB/Q5pA1Oq/aXCMBmYx6SZ+tPN7VnTcLsWxIuXrY2CMkXSWLD1wYx3IrLnUkAepmtcgYAegghb7/mXubGHi/tEJUxDOAGHYiCc0xapFfiWnX3DD/cQsP5Ct3Gteg0q2XukNZt2rHhooI8QZ2M5OdsEnaAJxnrVfh/Drv5y3qLiulpLTsbjL5R+zMRJEzgDPelHff3GEATtAvN17e9wqQfOqz8huInvVfl3ga3HB1SXzae25tG0AdzggCCxCjO4H3olqeXLjWWvl0VN5glTLHoCqn5Hv2NV+Cq9y4CzsLVgeGrsSwtKo3s8E/uoGIHTcVFNVgqUsrwCzkttUz4ry8uhW2qs51F1vOm9li112gqBMnBJ+g6wwcr8FtWnslgjnd5wCXkNhpEiVAPXA9eoFULNz82z3EDrLQzPB2qASgEkknaCzE9WOfSr+rK2tNcvqVS5tYIpX4TENBJMkYAkfETFLckmo9FAUkcH0gzm/iC6ey1jTH9kxzldwAnapAJYgAnJxVTkLidy3qPDi2pdQJYEFQoJ9RkyCe59oiq/BOHKuk1OsvDe0izYU5DXCN7tE5CLtJnuatfh1Y3XWvMfhnrGZPmJnr1H1NE6hMbXEjMXZf0nQub966UFr6kWiFCeEfM0A7g04Enr7GkTgGjuXVuK7MGuAhm3QRIwZ9we9OOo5dua63uXcNjecYjw2GCCMlgBGZwR6UJ1IXTagqQNrwojOAImI7Y+3vWLXt5RufpNflAoniKN6/q9FY0pbYbXiXbtlGEgsGK+I698gFZ/hFKV+6WYsxLMxJJOSSckk9yTRbmmxdt6hlvSGwwEkgK2V25MCO3bpRj8L+VDrNS9wrNvTI11vQuAfDQ/NhJ9lNdhPZ1Tk5DvXpHf8P8AlSxbtC/euL+XCFbouxFy6VBZUXrtQwAckkHEGjnDPwcsORd1F241xjv2oQqAEyB0mYj0jpS1yDwU6nUJ4s+HZ/bXZGJMbU9NzHJHotdf4vxDwrV250IUkT6hcfqRQIoNsYD5XWlUznOh4Rw/U37tjTaND+Vi3bLFtpO9xcuOSTvUMsDqSQfUQR4t+D+jv6fZm3eExeHUn0ZehXHwjIHQ1l+G9q1Y0pvCJvOVY4nckwpnrJLt9RWnV8zNe1F5EMrZdUx3mCP+JifoBTV0hbPeJc5GbSDsJyzU/hlrUdl8JG2sRImDBiRjvUp11ialLjqr+VWYDJ6AwO/pUrKcwG1GbgjEcj5QTwrj/E7LkLfDDYFBa2G2qOkAwB9Zq/8A6Z1t1Ct3UC4Cc+IIj2AQRHasCsZBB7CP+u2ftSnxnV3dNeZFJZGAYT1npkjNYBkfL5LjEVUawBfwmfOtrZYRXupcul8qs+Vdvv1PvSVuHv70X4m73QrEBVkjAjMbj1MnFBSK6XTrpSorMSW3nVuVOZ7SaNbDslyE3Kt22m0CSCOnWf4pJpb1XC1a8zWr1lUYyE8wAnqBiImlWxqSBtnHpVm3folxaSTcF8uoAVGpeD3Ooa23ycT+sVrZyphhBHrQO1ryvQxV2/xTxUGQGXvHai0wNUuXtaFEkg1V0/F5bP29/ShN6+T+9PuAP7VpF0T1+ZiKYoEWxMbl2O29tisR1Cj9Y6471c4dqGtyRdAQyGAJkj5R0mlKzcIQsCGBO3rmTPb3ANZXOIt0gferK3tKDVvOh8B5E0/EUvN4wt+FE7bY3AEE7pLAdj1olY5a4ZpABa2XrgGGuujk/JJCd/T60gWeJflrTB3n8wmAk4AJB35EyCYqcocd0ulLm4S5ZQoi3iJkzP8ASk5VYrsf+4/GyqbIl7mNbb3DuW2CMEFQp+WGM4qlZ4faaDtUn29veaZjpLV8F7bEDuGERInt7Gtun0e3DMGI6GDj+9ZdekVGHzG4o6rQ2p+H7Gf6U+a82m0el3qD4Nm3sJBlYUZEEHr2kVQ1GiRgROfXNDuYOKC3bVN+3agAgHcYxK+k+tLZi9AQ0AG5mvlA231rtdQlUBuKu0AB1aASB0hWb1966jq+D71lQXSAQPQRIx3xSLyHw7TpZNzUAMbwJFtj0txInpuLQT8o9abxznpSwDW1BWVHXb0iInuvSnnGDyYo5aO0XOYdO960bNkqbjugVTk9YJA6wAST7Ux8H5B0pnTXABaUK77WAN5u4ePNtwrbRj4asfmrUf6nasWXbG7acgwTlfN0yPlXrcsa3c7HW203RgWZgD3NwR8hQrhyA+XcDeN8dCvmNEyvxvk20zEWdunt71Y7QNx2wPKseWQoyT3Nc4/ETmBLl7wLLSowQ4XytuwBcIBAJMmTRfnbhd1FAGsuXLjkKAu1AxJgjaTiJXq2Zqcncr29Le1H5qwlxRb8S21wC5kAblMAebuO3XJoUGl7c/hGsbxjRv74r8R5j3qultKSURdNYAP8Zi/dxhmut5f8tEL3AG0tzwbgKmx1HTdIJme4MzWngg0vD+INfvE3FtXN2ntKU3EGdrXMnZtBUhfUUW5g5n0Gvvm62ou2iQBse2xAj0a28n6itRrtOdkRmG3Ig/l7il+y1y4LtweIZ2bjBAEZWY9AKFcxcYa5qR5yWVSTB6dTtx1zE1f5ks2LFnxNPqjqN52gbGXaYnqxnsaq/hhy5b12pvJdZwVtbwFjzQ4BkkGOs1QCe36QAuX2Wgni2juXwbih7jIAHjzQPh6dY3R966T+H4uW+GW9LbtG3e1ly4zXTgC0sLuY/u48oHuYyaSuN6b8lqbgV22+GZmersVglY9N30qcT59a8Vl3ARAgVDtBUT8UZMzMSOgobZgNHE1eGE2yHedj0PM2nsX04dpolZa5dMBQyjcxacEkCOsjA6CaWedOMowS3a1lq49zUCfMpi2qEsDLEAEkACRJjFca1Wt3RtUKFz36/WtWivKHlwCI6Hp/I00jyxSqC07pw/VNa4dtCqdpZg07VB34B3eUtgfCTQLkDTXN+puMrsPIQYPxDdBM9hJM0p8J53Wybaui3rat8L7jtB7pnywc0ycV/E6w9m5aQOC2MFiuBjaTAA64jvVKbFnsIWRNLFRvZ5l1+D3pPnJ9/Dun9YzUrnrcw5P7Mf8AEf7VKz6G9Pzjb9/5Qryzxl71y4znLEnriWMYHaiHG+LWrepO9QTtGDEdT6mk61de0T4ZKk9Sv3r27cNx9107mPUtml/dx4mrtKL2Ib/0lba7duqo2JtYKFEf7NkOOnvNKmtuKzAoIG1AR7hQD9yCaZdJtVTt2gHBAAE/Md+tWrOknMCPkKetKYsmKejUFbgPoNvzDDA+k1ut2KJcwXm2Is4DHA+VVrDYp6m94BlV7VYJINXmrEJ7UcqVPF2n3FWNRogZc3bSk527iT0/wgj9aw4go8oA6ST6kk1pQqARBqq7yXC9vg91dOwU23DsjDawJ8s+oGM1OHcq6m/lbZRQYLudqj+rfQGhOl1JSRmP0po5R4ozM6FxJA2oTljOdpOMen9qhLLZk2O0xbk66+ot22a2UjaXDCBAJ6N0k4E+tX+P8gppVtebfuClyFBUMSfKrA5gA59az1WqExKA+7VqPDbzYAMfWP7UIyiqIlFDYIM1aDiptuSOjYP9PtRVdc7GJA+lD/8As+/Q4q7Y4NtIl2B9ay5ADuJoxmtjLt3VEDP/AF8qUeJqtzUkGdzMASScL8jgQvanPhnELZJCqWcf+JKnBjGII+VJ3F7q29VeZ2hmbAgkeaDM/KAPrQYR5jGO220uavi2PKJyQqj5wFH0xQ/jfC2QqPzG+4pHlgjbtA7zkjp8xWixqtjrdDArbbfII9cCD3ntVZLxZmc9XJPyBJP/ADrSAQdpnAFbw/wS9eNxFuasW7WAzftCdueixk9Y+ddY4l+IFhBba05u7SoKwdxH1Aya4tp7lHdIkZOTUJMHSJ1riPMPBrkNeFpiDM+BcLSO8rbntXM/xF5u0rC7Y0dl3FyN1654oAzMWlMHJGS3p0rwaqh/MPFSllgD5n8o+X7x+2PrVbMRYjAxUEAmIJuegFeWdQymVMGsJrytEWNocTmhwoj4wAJMFSB2IIxRzh/4q6i0MKkxG4KAY+fU0j1sspJz07/KlNhQ8iPGd/WFeZuNNqbpdurQT9sY+5+tDNPo3uTsVmjrtBMCtmtfcQ0k9s9o6D5Cj/IGjF29cU9rc/8AqH96vZE27QXJZrMWXkeU4g5HvWE0w88aBbWoAX95AxJJMkk5zVDg/CBe3EllCxJCz1nrnHSr1jTqi63gyrnD9OWYwYIB7e2fl6fWrv8AoVIuHexCMRMCIAkHrWp7BsoCZBYR17dYI+1AWvYQ1AveUJ9qlWhr29B+teVe8vSvrDt4W+5J+UVo3J2/lNe1KWIEyNwRMHH0/pVUcZuDodtSpRCSVNbrHuAbmLEGa1pqfXFeVKYsEzaL/vWxNWB1IqVKKVNDXQ7HMdc1ktlR5rjEDsoA3t9DhR7n7GpUq5KmdtjfuLbtrt3EDLEn5k+w9AKPcwcGt2dOGtqCysoZ5JMZ7TGTUqUDsRUJVBMWDeG2IzTvyvxArpVkkwWiT+7P/wA1KlVk2Eg3E33eLsZmPkDFV7nFmBgr9cH9alSky5pfXehIPyodq9FbMlhk9SDB/WpUohtJMbGqt27DW1SWJkOYkZnpHpiqdmyWOBUqUVVZkhfRaCDJyaJrXlSgMkk0rca13iXesqvlH06n6n+lSpRpzJBvELQW4wUQOwqtUqUxeBI/tGSremuG2u6J3Y6Yge9e1KIyhN+jVLr7XZlDZnymNo9yO01f5Ze3Yvlrvw7DBYN3I2t5cj5j71KlAR2hDebeZVu6u5dvKxu29OFt72KzAnp3YTOTJiM1Y4Fw99PbLXVIW7BBUEwFn4oBI61KlIc7aZB6yvqbC3L8KQwcBmM5GwkEYyJ8tDeMljeKmfLgA5Ocz9a8qVae1Uhm63w2QCd8kDtXtSpTbgX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098" name="Picture 2" descr="http://networkdispatches.files.wordpress.com/2012/12/angry-public-meeting.jpg"/>
          <p:cNvPicPr>
            <a:picLocks noChangeAspect="1" noChangeArrowheads="1"/>
          </p:cNvPicPr>
          <p:nvPr/>
        </p:nvPicPr>
        <p:blipFill>
          <a:blip r:embed="rId4" cstate="print">
            <a:lum bright="70000" contrast="-70000"/>
          </a:blip>
          <a:srcRect/>
          <a:stretch>
            <a:fillRect/>
          </a:stretch>
        </p:blipFill>
        <p:spPr bwMode="auto">
          <a:xfrm>
            <a:off x="5150480" y="1219200"/>
            <a:ext cx="3819889" cy="2514600"/>
          </a:xfrm>
          <a:prstGeom prst="rect">
            <a:avLst/>
          </a:prstGeom>
          <a:noFill/>
        </p:spPr>
      </p:pic>
      <p:pic>
        <p:nvPicPr>
          <p:cNvPr id="15" name="Picture 14" descr="public meeting 2.jpg"/>
          <p:cNvPicPr>
            <a:picLocks noChangeAspect="1"/>
          </p:cNvPicPr>
          <p:nvPr/>
        </p:nvPicPr>
        <p:blipFill>
          <a:blip r:embed="rId5" cstate="print">
            <a:lum bright="70000" contrast="-70000"/>
          </a:blip>
          <a:stretch>
            <a:fillRect/>
          </a:stretch>
        </p:blipFill>
        <p:spPr>
          <a:xfrm>
            <a:off x="228600" y="1243012"/>
            <a:ext cx="4724400" cy="3100388"/>
          </a:xfrm>
          <a:prstGeom prst="rect">
            <a:avLst/>
          </a:prstGeom>
        </p:spPr>
      </p:pic>
      <p:pic>
        <p:nvPicPr>
          <p:cNvPr id="4100" name="Picture 4" descr="https://encrypted-tbn0.gstatic.com/images?q=tbn:ANd9GcRApAHTQ38yS71vZvtDY2iWKCHWbna1cdKhkJQwSzeWJWHtSF5LIw"/>
          <p:cNvPicPr>
            <a:picLocks noChangeAspect="1" noChangeArrowheads="1"/>
          </p:cNvPicPr>
          <p:nvPr/>
        </p:nvPicPr>
        <p:blipFill>
          <a:blip r:embed="rId6" cstate="print">
            <a:lum bright="70000" contrast="-70000"/>
          </a:blip>
          <a:srcRect/>
          <a:stretch>
            <a:fillRect/>
          </a:stretch>
        </p:blipFill>
        <p:spPr bwMode="auto">
          <a:xfrm>
            <a:off x="228600" y="4370231"/>
            <a:ext cx="4876800" cy="2335369"/>
          </a:xfrm>
          <a:prstGeom prst="rect">
            <a:avLst/>
          </a:prstGeom>
          <a:noFill/>
        </p:spPr>
      </p:pic>
      <p:sp>
        <p:nvSpPr>
          <p:cNvPr id="13" name="Content Placeholder 2"/>
          <p:cNvSpPr>
            <a:spLocks noGrp="1"/>
          </p:cNvSpPr>
          <p:nvPr>
            <p:ph sz="quarter" idx="1"/>
          </p:nvPr>
        </p:nvSpPr>
        <p:spPr>
          <a:xfrm>
            <a:off x="609600" y="1524000"/>
            <a:ext cx="7772400" cy="4785360"/>
          </a:xfrm>
        </p:spPr>
        <p:txBody>
          <a:bodyPr>
            <a:noAutofit/>
          </a:bodyPr>
          <a:lstStyle/>
          <a:p>
            <a:pPr algn="ctr">
              <a:lnSpc>
                <a:spcPct val="110000"/>
              </a:lnSpc>
              <a:spcAft>
                <a:spcPts val="1200"/>
              </a:spcAft>
              <a:buNone/>
            </a:pPr>
            <a:r>
              <a:rPr lang="en-US" sz="2800" dirty="0" smtClean="0">
                <a:ea typeface="ＭＳ Ｐゴシック" pitchFamily="34" charset="-128"/>
              </a:rPr>
              <a:t>The default structure for participation reinforces the status quo:</a:t>
            </a:r>
          </a:p>
          <a:p>
            <a:pPr lvl="1" algn="ctr">
              <a:lnSpc>
                <a:spcPct val="110000"/>
              </a:lnSpc>
              <a:spcAft>
                <a:spcPts val="1200"/>
              </a:spcAft>
            </a:pPr>
            <a:r>
              <a:rPr lang="en-US" sz="2800" dirty="0" smtClean="0">
                <a:solidFill>
                  <a:schemeClr val="tx1"/>
                </a:solidFill>
                <a:ea typeface="ＭＳ Ｐゴシック" pitchFamily="34" charset="-128"/>
              </a:rPr>
              <a:t>Agenda is pre-set by officials</a:t>
            </a:r>
          </a:p>
          <a:p>
            <a:pPr lvl="1" algn="ctr">
              <a:lnSpc>
                <a:spcPct val="110000"/>
              </a:lnSpc>
              <a:spcAft>
                <a:spcPts val="1200"/>
              </a:spcAft>
            </a:pPr>
            <a:r>
              <a:rPr lang="en-US" sz="2800" dirty="0" smtClean="0">
                <a:solidFill>
                  <a:schemeClr val="tx1"/>
                </a:solidFill>
                <a:ea typeface="ＭＳ Ｐゴシック" pitchFamily="34" charset="-128"/>
              </a:rPr>
              <a:t>NO discussion outside the agenda</a:t>
            </a:r>
          </a:p>
          <a:p>
            <a:pPr lvl="1" algn="ctr">
              <a:lnSpc>
                <a:spcPct val="110000"/>
              </a:lnSpc>
              <a:spcAft>
                <a:spcPts val="1200"/>
              </a:spcAft>
            </a:pPr>
            <a:r>
              <a:rPr lang="en-US" sz="2800" dirty="0" smtClean="0">
                <a:solidFill>
                  <a:schemeClr val="tx1"/>
                </a:solidFill>
                <a:ea typeface="ＭＳ Ｐゴシック" pitchFamily="34" charset="-128"/>
              </a:rPr>
              <a:t>Oriented to getting comments in the record</a:t>
            </a:r>
          </a:p>
          <a:p>
            <a:pPr lvl="1" algn="ctr">
              <a:lnSpc>
                <a:spcPct val="110000"/>
              </a:lnSpc>
              <a:spcAft>
                <a:spcPts val="1200"/>
              </a:spcAft>
            </a:pPr>
            <a:r>
              <a:rPr lang="en-US" sz="2800" dirty="0" smtClean="0">
                <a:solidFill>
                  <a:schemeClr val="tx1"/>
                </a:solidFill>
                <a:ea typeface="ＭＳ Ｐゴシック" pitchFamily="34" charset="-128"/>
              </a:rPr>
              <a:t>Easy to disrupt</a:t>
            </a:r>
          </a:p>
          <a:p>
            <a:pPr lvl="1" algn="ctr">
              <a:lnSpc>
                <a:spcPct val="110000"/>
              </a:lnSpc>
              <a:spcAft>
                <a:spcPts val="1200"/>
              </a:spcAft>
            </a:pPr>
            <a:r>
              <a:rPr lang="en-US" sz="2800" dirty="0" smtClean="0">
                <a:solidFill>
                  <a:schemeClr val="tx1"/>
                </a:solidFill>
                <a:ea typeface="ＭＳ Ｐゴシック" pitchFamily="34" charset="-128"/>
              </a:rPr>
              <a:t>The physical layout reinforces power and other disparities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How can we improve our public participation infrastructure?</a:t>
            </a:r>
            <a:endParaRPr lang="en-US" dirty="0"/>
          </a:p>
        </p:txBody>
      </p:sp>
      <p:sp>
        <p:nvSpPr>
          <p:cNvPr id="3" name="Content Placeholder 2"/>
          <p:cNvSpPr>
            <a:spLocks noGrp="1"/>
          </p:cNvSpPr>
          <p:nvPr>
            <p:ph sz="quarter" idx="1"/>
          </p:nvPr>
        </p:nvSpPr>
        <p:spPr>
          <a:xfrm>
            <a:off x="457200" y="1539240"/>
            <a:ext cx="8229600" cy="4937760"/>
          </a:xfrm>
        </p:spPr>
        <p:txBody>
          <a:bodyPr/>
          <a:lstStyle/>
          <a:p>
            <a:pPr marL="514350" indent="-514350">
              <a:spcAft>
                <a:spcPts val="1800"/>
              </a:spcAft>
              <a:buFont typeface="+mj-lt"/>
              <a:buAutoNum type="arabicPeriod"/>
            </a:pPr>
            <a:r>
              <a:rPr lang="en-US" sz="3000" b="1" dirty="0" smtClean="0">
                <a:solidFill>
                  <a:schemeClr val="accent4">
                    <a:lumMod val="75000"/>
                  </a:schemeClr>
                </a:solidFill>
              </a:rPr>
              <a:t>Give Good Process</a:t>
            </a:r>
            <a:r>
              <a:rPr lang="en-US" sz="3000" dirty="0" smtClean="0">
                <a:solidFill>
                  <a:schemeClr val="accent4">
                    <a:lumMod val="75000"/>
                  </a:schemeClr>
                </a:solidFill>
              </a:rPr>
              <a:t>! </a:t>
            </a:r>
            <a:r>
              <a:rPr lang="en-US" dirty="0" smtClean="0"/>
              <a:t>Treat citizens like adults.</a:t>
            </a:r>
          </a:p>
          <a:p>
            <a:pPr marL="514350" indent="-514350">
              <a:spcAft>
                <a:spcPts val="1800"/>
              </a:spcAft>
              <a:buFont typeface="+mj-lt"/>
              <a:buAutoNum type="arabicPeriod"/>
            </a:pPr>
            <a:r>
              <a:rPr lang="en-US" dirty="0" smtClean="0"/>
              <a:t>Understand </a:t>
            </a:r>
            <a:r>
              <a:rPr lang="en-US" sz="3000" b="1" dirty="0" smtClean="0">
                <a:solidFill>
                  <a:schemeClr val="accent4">
                    <a:lumMod val="75000"/>
                  </a:schemeClr>
                </a:solidFill>
              </a:rPr>
              <a:t>Thick and Thin Participation</a:t>
            </a:r>
            <a:r>
              <a:rPr lang="en-US" dirty="0" smtClean="0"/>
              <a:t> (and how to combine them). </a:t>
            </a:r>
          </a:p>
          <a:p>
            <a:pPr marL="514350" indent="-514350">
              <a:spcAft>
                <a:spcPts val="1800"/>
              </a:spcAft>
              <a:buFont typeface="+mj-lt"/>
              <a:buAutoNum type="arabicPeriod"/>
            </a:pPr>
            <a:r>
              <a:rPr lang="en-US" dirty="0" smtClean="0"/>
              <a:t>Empower and activate </a:t>
            </a:r>
            <a:r>
              <a:rPr lang="en-US" sz="3000" b="1" dirty="0" smtClean="0">
                <a:solidFill>
                  <a:schemeClr val="accent4">
                    <a:lumMod val="75000"/>
                  </a:schemeClr>
                </a:solidFill>
              </a:rPr>
              <a:t>Participation</a:t>
            </a:r>
            <a:r>
              <a:rPr lang="en-US" sz="3000" b="1" dirty="0" smtClean="0"/>
              <a:t> </a:t>
            </a:r>
            <a:r>
              <a:rPr lang="en-US" sz="3000" b="1" dirty="0" smtClean="0">
                <a:solidFill>
                  <a:schemeClr val="accent4">
                    <a:lumMod val="75000"/>
                  </a:schemeClr>
                </a:solidFill>
              </a:rPr>
              <a:t>Leaders and Networks</a:t>
            </a:r>
            <a:r>
              <a:rPr lang="en-US" sz="3000" dirty="0" smtClean="0">
                <a:solidFill>
                  <a:schemeClr val="accent4">
                    <a:lumMod val="75000"/>
                  </a:schemeClr>
                </a:solidFill>
              </a:rPr>
              <a:t> </a:t>
            </a:r>
          </a:p>
          <a:p>
            <a:pPr marL="514350" indent="-514350">
              <a:spcAft>
                <a:spcPts val="1800"/>
              </a:spcAft>
              <a:buFont typeface="+mj-lt"/>
              <a:buAutoNum type="arabicPeriod"/>
            </a:pPr>
            <a:r>
              <a:rPr lang="en-US" dirty="0" smtClean="0"/>
              <a:t>Assemble the </a:t>
            </a:r>
            <a:r>
              <a:rPr lang="en-US" sz="3000" b="1" dirty="0" smtClean="0">
                <a:solidFill>
                  <a:schemeClr val="accent4">
                    <a:lumMod val="75000"/>
                  </a:schemeClr>
                </a:solidFill>
              </a:rPr>
              <a:t>Building</a:t>
            </a:r>
            <a:r>
              <a:rPr lang="en-US" sz="3000" b="1" dirty="0" smtClean="0"/>
              <a:t> </a:t>
            </a:r>
            <a:r>
              <a:rPr lang="en-US" sz="3000" b="1" dirty="0" smtClean="0">
                <a:solidFill>
                  <a:schemeClr val="accent4">
                    <a:lumMod val="75000"/>
                  </a:schemeClr>
                </a:solidFill>
              </a:rPr>
              <a:t>Blocks</a:t>
            </a:r>
            <a:r>
              <a:rPr lang="en-US" sz="3000" b="1" dirty="0" smtClean="0"/>
              <a:t> </a:t>
            </a:r>
            <a:r>
              <a:rPr lang="en-US" dirty="0" smtClean="0"/>
              <a:t>of Participation</a:t>
            </a:r>
          </a:p>
          <a:p>
            <a:pPr marL="514350" indent="-514350">
              <a:buFont typeface="+mj-lt"/>
              <a:buAutoNum type="arabicPeriod"/>
            </a:pPr>
            <a:r>
              <a:rPr lang="en-US" dirty="0" smtClean="0"/>
              <a:t>Provide </a:t>
            </a:r>
            <a:r>
              <a:rPr lang="en-US" sz="3000" b="1" dirty="0" smtClean="0">
                <a:solidFill>
                  <a:schemeClr val="accent4">
                    <a:lumMod val="75000"/>
                  </a:schemeClr>
                </a:solidFill>
              </a:rPr>
              <a:t>Systemic Supports </a:t>
            </a:r>
          </a:p>
          <a:p>
            <a:pPr marL="514350" indent="-514350">
              <a:buFont typeface="+mj-lt"/>
              <a:buAutoNum type="arabicPeriod"/>
            </a:pP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chor="ctr">
            <a:normAutofit/>
          </a:bodyPr>
          <a:lstStyle/>
          <a:p>
            <a:pPr algn="ctr"/>
            <a:r>
              <a:rPr lang="en-US" b="1" dirty="0" smtClean="0"/>
              <a:t>Give Good Process!</a:t>
            </a:r>
            <a:endParaRPr lang="en-US" b="1" dirty="0"/>
          </a:p>
        </p:txBody>
      </p:sp>
      <p:sp>
        <p:nvSpPr>
          <p:cNvPr id="3" name="Content Placeholder 2"/>
          <p:cNvSpPr>
            <a:spLocks noGrp="1"/>
          </p:cNvSpPr>
          <p:nvPr>
            <p:ph idx="1"/>
          </p:nvPr>
        </p:nvSpPr>
        <p:spPr>
          <a:xfrm>
            <a:off x="381000" y="1295400"/>
            <a:ext cx="8305800" cy="1981200"/>
          </a:xfrm>
        </p:spPr>
        <p:txBody>
          <a:bodyPr>
            <a:normAutofit/>
          </a:bodyPr>
          <a:lstStyle/>
          <a:p>
            <a:pPr>
              <a:spcBef>
                <a:spcPts val="0"/>
              </a:spcBef>
              <a:spcAft>
                <a:spcPts val="1800"/>
              </a:spcAft>
            </a:pPr>
            <a:r>
              <a:rPr lang="en-US" sz="2700" dirty="0" smtClean="0"/>
              <a:t>Treat citizens like adults. Give them respect, recognition, and responsibility </a:t>
            </a:r>
            <a:endParaRPr lang="en-US" sz="2700" b="1" dirty="0" smtClean="0"/>
          </a:p>
        </p:txBody>
      </p:sp>
      <p:pic>
        <p:nvPicPr>
          <p:cNvPr id="5" name="Picture 2" descr="portsmou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362200"/>
            <a:ext cx="367545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533400" y="2438400"/>
            <a:ext cx="3962400" cy="4038600"/>
          </a:xfrm>
        </p:spPr>
        <p:txBody>
          <a:bodyPr>
            <a:normAutofit fontScale="92500" lnSpcReduction="10000"/>
          </a:bodyPr>
          <a:lstStyle/>
          <a:p>
            <a:pPr lvl="1">
              <a:spcBef>
                <a:spcPts val="0"/>
              </a:spcBef>
              <a:spcAft>
                <a:spcPts val="1000"/>
              </a:spcAft>
            </a:pPr>
            <a:r>
              <a:rPr lang="en-US" sz="2600" dirty="0" smtClean="0"/>
              <a:t>Information and choices</a:t>
            </a:r>
          </a:p>
          <a:p>
            <a:pPr lvl="1">
              <a:spcBef>
                <a:spcPts val="0"/>
              </a:spcBef>
              <a:spcAft>
                <a:spcPts val="1000"/>
              </a:spcAft>
            </a:pPr>
            <a:r>
              <a:rPr lang="en-US" sz="2600" dirty="0" smtClean="0"/>
              <a:t>A chance to tell their stories</a:t>
            </a:r>
          </a:p>
          <a:p>
            <a:pPr lvl="1">
              <a:spcBef>
                <a:spcPts val="0"/>
              </a:spcBef>
              <a:spcAft>
                <a:spcPts val="1000"/>
              </a:spcAft>
            </a:pPr>
            <a:r>
              <a:rPr lang="en-US" sz="2600" dirty="0" smtClean="0"/>
              <a:t>A sense of political legitimacy</a:t>
            </a:r>
          </a:p>
          <a:p>
            <a:pPr lvl="1">
              <a:spcBef>
                <a:spcPts val="0"/>
              </a:spcBef>
              <a:spcAft>
                <a:spcPts val="1000"/>
              </a:spcAft>
            </a:pPr>
            <a:r>
              <a:rPr lang="en-US" sz="2600" dirty="0" smtClean="0"/>
              <a:t>Opportunities to take action</a:t>
            </a:r>
          </a:p>
          <a:p>
            <a:pPr lvl="1">
              <a:spcBef>
                <a:spcPts val="0"/>
              </a:spcBef>
              <a:spcAft>
                <a:spcPts val="1000"/>
              </a:spcAft>
            </a:pPr>
            <a:r>
              <a:rPr lang="en-US" sz="2600" dirty="0" smtClean="0"/>
              <a:t>Participation experiences that are enjoyable, easy, and convenient</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3176</TotalTime>
  <Words>1489</Words>
  <Application>Microsoft Office PowerPoint</Application>
  <PresentationFormat>On-screen Show (4:3)</PresentationFormat>
  <Paragraphs>250</Paragraphs>
  <Slides>27</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ＭＳ Ｐゴシック</vt:lpstr>
      <vt:lpstr>Arial</vt:lpstr>
      <vt:lpstr>Bookman Old Style</vt:lpstr>
      <vt:lpstr>Calibri</vt:lpstr>
      <vt:lpstr>Gill Sans MT</vt:lpstr>
      <vt:lpstr>Wingdings</vt:lpstr>
      <vt:lpstr>Wingdings 3</vt:lpstr>
      <vt:lpstr>Origin</vt:lpstr>
      <vt:lpstr>PowerPoint Presentation</vt:lpstr>
      <vt:lpstr>PowerPoint Presentation</vt:lpstr>
      <vt:lpstr>PowerPoint Presentation</vt:lpstr>
      <vt:lpstr>Participation Infrastructure </vt:lpstr>
      <vt:lpstr>Why do we need a better participation infrastructure?</vt:lpstr>
      <vt:lpstr>Three Minutes at the Microphone</vt:lpstr>
      <vt:lpstr>Three Minutes at the Microphone</vt:lpstr>
      <vt:lpstr>How can we improve our public participation infrastructure?</vt:lpstr>
      <vt:lpstr>Give Good Process!</vt:lpstr>
      <vt:lpstr>Thick Participation</vt:lpstr>
      <vt:lpstr>Thick Participation</vt:lpstr>
      <vt:lpstr>Thin Participation</vt:lpstr>
      <vt:lpstr>Thin Participation</vt:lpstr>
      <vt:lpstr>Combining Thick &amp; Thin Participation</vt:lpstr>
      <vt:lpstr>Empower &amp; Activate Participation Leaders and Networks</vt:lpstr>
      <vt:lpstr>Assemble Participation  Building Blocks</vt:lpstr>
      <vt:lpstr>Building Blocks for Participation </vt:lpstr>
      <vt:lpstr>Building Blocks for Participation </vt:lpstr>
      <vt:lpstr>Building Blocks for Participation </vt:lpstr>
      <vt:lpstr>Building Blocks for Participation </vt:lpstr>
      <vt:lpstr>Building Blocks for Participation </vt:lpstr>
      <vt:lpstr>Building Blocks for Participation </vt:lpstr>
      <vt:lpstr>Provide Systemic Supports</vt:lpstr>
      <vt:lpstr>Connecting the Building Blocks  for Participation</vt:lpstr>
      <vt:lpstr>Systemic Supports for Participation</vt:lpstr>
      <vt:lpstr>Envisioning Stronger  Participation Infrastructure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 Participation in the Work of Government September 5-9, 2011</dc:title>
  <dc:creator>Tina</dc:creator>
  <cp:lastModifiedBy>Matt Leighninger</cp:lastModifiedBy>
  <cp:revision>156</cp:revision>
  <cp:lastPrinted>2015-01-21T21:01:02Z</cp:lastPrinted>
  <dcterms:created xsi:type="dcterms:W3CDTF">2011-08-02T12:40:29Z</dcterms:created>
  <dcterms:modified xsi:type="dcterms:W3CDTF">2015-08-24T17:16:08Z</dcterms:modified>
</cp:coreProperties>
</file>